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303" r:id="rId2"/>
    <p:sldId id="304" r:id="rId3"/>
    <p:sldId id="312" r:id="rId4"/>
    <p:sldId id="315" r:id="rId5"/>
    <p:sldId id="314" r:id="rId6"/>
    <p:sldId id="316" r:id="rId7"/>
    <p:sldId id="334" r:id="rId8"/>
    <p:sldId id="337" r:id="rId9"/>
    <p:sldId id="340" r:id="rId10"/>
    <p:sldId id="344" r:id="rId11"/>
    <p:sldId id="336" r:id="rId12"/>
    <p:sldId id="325" r:id="rId13"/>
    <p:sldId id="328" r:id="rId14"/>
    <p:sldId id="331" r:id="rId15"/>
    <p:sldId id="332" r:id="rId16"/>
    <p:sldId id="338" r:id="rId17"/>
    <p:sldId id="339" r:id="rId18"/>
    <p:sldId id="345" r:id="rId19"/>
    <p:sldId id="320" r:id="rId20"/>
    <p:sldId id="323" r:id="rId21"/>
    <p:sldId id="324" r:id="rId22"/>
    <p:sldId id="321" r:id="rId23"/>
    <p:sldId id="311" r:id="rId24"/>
    <p:sldId id="285" r:id="rId25"/>
    <p:sldId id="310" r:id="rId26"/>
    <p:sldId id="313" r:id="rId27"/>
    <p:sldId id="346" r:id="rId28"/>
    <p:sldId id="347" r:id="rId29"/>
    <p:sldId id="348" r:id="rId30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275B"/>
    <a:srgbClr val="4472C4"/>
    <a:srgbClr val="85D4E6"/>
    <a:srgbClr val="ED7D31"/>
    <a:srgbClr val="ACDB7E"/>
    <a:srgbClr val="FFC000"/>
    <a:srgbClr val="BFBFBF"/>
    <a:srgbClr val="1672FB"/>
    <a:srgbClr val="E9EBF5"/>
    <a:srgbClr val="DFF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6" autoAdjust="0"/>
    <p:restoredTop sz="71680" autoAdjust="0"/>
  </p:normalViewPr>
  <p:slideViewPr>
    <p:cSldViewPr snapToGrid="0">
      <p:cViewPr varScale="1">
        <p:scale>
          <a:sx n="88" d="100"/>
          <a:sy n="88" d="100"/>
        </p:scale>
        <p:origin x="124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1858B7-DEFC-4084-B9A3-21956C367F77}" type="datetimeFigureOut">
              <a:rPr lang="zh-CN" altLang="en-US" smtClean="0"/>
              <a:t>2021/3/4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6A8F70-FC19-449C-BCF6-CA9BB7A459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475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各位评委老师大家好</a:t>
            </a:r>
            <a:endParaRPr lang="en-US" altLang="zh-CN" dirty="0"/>
          </a:p>
          <a:p>
            <a:r>
              <a:rPr lang="zh-CN" altLang="en-US" dirty="0"/>
              <a:t>我叫陈全，来自数据科学中心</a:t>
            </a:r>
            <a:br>
              <a:rPr lang="en-US" altLang="zh-CN" dirty="0"/>
            </a:br>
            <a:r>
              <a:rPr lang="zh-CN" altLang="en-US" dirty="0"/>
              <a:t>今天我的答辩主题是：鹰眼投放系统</a:t>
            </a:r>
            <a:r>
              <a:rPr lang="en-US" altLang="zh-CN" dirty="0"/>
              <a:t>-</a:t>
            </a:r>
            <a:r>
              <a:rPr lang="zh-CN" altLang="en-US" dirty="0"/>
              <a:t>丘比特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A8F70-FC19-449C-BCF6-CA9BB7A459E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5171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接下来再缓存方面。对并发要求高的热点数据，进行进程级缓存，保障性能要求。 </a:t>
            </a:r>
            <a:endParaRPr lang="en-US" altLang="zh-CN" dirty="0"/>
          </a:p>
          <a:p>
            <a:r>
              <a:rPr lang="zh-CN" altLang="en-US" dirty="0"/>
              <a:t>其中对不同的数据特性，又有不同的缓存方案；</a:t>
            </a:r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对于量少、修改频率低的数据：比如配置数据，进行全量缓存，定时更新；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A8F70-FC19-449C-BCF6-CA9BB7A459E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705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解决问题</a:t>
            </a:r>
            <a:r>
              <a:rPr lang="en-US" altLang="zh-CN" dirty="0"/>
              <a:t>1</a:t>
            </a:r>
            <a:r>
              <a:rPr lang="zh-CN" altLang="en-US" dirty="0"/>
              <a:t>的方案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A8F70-FC19-449C-BCF6-CA9BB7A459E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53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阐述问题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A8F70-FC19-449C-BCF6-CA9BB7A459E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485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  <a:r>
              <a:rPr lang="en-US" altLang="zh-CN" dirty="0"/>
              <a:t>2</a:t>
            </a:r>
            <a:r>
              <a:rPr lang="zh-CN" altLang="en-US" dirty="0"/>
              <a:t>方案调研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A8F70-FC19-449C-BCF6-CA9BB7A459E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50915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PID</a:t>
            </a:r>
            <a:r>
              <a:rPr lang="zh-CN" altLang="en-US" dirty="0"/>
              <a:t>解释：</a:t>
            </a:r>
            <a:br>
              <a:rPr lang="en-US" altLang="zh-CN" dirty="0"/>
            </a:br>
            <a:r>
              <a:rPr lang="en-US" altLang="zh-CN" dirty="0"/>
              <a:t>1. </a:t>
            </a:r>
            <a:r>
              <a:rPr lang="zh-CN" altLang="en-US" dirty="0"/>
              <a:t>比例调节：反应系统基本偏差，系数大可以加快调节，减小误差，但是也会导致系统稳定性下降；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积分控制：反应系统累积误差，消除稳态误差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微分控制：反应系统误差的变化率，即系统变化趋势，能够对系统未来变化产生预见性控制，消除系统波动；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A8F70-FC19-449C-BCF6-CA9BB7A459E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8903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  <a:r>
              <a:rPr lang="en-US" altLang="zh-CN" dirty="0"/>
              <a:t>2</a:t>
            </a:r>
            <a:r>
              <a:rPr lang="zh-CN" altLang="en-US" dirty="0"/>
              <a:t>方案改进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A8F70-FC19-449C-BCF6-CA9BB7A459E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34737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其他问题的解决方案简述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A8F70-FC19-449C-BCF6-CA9BB7A459E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6511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  <a:r>
              <a:rPr lang="en-US" altLang="zh-CN" dirty="0"/>
              <a:t>3 </a:t>
            </a:r>
            <a:r>
              <a:rPr lang="zh-CN" altLang="en-US" dirty="0"/>
              <a:t>简述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A8F70-FC19-449C-BCF6-CA9BB7A459E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911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  <a:r>
              <a:rPr lang="en-US" altLang="zh-CN" dirty="0"/>
              <a:t>3 </a:t>
            </a:r>
            <a:r>
              <a:rPr lang="zh-CN" altLang="en-US" dirty="0"/>
              <a:t>简述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A8F70-FC19-449C-BCF6-CA9BB7A459E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9173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首先，简单介绍一下我的个人经历：</a:t>
            </a:r>
            <a:endParaRPr lang="en-US" altLang="zh-CN" dirty="0"/>
          </a:p>
          <a:p>
            <a:r>
              <a:rPr lang="zh-CN" altLang="en-US" dirty="0"/>
              <a:t>主要可以分为如下</a:t>
            </a:r>
            <a:r>
              <a:rPr lang="en-US" altLang="zh-CN" dirty="0"/>
              <a:t>4</a:t>
            </a:r>
            <a:r>
              <a:rPr lang="zh-CN" altLang="en-US" dirty="0"/>
              <a:t>个阶段：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11~18</a:t>
            </a:r>
            <a:r>
              <a:rPr lang="zh-CN" altLang="en-US" dirty="0"/>
              <a:t>年期间，在电子科技大学求学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18</a:t>
            </a:r>
            <a:r>
              <a:rPr lang="zh-CN" altLang="en-US" dirty="0"/>
              <a:t>年毕业加入宜高美（一家做自动驾驶高精度地图的外企），主要从事高精度地图的服务端研发；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19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月有幸加入</a:t>
            </a:r>
            <a:r>
              <a:rPr lang="en-US" altLang="zh-CN" dirty="0"/>
              <a:t>TME</a:t>
            </a:r>
            <a:r>
              <a:rPr lang="zh-CN" altLang="en-US" dirty="0"/>
              <a:t>的商业化产品中心，开始负责鹰眼投放系统的精准投放服务的研发；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20</a:t>
            </a:r>
            <a:r>
              <a:rPr lang="zh-CN" altLang="en-US" dirty="0"/>
              <a:t>年</a:t>
            </a:r>
            <a:r>
              <a:rPr lang="en-US" altLang="zh-CN" dirty="0"/>
              <a:t>2</a:t>
            </a:r>
            <a:r>
              <a:rPr lang="zh-CN" altLang="en-US" dirty="0"/>
              <a:t>月因为项目调整，加入了数据科学中心，在这个阶段，开始全面接手鹰眼投放项目，内容中台项目。以及发起了一个基础检索组件</a:t>
            </a:r>
            <a:r>
              <a:rPr lang="en-US" altLang="zh-CN" dirty="0"/>
              <a:t>FA7</a:t>
            </a:r>
            <a:r>
              <a:rPr lang="zh-CN" altLang="en-US" dirty="0"/>
              <a:t>的项目；</a:t>
            </a:r>
            <a:endParaRPr lang="en-US" altLang="zh-CN" dirty="0"/>
          </a:p>
          <a:p>
            <a:pPr marL="228600" indent="-228600">
              <a:buAutoNum type="arabicPeriod"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在开展工作过程中呢，也取得了相应的成绩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在个人绩效方面，获得了两次</a:t>
            </a:r>
            <a:r>
              <a:rPr lang="en-US" altLang="zh-CN" dirty="0"/>
              <a:t>4</a:t>
            </a:r>
            <a:r>
              <a:rPr lang="zh-CN" altLang="en-US" dirty="0"/>
              <a:t>星，一次</a:t>
            </a:r>
            <a:r>
              <a:rPr lang="en-US" altLang="zh-CN" dirty="0"/>
              <a:t>5</a:t>
            </a:r>
            <a:r>
              <a:rPr lang="zh-CN" altLang="en-US" dirty="0"/>
              <a:t>星；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在项目方面，</a:t>
            </a:r>
            <a:r>
              <a:rPr lang="en-US" altLang="zh-CN" dirty="0"/>
              <a:t>19</a:t>
            </a:r>
            <a:r>
              <a:rPr lang="zh-CN" altLang="en-US" dirty="0"/>
              <a:t>、</a:t>
            </a:r>
            <a:r>
              <a:rPr lang="en-US" altLang="zh-CN" dirty="0"/>
              <a:t>20</a:t>
            </a:r>
            <a:r>
              <a:rPr lang="zh-CN" altLang="en-US" dirty="0"/>
              <a:t>连续两年获得技术突破奖；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【</a:t>
            </a:r>
            <a:r>
              <a:rPr lang="zh-CN" altLang="en-US" dirty="0"/>
              <a:t>经历，技能，工作，成果</a:t>
            </a:r>
            <a:r>
              <a:rPr lang="en-US" altLang="zh-CN" dirty="0"/>
              <a:t>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A8F70-FC19-449C-BCF6-CA9BB7A459E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600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下面开始项目汇报：</a:t>
            </a:r>
            <a:endParaRPr lang="en-US" altLang="zh-CN" dirty="0"/>
          </a:p>
          <a:p>
            <a:r>
              <a:rPr lang="zh-CN" altLang="en-US" dirty="0"/>
              <a:t>项目方面将从如下</a:t>
            </a:r>
            <a:r>
              <a:rPr lang="en-US" altLang="zh-CN" dirty="0"/>
              <a:t>6</a:t>
            </a:r>
            <a:r>
              <a:rPr lang="zh-CN" altLang="en-US" dirty="0"/>
              <a:t>个方面展开，首先是项目背景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A8F70-FC19-449C-BCF6-CA9BB7A459E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393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在我们曲库中，有着海量的音乐，这些音乐按照业务属性又可以分为大版权，开平优选、潜力挖掘等；</a:t>
            </a:r>
            <a:endParaRPr lang="en-US" altLang="zh-CN" dirty="0"/>
          </a:p>
          <a:p>
            <a:r>
              <a:rPr lang="zh-CN" altLang="en-US" dirty="0"/>
              <a:t>这些业务都有一个共同的需求，就是将他们的</a:t>
            </a:r>
            <a:r>
              <a:rPr lang="zh-CN" altLang="en-US" b="1" dirty="0"/>
              <a:t>歌曲在</a:t>
            </a:r>
            <a:r>
              <a:rPr lang="en-US" altLang="zh-CN" b="1" dirty="0"/>
              <a:t>【</a:t>
            </a:r>
            <a:r>
              <a:rPr lang="zh-CN" altLang="en-US" b="1" dirty="0"/>
              <a:t>特定的时间段</a:t>
            </a:r>
            <a:r>
              <a:rPr lang="en-US" altLang="zh-CN" b="1" dirty="0"/>
              <a:t>】</a:t>
            </a:r>
            <a:r>
              <a:rPr lang="zh-CN" altLang="en-US" b="1" dirty="0"/>
              <a:t>推广给</a:t>
            </a:r>
            <a:r>
              <a:rPr lang="en-US" altLang="zh-CN" b="1" dirty="0"/>
              <a:t>【</a:t>
            </a:r>
            <a:r>
              <a:rPr lang="zh-CN" altLang="en-US" b="1" dirty="0"/>
              <a:t>合适的用户</a:t>
            </a:r>
            <a:r>
              <a:rPr lang="en-US" altLang="zh-CN" b="1" dirty="0"/>
              <a:t>】</a:t>
            </a:r>
            <a:r>
              <a:rPr lang="zh-CN" altLang="en-US" b="0" dirty="0"/>
              <a:t>产生</a:t>
            </a:r>
            <a:r>
              <a:rPr lang="en-US" altLang="zh-CN" b="1" dirty="0"/>
              <a:t>【</a:t>
            </a:r>
            <a:r>
              <a:rPr lang="zh-CN" altLang="en-US" b="1" dirty="0"/>
              <a:t>某个量级的曝光</a:t>
            </a:r>
            <a:r>
              <a:rPr lang="en-US" altLang="zh-CN" b="1" dirty="0"/>
              <a:t>\</a:t>
            </a:r>
            <a:r>
              <a:rPr lang="zh-CN" altLang="en-US" b="1" dirty="0"/>
              <a:t>播放</a:t>
            </a:r>
            <a:r>
              <a:rPr lang="en-US" altLang="zh-CN" b="1" dirty="0"/>
              <a:t>】</a:t>
            </a:r>
            <a:r>
              <a:rPr lang="zh-CN" altLang="en-US" b="1" dirty="0"/>
              <a:t>；</a:t>
            </a:r>
            <a:endParaRPr lang="en-US" altLang="zh-CN" b="1" dirty="0"/>
          </a:p>
          <a:p>
            <a:endParaRPr lang="en-US" altLang="zh-CN" b="0" dirty="0"/>
          </a:p>
          <a:p>
            <a:r>
              <a:rPr lang="zh-CN" altLang="en-US" dirty="0"/>
              <a:t>从本质上来讲：就是将合适的内容推广给合适的用户，在这方面，我们熟悉的推荐系统就可以做的很好了。但是他缺乏对内容的可控宣发能力，即时间、量级等控制；</a:t>
            </a:r>
            <a:endParaRPr lang="en-US" altLang="zh-CN" dirty="0"/>
          </a:p>
          <a:p>
            <a:r>
              <a:rPr lang="zh-CN" altLang="en-US" dirty="0"/>
              <a:t>所以就产生了我们</a:t>
            </a:r>
            <a:r>
              <a:rPr lang="zh-CN" altLang="en-US" b="1" dirty="0"/>
              <a:t>投放系统。</a:t>
            </a:r>
            <a:r>
              <a:rPr lang="zh-CN" altLang="en-US" b="0" dirty="0"/>
              <a:t>这两个系统虽然都做用户与内容的匹配，但是他们的服务对象，和实际业务场景还是差异较大。</a:t>
            </a:r>
            <a:r>
              <a:rPr lang="en-US" altLang="zh-CN" b="0" dirty="0"/>
              <a:t>xxx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思路：</a:t>
            </a:r>
            <a:endParaRPr lang="en-US" altLang="zh-CN" dirty="0"/>
          </a:p>
          <a:p>
            <a:r>
              <a:rPr lang="en-US" altLang="zh-CN" dirty="0"/>
              <a:t>【</a:t>
            </a:r>
            <a:r>
              <a:rPr lang="zh-CN" altLang="en-US" dirty="0"/>
              <a:t>为什么需要投放系统，投放系统与推荐系统的异同？</a:t>
            </a:r>
            <a:r>
              <a:rPr lang="en-US" altLang="zh-CN" dirty="0"/>
              <a:t>】</a:t>
            </a:r>
          </a:p>
          <a:p>
            <a:r>
              <a:rPr lang="en-US" altLang="zh-CN" dirty="0"/>
              <a:t>【</a:t>
            </a:r>
            <a:r>
              <a:rPr lang="zh-CN" altLang="en-US" dirty="0"/>
              <a:t>不同业务都有推广音乐的需要。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A8F70-FC19-449C-BCF6-CA9BB7A459E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342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系统全貌，以及我的工作重点？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介绍数据流程：</a:t>
            </a:r>
            <a:endParaRPr lang="en-US" altLang="zh-CN" dirty="0"/>
          </a:p>
          <a:p>
            <a:pPr marL="685800" lvl="1" indent="-228600">
              <a:buAutoNum type="arabicPeriod"/>
            </a:pPr>
            <a:r>
              <a:rPr lang="zh-CN" altLang="en-US" dirty="0"/>
              <a:t>发起需求：业务方，比如</a:t>
            </a:r>
            <a:r>
              <a:rPr lang="en-US" altLang="zh-CN" sz="1200" dirty="0">
                <a:solidFill>
                  <a:srgbClr val="1A275B"/>
                </a:solidFill>
              </a:rPr>
              <a:t>S</a:t>
            </a:r>
            <a:r>
              <a:rPr lang="zh-CN" altLang="en-US" sz="1200" dirty="0">
                <a:solidFill>
                  <a:srgbClr val="1A275B"/>
                </a:solidFill>
              </a:rPr>
              <a:t>制造，他们有一首新歌，需要推广</a:t>
            </a:r>
            <a:r>
              <a:rPr lang="en-US" altLang="zh-CN" sz="1200" dirty="0">
                <a:solidFill>
                  <a:srgbClr val="1A275B"/>
                </a:solidFill>
              </a:rPr>
              <a:t>50w</a:t>
            </a:r>
            <a:r>
              <a:rPr lang="zh-CN" altLang="en-US" sz="1200" dirty="0">
                <a:solidFill>
                  <a:srgbClr val="1A275B"/>
                </a:solidFill>
              </a:rPr>
              <a:t>播放量。他们以订单的形式从左侧订单系统进行下单。</a:t>
            </a:r>
            <a:endParaRPr lang="en-US" altLang="zh-CN" sz="1200" dirty="0">
              <a:solidFill>
                <a:srgbClr val="1A275B"/>
              </a:solidFill>
            </a:endParaRPr>
          </a:p>
          <a:p>
            <a:pPr marL="685800" lvl="1" indent="-228600">
              <a:buAutoNum type="arabicPeriod"/>
            </a:pPr>
            <a:r>
              <a:rPr lang="zh-CN" altLang="en-US" sz="1200" dirty="0">
                <a:solidFill>
                  <a:srgbClr val="1A275B"/>
                </a:solidFill>
              </a:rPr>
              <a:t>完成需求：用户访问歌曲点位，投放系统就</a:t>
            </a:r>
            <a:r>
              <a:rPr lang="zh-CN" altLang="en-US" sz="1200" b="1" dirty="0">
                <a:solidFill>
                  <a:srgbClr val="1A275B"/>
                </a:solidFill>
              </a:rPr>
              <a:t>尝试</a:t>
            </a:r>
            <a:r>
              <a:rPr lang="zh-CN" altLang="en-US" sz="1200" dirty="0">
                <a:solidFill>
                  <a:srgbClr val="1A275B"/>
                </a:solidFill>
              </a:rPr>
              <a:t>将业务方的歌曲推广给用户。</a:t>
            </a:r>
            <a:endParaRPr lang="en-US" altLang="zh-CN" sz="1200" dirty="0">
              <a:solidFill>
                <a:srgbClr val="1A275B"/>
              </a:solidFill>
            </a:endParaRPr>
          </a:p>
          <a:p>
            <a:pPr marL="1143000" lvl="2" indent="-228600">
              <a:buAutoNum type="arabicPeriod"/>
            </a:pPr>
            <a:r>
              <a:rPr lang="zh-CN" altLang="en-US" dirty="0">
                <a:solidFill>
                  <a:srgbClr val="1A275B"/>
                </a:solidFill>
              </a:rPr>
              <a:t>具体怎么尝试的呢？主要涉及如下三大部分：用户利益最优，业务最优，平台最优；</a:t>
            </a:r>
            <a:endParaRPr lang="en-US" altLang="zh-CN" dirty="0">
              <a:solidFill>
                <a:srgbClr val="1A275B"/>
              </a:solidFill>
            </a:endParaRPr>
          </a:p>
          <a:p>
            <a:pPr marL="1600200" lvl="3" indent="-228600">
              <a:buAutoNum type="arabicPeriod"/>
            </a:pPr>
            <a:r>
              <a:rPr lang="zh-CN" altLang="en-US" dirty="0">
                <a:solidFill>
                  <a:srgbClr val="1A275B"/>
                </a:solidFill>
              </a:rPr>
              <a:t>用户利益最优方面：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A8F70-FC19-449C-BCF6-CA9BB7A459E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215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接下来我将进入系统，介绍整个系统的概况和遇到的具体挑战：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概况方面：已覆盖主要内容消费点位。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用户量达到 </a:t>
            </a:r>
            <a:r>
              <a:rPr lang="en-US" altLang="zh-CN" dirty="0"/>
              <a:t>1.5kw</a:t>
            </a:r>
            <a:r>
              <a:rPr lang="zh-CN" altLang="en-US" dirty="0"/>
              <a:t>级别，日均请求</a:t>
            </a:r>
            <a:r>
              <a:rPr lang="en-US" altLang="zh-CN" dirty="0"/>
              <a:t>2.8</a:t>
            </a:r>
            <a:r>
              <a:rPr lang="zh-CN" altLang="en-US" dirty="0"/>
              <a:t>亿次；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服务指标上面也达到了 </a:t>
            </a:r>
            <a:r>
              <a:rPr lang="en-US" altLang="zh-CN" dirty="0"/>
              <a:t>QPS</a:t>
            </a:r>
            <a:r>
              <a:rPr lang="zh-CN" altLang="en-US" dirty="0"/>
              <a:t>、时延、成功率的三高；</a:t>
            </a:r>
            <a:endParaRPr lang="en-US" altLang="zh-CN" dirty="0"/>
          </a:p>
          <a:p>
            <a:pPr marL="228600" indent="-228600">
              <a:buAutoNum type="arabicPeriod"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完成系统中具体挑战，主要可以分为三方面：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性能方面：如何保证低时延、高成功率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业务难题：控速、资源调配、新歌冷启等问题的解决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系统设计：可扩展性、可维护性保证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开始展开阐述系统的技术细节：提出问题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A8F70-FC19-449C-BCF6-CA9BB7A459E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804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首先性能优化问题上，整体的业务特点如下：</a:t>
            </a:r>
            <a:endParaRPr lang="en-US" altLang="zh-CN" dirty="0"/>
          </a:p>
          <a:p>
            <a:r>
              <a:rPr lang="zh-CN" altLang="en-US" dirty="0"/>
              <a:t>整体业务逻辑复杂，导致系统链路长、下游依赖较多，</a:t>
            </a:r>
            <a:endParaRPr lang="en-US" altLang="zh-CN" dirty="0"/>
          </a:p>
          <a:p>
            <a:r>
              <a:rPr lang="zh-CN" altLang="en-US" dirty="0"/>
              <a:t>其中模型计算耗时高，同时因为系统所处的请求链路位置，导致整体的时延要求较高；</a:t>
            </a:r>
            <a:endParaRPr lang="en-US" altLang="zh-CN" dirty="0"/>
          </a:p>
          <a:p>
            <a:r>
              <a:rPr lang="zh-CN" altLang="en-US" dirty="0"/>
              <a:t>所以整体导致留给业务模块的时间相对较少：</a:t>
            </a:r>
            <a:r>
              <a:rPr lang="en-US" altLang="zh-CN" dirty="0"/>
              <a:t>&lt; 40ms</a:t>
            </a:r>
          </a:p>
          <a:p>
            <a:endParaRPr lang="en-US" altLang="zh-CN" dirty="0"/>
          </a:p>
          <a:p>
            <a:r>
              <a:rPr lang="zh-CN" altLang="en-US" dirty="0"/>
              <a:t>那么从实现的角度，应该怎样去保证这里的性能指标呢？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A8F70-FC19-449C-BCF6-CA9BB7A459E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211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首先是对业务数据进行合理选型；</a:t>
            </a:r>
            <a:endParaRPr lang="en-US" altLang="zh-CN" dirty="0"/>
          </a:p>
          <a:p>
            <a:r>
              <a:rPr lang="zh-CN" altLang="en-US" dirty="0"/>
              <a:t>在梳理完业务数据之后，需要具体分析每种数据的具体特性，</a:t>
            </a:r>
            <a:endParaRPr lang="en-US" altLang="zh-CN" dirty="0"/>
          </a:p>
          <a:p>
            <a:r>
              <a:rPr lang="zh-CN" altLang="en-US" dirty="0"/>
              <a:t>结合我们的存储组件特性进行综合应用。</a:t>
            </a:r>
            <a:endParaRPr lang="en-US" altLang="zh-CN" dirty="0"/>
          </a:p>
          <a:p>
            <a:r>
              <a:rPr lang="zh-CN" altLang="en-US" dirty="0"/>
              <a:t>我们这里主要考虑了存储组件支持的 数据结构、一致性、性能，检索、成本等因素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A8F70-FC19-449C-BCF6-CA9BB7A459E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430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下面是具体业务数据的特性分析以及存储方案选择：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整体选择综合考虑成本、数据特性、性能需求等进行。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比如任务订单详情，因为可靠性要求高、量少等原因，选择了</a:t>
            </a:r>
            <a:r>
              <a:rPr lang="en-US" altLang="zh-CN" dirty="0"/>
              <a:t>CDB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而订单状态数据，</a:t>
            </a:r>
            <a:r>
              <a:rPr lang="en-US" altLang="zh-CN" dirty="0"/>
              <a:t>item</a:t>
            </a:r>
            <a:r>
              <a:rPr lang="zh-CN" altLang="en-US" dirty="0"/>
              <a:t>特征等，对线上实时性要求高的数据，则选择了</a:t>
            </a:r>
            <a:r>
              <a:rPr lang="en-US" altLang="zh-CN" dirty="0"/>
              <a:t>CKV+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A8F70-FC19-449C-BCF6-CA9BB7A459E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634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CD03AE6F-A77B-40B8-B4AA-00F87B3D6B19}"/>
              </a:ext>
            </a:extLst>
          </p:cNvPr>
          <p:cNvSpPr/>
          <p:nvPr userDrawn="1"/>
        </p:nvSpPr>
        <p:spPr>
          <a:xfrm>
            <a:off x="0" y="0"/>
            <a:ext cx="4101737" cy="6858000"/>
          </a:xfrm>
          <a:prstGeom prst="rect">
            <a:avLst/>
          </a:prstGeom>
          <a:solidFill>
            <a:srgbClr val="1672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BA08D2D-11B4-48BB-A3F5-432D6F1A5E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43"/>
          <a:stretch/>
        </p:blipFill>
        <p:spPr>
          <a:xfrm>
            <a:off x="710814" y="3285307"/>
            <a:ext cx="2904594" cy="128863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1EC394B-9360-4A96-9C4F-7D7B9FBCBC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57"/>
          <a:stretch/>
        </p:blipFill>
        <p:spPr>
          <a:xfrm>
            <a:off x="339067" y="1411706"/>
            <a:ext cx="3226470" cy="302191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0B553C3-F4F8-4802-9DCC-41FADE50B8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76350" y="1584100"/>
            <a:ext cx="7507819" cy="2305319"/>
          </a:xfrm>
        </p:spPr>
        <p:txBody>
          <a:bodyPr anchor="ctr"/>
          <a:lstStyle>
            <a:lvl1pPr algn="ctr">
              <a:defRPr sz="48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BFD04DD-74D4-44F7-96E6-41CA6BB4FE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21250" y="4237148"/>
            <a:ext cx="4846749" cy="1020651"/>
          </a:xfrm>
        </p:spPr>
        <p:txBody>
          <a:bodyPr/>
          <a:lstStyle>
            <a:lvl1pPr marL="0" indent="0" algn="ctr">
              <a:buNone/>
              <a:defRPr sz="2400">
                <a:latin typeface="TTTGB Medium" panose="020C06030202040F0204" pitchFamily="34" charset="-122"/>
                <a:ea typeface="TTTGB Medium" panose="020C06030202040F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472619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254810-358F-4FAB-AC91-CACEE7F7B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1820"/>
            <a:ext cx="10486333" cy="648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1D8A5-1775-4951-829C-1B18DC268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2114"/>
            <a:ext cx="10515600" cy="4957294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05318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58ADC5-7547-42E9-8C75-3C0B11A79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58149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323549E2-B0F0-494E-A752-C6FEADC24AF2}"/>
              </a:ext>
            </a:extLst>
          </p:cNvPr>
          <p:cNvGrpSpPr/>
          <p:nvPr userDrawn="1"/>
        </p:nvGrpSpPr>
        <p:grpSpPr>
          <a:xfrm>
            <a:off x="0" y="3214280"/>
            <a:ext cx="12155536" cy="674771"/>
            <a:chOff x="0" y="5570867"/>
            <a:chExt cx="12155536" cy="674771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183BD0B0-F9ED-4119-88EC-B3F301EFEA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30328" y="5779737"/>
              <a:ext cx="228083" cy="450850"/>
            </a:xfrm>
            <a:prstGeom prst="line">
              <a:avLst/>
            </a:prstGeom>
            <a:ln w="28575">
              <a:solidFill>
                <a:srgbClr val="1672F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036757DB-4A06-49FE-9DC1-2807CE1F3F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07585" y="5779737"/>
              <a:ext cx="250825" cy="0"/>
            </a:xfrm>
            <a:prstGeom prst="line">
              <a:avLst/>
            </a:prstGeom>
            <a:ln w="28575">
              <a:solidFill>
                <a:srgbClr val="1672F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77EB1D84-90AF-4298-A887-33E7158598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07585" y="5586061"/>
              <a:ext cx="95249" cy="193676"/>
            </a:xfrm>
            <a:prstGeom prst="line">
              <a:avLst/>
            </a:prstGeom>
            <a:ln w="28575">
              <a:solidFill>
                <a:srgbClr val="1672F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25C58DF-5D93-4343-B94B-9668BD117E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06008" y="5586061"/>
              <a:ext cx="558000" cy="0"/>
            </a:xfrm>
            <a:prstGeom prst="line">
              <a:avLst/>
            </a:prstGeom>
            <a:ln w="28575">
              <a:solidFill>
                <a:srgbClr val="1672F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26D1FCA1-A177-40C9-9949-BFCF908BBF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24338" y="5585266"/>
              <a:ext cx="396000" cy="0"/>
            </a:xfrm>
            <a:prstGeom prst="line">
              <a:avLst/>
            </a:prstGeom>
            <a:ln w="28575">
              <a:solidFill>
                <a:srgbClr val="1672F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1C2DDFE-0576-4421-ABC8-AE1682E3EA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22036" y="5582886"/>
              <a:ext cx="324000" cy="647701"/>
            </a:xfrm>
            <a:prstGeom prst="line">
              <a:avLst/>
            </a:prstGeom>
            <a:ln w="28575">
              <a:solidFill>
                <a:srgbClr val="1672F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A6712833-C61F-4AC7-8C4B-58EB44F62C9D}"/>
                </a:ext>
              </a:extLst>
            </p:cNvPr>
            <p:cNvCxnSpPr>
              <a:cxnSpLocks/>
            </p:cNvCxnSpPr>
            <p:nvPr/>
          </p:nvCxnSpPr>
          <p:spPr>
            <a:xfrm>
              <a:off x="9564008" y="5582886"/>
              <a:ext cx="128169" cy="244914"/>
            </a:xfrm>
            <a:prstGeom prst="line">
              <a:avLst/>
            </a:prstGeom>
            <a:ln w="28575">
              <a:solidFill>
                <a:srgbClr val="1672F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0CCC99FF-F1B8-47BC-8DB4-EB0003711D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6169" y="5582886"/>
              <a:ext cx="128169" cy="244914"/>
            </a:xfrm>
            <a:prstGeom prst="line">
              <a:avLst/>
            </a:prstGeom>
            <a:ln w="28575">
              <a:solidFill>
                <a:srgbClr val="1672F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A8C38220-B5A7-4DBF-9E4E-B039BFB76E9F}"/>
                </a:ext>
              </a:extLst>
            </p:cNvPr>
            <p:cNvSpPr/>
            <p:nvPr/>
          </p:nvSpPr>
          <p:spPr>
            <a:xfrm>
              <a:off x="8892717" y="5764812"/>
              <a:ext cx="28800" cy="28800"/>
            </a:xfrm>
            <a:prstGeom prst="ellipse">
              <a:avLst/>
            </a:prstGeom>
            <a:solidFill>
              <a:srgbClr val="1672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CDB7C186-13CC-4583-9DA8-26DAE497F190}"/>
                </a:ext>
              </a:extLst>
            </p:cNvPr>
            <p:cNvSpPr/>
            <p:nvPr/>
          </p:nvSpPr>
          <p:spPr>
            <a:xfrm>
              <a:off x="9142040" y="5764812"/>
              <a:ext cx="28800" cy="28800"/>
            </a:xfrm>
            <a:prstGeom prst="ellipse">
              <a:avLst/>
            </a:prstGeom>
            <a:solidFill>
              <a:srgbClr val="1672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88659E4B-432D-4ADF-8902-978452DBE08F}"/>
                </a:ext>
              </a:extLst>
            </p:cNvPr>
            <p:cNvSpPr/>
            <p:nvPr/>
          </p:nvSpPr>
          <p:spPr>
            <a:xfrm>
              <a:off x="8989283" y="5570867"/>
              <a:ext cx="28800" cy="28800"/>
            </a:xfrm>
            <a:prstGeom prst="ellipse">
              <a:avLst/>
            </a:prstGeom>
            <a:solidFill>
              <a:srgbClr val="1672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63D23B16-2A92-4973-9B19-F81D7C9778F7}"/>
                </a:ext>
              </a:extLst>
            </p:cNvPr>
            <p:cNvSpPr/>
            <p:nvPr/>
          </p:nvSpPr>
          <p:spPr>
            <a:xfrm>
              <a:off x="9549962" y="5570867"/>
              <a:ext cx="28800" cy="28800"/>
            </a:xfrm>
            <a:prstGeom prst="ellipse">
              <a:avLst/>
            </a:prstGeom>
            <a:solidFill>
              <a:srgbClr val="1672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EDA06FCF-0D57-4E0D-9D75-C7ADEACE1F24}"/>
                </a:ext>
              </a:extLst>
            </p:cNvPr>
            <p:cNvSpPr/>
            <p:nvPr/>
          </p:nvSpPr>
          <p:spPr>
            <a:xfrm>
              <a:off x="9680592" y="5814625"/>
              <a:ext cx="28800" cy="28800"/>
            </a:xfrm>
            <a:prstGeom prst="ellipse">
              <a:avLst/>
            </a:prstGeom>
            <a:solidFill>
              <a:srgbClr val="1672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EA1F80C8-C006-4944-B388-66E5548BAB9C}"/>
                </a:ext>
              </a:extLst>
            </p:cNvPr>
            <p:cNvSpPr/>
            <p:nvPr/>
          </p:nvSpPr>
          <p:spPr>
            <a:xfrm>
              <a:off x="9807138" y="5570867"/>
              <a:ext cx="28800" cy="28800"/>
            </a:xfrm>
            <a:prstGeom prst="ellipse">
              <a:avLst/>
            </a:prstGeom>
            <a:solidFill>
              <a:srgbClr val="1672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28E9CFFD-181B-4FC2-9E1D-14A55F7E6CCA}"/>
                </a:ext>
              </a:extLst>
            </p:cNvPr>
            <p:cNvSpPr/>
            <p:nvPr/>
          </p:nvSpPr>
          <p:spPr>
            <a:xfrm>
              <a:off x="10205938" y="5570867"/>
              <a:ext cx="28800" cy="28800"/>
            </a:xfrm>
            <a:prstGeom prst="ellipse">
              <a:avLst/>
            </a:prstGeom>
            <a:solidFill>
              <a:srgbClr val="1672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395AA2E3-4CC0-4476-8363-F452F9EA00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6230587"/>
              <a:ext cx="8921517" cy="0"/>
            </a:xfrm>
            <a:prstGeom prst="line">
              <a:avLst/>
            </a:prstGeom>
            <a:ln w="28575">
              <a:solidFill>
                <a:srgbClr val="1672F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D523C280-1576-4E18-BC50-687173138C2A}"/>
                </a:ext>
              </a:extLst>
            </p:cNvPr>
            <p:cNvSpPr/>
            <p:nvPr/>
          </p:nvSpPr>
          <p:spPr>
            <a:xfrm>
              <a:off x="8913577" y="6216838"/>
              <a:ext cx="28800" cy="28800"/>
            </a:xfrm>
            <a:prstGeom prst="ellipse">
              <a:avLst/>
            </a:prstGeom>
            <a:solidFill>
              <a:srgbClr val="1672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6D142209-3968-4D80-A2AF-4014A9CF27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35536" y="6230587"/>
              <a:ext cx="1620000" cy="0"/>
            </a:xfrm>
            <a:prstGeom prst="line">
              <a:avLst/>
            </a:prstGeom>
            <a:ln w="28575">
              <a:solidFill>
                <a:srgbClr val="1672F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A2ACCCA4-3606-4924-BE2F-0757CCA3C977}"/>
                </a:ext>
              </a:extLst>
            </p:cNvPr>
            <p:cNvSpPr/>
            <p:nvPr/>
          </p:nvSpPr>
          <p:spPr>
            <a:xfrm>
              <a:off x="10530760" y="6216838"/>
              <a:ext cx="28800" cy="28800"/>
            </a:xfrm>
            <a:prstGeom prst="ellipse">
              <a:avLst/>
            </a:prstGeom>
            <a:solidFill>
              <a:srgbClr val="1672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90954600-5773-41D9-9A0D-F49FD038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96" y="2961400"/>
            <a:ext cx="7016647" cy="893649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49780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 descr="https://gss2.bdstatic.com/-fo3dSag_xI4khGkpoWK1HF6hhy/baike/c0%3Dbaike80%2C5%2C5%2C80%2C26/sign=3a7eacadc7ef7609280691cd4fb4c8a9/5366d0160924ab18a1a1490739fae6cd7b890b4e.jpg">
            <a:extLst>
              <a:ext uri="{FF2B5EF4-FFF2-40B4-BE49-F238E27FC236}">
                <a16:creationId xmlns:a16="http://schemas.microsoft.com/office/drawing/2014/main" id="{D5425DD4-4304-41CD-A124-766E7AB4E0F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14" b="32982"/>
          <a:stretch/>
        </p:blipFill>
        <p:spPr bwMode="auto">
          <a:xfrm>
            <a:off x="10149597" y="6089408"/>
            <a:ext cx="1174936" cy="47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B260802-BA59-4AAA-9083-C89316B44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3015"/>
            <a:ext cx="10515600" cy="64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E706A7-BED5-4A21-B0BD-C9EA97FDC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58091"/>
            <a:ext cx="10515600" cy="5031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82BD8D40-7D2B-48D3-950F-F878239938C1}"/>
              </a:ext>
            </a:extLst>
          </p:cNvPr>
          <p:cNvCxnSpPr>
            <a:cxnSpLocks/>
          </p:cNvCxnSpPr>
          <p:nvPr/>
        </p:nvCxnSpPr>
        <p:spPr>
          <a:xfrm flipH="1">
            <a:off x="-1183" y="6509692"/>
            <a:ext cx="10293600" cy="0"/>
          </a:xfrm>
          <a:prstGeom prst="line">
            <a:avLst/>
          </a:prstGeom>
          <a:ln w="28575">
            <a:solidFill>
              <a:srgbClr val="1672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3AC19888-3CCC-4BC2-B63C-D0225F1799C9}"/>
              </a:ext>
            </a:extLst>
          </p:cNvPr>
          <p:cNvCxnSpPr>
            <a:cxnSpLocks/>
          </p:cNvCxnSpPr>
          <p:nvPr/>
        </p:nvCxnSpPr>
        <p:spPr>
          <a:xfrm flipH="1">
            <a:off x="11198150" y="6509692"/>
            <a:ext cx="975032" cy="0"/>
          </a:xfrm>
          <a:prstGeom prst="line">
            <a:avLst/>
          </a:prstGeom>
          <a:ln w="28575">
            <a:solidFill>
              <a:srgbClr val="1672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1AF523E9-C991-42AE-BA9C-6C26B42C9F7A}"/>
              </a:ext>
            </a:extLst>
          </p:cNvPr>
          <p:cNvSpPr/>
          <p:nvPr userDrawn="1"/>
        </p:nvSpPr>
        <p:spPr>
          <a:xfrm>
            <a:off x="524436" y="267015"/>
            <a:ext cx="144000" cy="540000"/>
          </a:xfrm>
          <a:prstGeom prst="rect">
            <a:avLst/>
          </a:prstGeom>
          <a:solidFill>
            <a:srgbClr val="1672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193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TTTGB Medium" panose="020C06030202040F0204" pitchFamily="34" charset="-122"/>
          <a:ea typeface="TTTGB Medium" panose="020C06030202040F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oken_bucke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PID_controller" TargetMode="External"/><Relationship Id="rId4" Type="http://schemas.openxmlformats.org/officeDocument/2006/relationships/hyperlink" Target="https://arxiv.org/pdf/2003.01648.pdf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atv.tmeoa.com/cupid/taskstat/deliverystat" TargetMode="External"/><Relationship Id="rId2" Type="http://schemas.openxmlformats.org/officeDocument/2006/relationships/hyperlink" Target="http://9.146.222.244/d/rMFFPq0Gz/tou-fang-lian-lu-jian-kong?orgId=1&amp;from=now-24h&amp;to=now&amp;var-ip=All&amp;var-chnid=Al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://mihawk.tmeoa.com/cupid/list" TargetMode="External"/><Relationship Id="rId7" Type="http://schemas.openxmlformats.org/officeDocument/2006/relationships/image" Target="../media/image22.png"/><Relationship Id="rId2" Type="http://schemas.openxmlformats.org/officeDocument/2006/relationships/hyperlink" Target="http://9.146.222.244/d/rMFFPq0Gz/tou-fang-lian-lu-jian-kong?orgId=1&amp;from=now-24h&amp;to=now&amp;var-ip=All&amp;var-chnid=Al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tv.tmeoa.com/cupid/history/dlogs" TargetMode="External"/><Relationship Id="rId11" Type="http://schemas.openxmlformats.org/officeDocument/2006/relationships/image" Target="../media/image26.png"/><Relationship Id="rId5" Type="http://schemas.openxmlformats.org/officeDocument/2006/relationships/hyperlink" Target="http://superset.music.oa.com/superset/dashboard/2134/?preselect_filters=%7b%2220236%22:%20%7b%22__time_range%22:%20%22Last%20month%22%7d%7d" TargetMode="External"/><Relationship Id="rId10" Type="http://schemas.openxmlformats.org/officeDocument/2006/relationships/image" Target="../media/image25.png"/><Relationship Id="rId4" Type="http://schemas.openxmlformats.org/officeDocument/2006/relationships/hyperlink" Target="https://es-2yn08s1n.kibana.tencentelasticsearch.com:5601/app/kibana#/discover?_g=(refreshInterval:(pause:!t,value:0),time:(from:'2021-02-22T17:00:00.000Z',to:'2021-02-23T18:00:00.000Z'))&amp;_a=(columns:!(_source),index:c02c8c50-3b8b-11eb-a54d-a140f91e33e2,interval:auto,query:(language:kuery,query:'posCalc:283254127'),sort:!(!(report_date,desc)))" TargetMode="External"/><Relationship Id="rId9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iwiki.woa.com/space/tmefa7" TargetMode="External"/><Relationship Id="rId2" Type="http://schemas.openxmlformats.org/officeDocument/2006/relationships/hyperlink" Target="https://drive.google.com/file/d/1ONbaBmxQ26Z_1UNS1yvNPlHlDwx7CLn1/view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iwiki.woa.com/pages/viewpage.action?pageId=79237495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0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music.isd.com/mic/v3/query/?area=sz&amp;date=2021-03-01&amp;startTime=00:00&amp;endTime=23:59&amp;slaveId=205366313&amp;slaveBusinessId=1065497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map.woa.com/project/10111?from=km_search" TargetMode="External"/><Relationship Id="rId7" Type="http://schemas.openxmlformats.org/officeDocument/2006/relationships/hyperlink" Target="https://iwiki.woa.com/pages/viewpage.action?pageId=370577859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km.oa.com/group/17516/articles/show/418961?kmref=search&amp;from_page=1&amp;no=2" TargetMode="External"/><Relationship Id="rId5" Type="http://schemas.openxmlformats.org/officeDocument/2006/relationships/hyperlink" Target="http://km.oa.com/group/15045/articles/show/319980?kmref=search&amp;from_page=1&amp;no=4" TargetMode="External"/><Relationship Id="rId4" Type="http://schemas.openxmlformats.org/officeDocument/2006/relationships/hyperlink" Target="https://techmap.woa.com/project/10683?from=km_search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5">
            <a:extLst>
              <a:ext uri="{FF2B5EF4-FFF2-40B4-BE49-F238E27FC236}">
                <a16:creationId xmlns:a16="http://schemas.microsoft.com/office/drawing/2014/main" id="{DCF8CF3F-DC44-4DEE-B16C-D4F26A48990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276350" y="2441294"/>
            <a:ext cx="7507819" cy="5909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rgbClr val="1A275B"/>
                </a:solidFill>
                <a:latin typeface="TTTGB Medium" charset="-122"/>
                <a:ea typeface="TTTGB Medium" charset="-122"/>
                <a:cs typeface="TTTGB Medium" charset="-122"/>
              </a:rPr>
              <a:t>鹰眼</a:t>
            </a:r>
            <a:r>
              <a:rPr kumimoji="1" lang="en-US" altLang="zh-CN" sz="3600" dirty="0">
                <a:solidFill>
                  <a:srgbClr val="1A275B"/>
                </a:solidFill>
                <a:latin typeface="TTTGB Medium" charset="-122"/>
                <a:ea typeface="TTTGB Medium" charset="-122"/>
                <a:cs typeface="TTTGB Medium" charset="-122"/>
              </a:rPr>
              <a:t>·</a:t>
            </a:r>
            <a:r>
              <a:rPr kumimoji="1" lang="zh-CN" altLang="en-US" sz="3600" dirty="0">
                <a:solidFill>
                  <a:srgbClr val="1A275B"/>
                </a:solidFill>
                <a:latin typeface="TTTGB Medium" charset="-122"/>
                <a:ea typeface="TTTGB Medium" charset="-122"/>
                <a:cs typeface="TTTGB Medium" charset="-122"/>
              </a:rPr>
              <a:t>投放系统</a:t>
            </a:r>
            <a:r>
              <a:rPr kumimoji="1" lang="en-US" altLang="zh-CN" sz="3600" dirty="0">
                <a:solidFill>
                  <a:srgbClr val="1A275B"/>
                </a:solidFill>
                <a:latin typeface="TTTGB Medium" charset="-122"/>
                <a:ea typeface="TTTGB Medium" charset="-122"/>
                <a:cs typeface="TTTGB Medium" charset="-122"/>
              </a:rPr>
              <a:t>(</a:t>
            </a:r>
            <a:r>
              <a:rPr kumimoji="1" lang="zh-CN" altLang="en-US" sz="3600" dirty="0">
                <a:solidFill>
                  <a:srgbClr val="1A275B"/>
                </a:solidFill>
                <a:latin typeface="TTTGB Medium" charset="-122"/>
                <a:ea typeface="TTTGB Medium" charset="-122"/>
                <a:cs typeface="TTTGB Medium" charset="-122"/>
              </a:rPr>
              <a:t>丘比特</a:t>
            </a:r>
            <a:r>
              <a:rPr kumimoji="1" lang="en-US" altLang="zh-CN" sz="3600" dirty="0">
                <a:solidFill>
                  <a:srgbClr val="1A275B"/>
                </a:solidFill>
                <a:latin typeface="TTTGB Medium" charset="-122"/>
                <a:ea typeface="TTTGB Medium" charset="-122"/>
                <a:cs typeface="TTTGB Medium" charset="-122"/>
              </a:rPr>
              <a:t>)</a:t>
            </a:r>
            <a:endParaRPr kumimoji="1" lang="zh-CN" altLang="en-US" sz="3600" dirty="0">
              <a:solidFill>
                <a:srgbClr val="1A275B"/>
              </a:solidFill>
              <a:latin typeface="TTTGB Medium" charset="-122"/>
              <a:ea typeface="TTTGB Medium" charset="-122"/>
              <a:cs typeface="TTTGB Medium" charset="-122"/>
            </a:endParaRPr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1A76D3E1-3118-44B7-926B-3C94F4DE0D46}"/>
              </a:ext>
            </a:extLst>
          </p:cNvPr>
          <p:cNvSpPr txBox="1">
            <a:spLocks/>
          </p:cNvSpPr>
          <p:nvPr/>
        </p:nvSpPr>
        <p:spPr>
          <a:xfrm>
            <a:off x="5976151" y="3525732"/>
            <a:ext cx="5808018" cy="1483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2000" dirty="0">
                <a:solidFill>
                  <a:srgbClr val="1A27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申报人：</a:t>
            </a:r>
            <a:r>
              <a:rPr lang="en-US" altLang="zh-CN" sz="2000" dirty="0">
                <a:solidFill>
                  <a:srgbClr val="1A27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chirlchen</a:t>
            </a:r>
            <a:r>
              <a:rPr lang="zh-CN" altLang="en-US" sz="2000" dirty="0">
                <a:solidFill>
                  <a:srgbClr val="1A27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（陈全）</a:t>
            </a:r>
            <a:endParaRPr lang="en-US" altLang="zh-CN" sz="2000" dirty="0">
              <a:solidFill>
                <a:srgbClr val="1A275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2000" dirty="0">
                <a:solidFill>
                  <a:srgbClr val="1A27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   门：</a:t>
            </a:r>
            <a:r>
              <a:rPr lang="zh-CN" altLang="en-US" sz="2000" dirty="0">
                <a:solidFill>
                  <a:srgbClr val="1A275B"/>
                </a:solidFill>
              </a:rPr>
              <a:t>平台产品部</a:t>
            </a:r>
            <a:r>
              <a:rPr lang="en-US" altLang="zh-CN" sz="2000" dirty="0">
                <a:solidFill>
                  <a:srgbClr val="1A275B"/>
                </a:solidFill>
              </a:rPr>
              <a:t>/</a:t>
            </a:r>
            <a:r>
              <a:rPr lang="zh-CN" altLang="en-US" sz="2000" dirty="0">
                <a:solidFill>
                  <a:srgbClr val="1A275B"/>
                </a:solidFill>
              </a:rPr>
              <a:t>数据科学中心</a:t>
            </a:r>
            <a:r>
              <a:rPr lang="en-US" altLang="zh-CN" sz="2000" dirty="0">
                <a:solidFill>
                  <a:srgbClr val="1A275B"/>
                </a:solidFill>
              </a:rPr>
              <a:t>/</a:t>
            </a:r>
            <a:r>
              <a:rPr lang="zh-CN" altLang="en-US" sz="2000" dirty="0">
                <a:solidFill>
                  <a:srgbClr val="1A275B"/>
                </a:solidFill>
              </a:rPr>
              <a:t>运营技术组</a:t>
            </a:r>
            <a:endParaRPr lang="en-US" altLang="zh-CN" sz="2000" dirty="0">
              <a:solidFill>
                <a:srgbClr val="1A275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2000" dirty="0">
                <a:solidFill>
                  <a:srgbClr val="1A27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   间：</a:t>
            </a:r>
            <a:r>
              <a:rPr lang="en-US" altLang="zh-CN" sz="2000" dirty="0">
                <a:solidFill>
                  <a:srgbClr val="1A27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2021/03</a:t>
            </a:r>
          </a:p>
        </p:txBody>
      </p:sp>
    </p:spTree>
    <p:extLst>
      <p:ext uri="{BB962C8B-B14F-4D97-AF65-F5344CB8AC3E}">
        <p14:creationId xmlns:p14="http://schemas.microsoft.com/office/powerpoint/2010/main" val="4096288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9DA7597-2ABF-4B37-A366-021FF14087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199" y="294211"/>
            <a:ext cx="1048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dirty="0">
                <a:solidFill>
                  <a:srgbClr val="1A275B"/>
                </a:solidFill>
              </a:rPr>
              <a:t>4.</a:t>
            </a:r>
            <a:r>
              <a:rPr lang="zh-CN" altLang="en-US" sz="2800" dirty="0">
                <a:solidFill>
                  <a:srgbClr val="1A275B"/>
                </a:solidFill>
              </a:rPr>
              <a:t>系统关键设计：性能优化之缓存</a:t>
            </a:r>
            <a:endParaRPr lang="en-US" altLang="zh-CN" sz="2800" dirty="0">
              <a:solidFill>
                <a:srgbClr val="1A275B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0557F31-AE6A-4181-BEA8-5544ACEC00E3}"/>
              </a:ext>
            </a:extLst>
          </p:cNvPr>
          <p:cNvSpPr txBox="1"/>
          <p:nvPr/>
        </p:nvSpPr>
        <p:spPr>
          <a:xfrm>
            <a:off x="401806" y="906614"/>
            <a:ext cx="5428042" cy="115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rgbClr val="1A275B"/>
                </a:solidFill>
              </a:rPr>
              <a:t>关键数据离线加载：</a:t>
            </a:r>
            <a:endParaRPr lang="en-US" altLang="zh-CN" sz="1600" b="1" dirty="0">
              <a:solidFill>
                <a:srgbClr val="1A275B"/>
              </a:solidFill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b="1" dirty="0">
                <a:solidFill>
                  <a:srgbClr val="1A275B"/>
                </a:solidFill>
              </a:rPr>
              <a:t>读并发高，修改频率低，数据量少：</a:t>
            </a:r>
            <a:r>
              <a:rPr lang="zh-CN" altLang="en-US" sz="1600" dirty="0">
                <a:solidFill>
                  <a:srgbClr val="1A275B"/>
                </a:solidFill>
              </a:rPr>
              <a:t>订单信息，任务表现数据，点位配置等</a:t>
            </a:r>
            <a:endParaRPr lang="en-US" altLang="zh-CN" sz="1600" dirty="0">
              <a:solidFill>
                <a:srgbClr val="1A275B"/>
              </a:solidFill>
            </a:endParaRPr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B0382D7D-E0D0-4D75-9310-174CC773A628}"/>
              </a:ext>
            </a:extLst>
          </p:cNvPr>
          <p:cNvGrpSpPr/>
          <p:nvPr/>
        </p:nvGrpSpPr>
        <p:grpSpPr>
          <a:xfrm>
            <a:off x="1338595" y="3676770"/>
            <a:ext cx="3224213" cy="2622298"/>
            <a:chOff x="7553325" y="3005139"/>
            <a:chExt cx="3224213" cy="2622298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739EFA8-0E79-41C8-9E45-76D2D4C3D3FD}"/>
                </a:ext>
              </a:extLst>
            </p:cNvPr>
            <p:cNvSpPr/>
            <p:nvPr/>
          </p:nvSpPr>
          <p:spPr>
            <a:xfrm>
              <a:off x="7553325" y="3005139"/>
              <a:ext cx="3224213" cy="262229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CA63142-2CF4-44B2-8103-45A534B8D067}"/>
                </a:ext>
              </a:extLst>
            </p:cNvPr>
            <p:cNvSpPr/>
            <p:nvPr/>
          </p:nvSpPr>
          <p:spPr>
            <a:xfrm>
              <a:off x="8483700" y="5077204"/>
              <a:ext cx="1308001" cy="4804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控制变量</a:t>
              </a:r>
              <a:endParaRPr lang="en-US" altLang="zh-CN" sz="1400" dirty="0"/>
            </a:p>
            <a:p>
              <a:pPr algn="ctr"/>
              <a:r>
                <a:rPr lang="en-US" altLang="zh-CN" sz="1400" dirty="0"/>
                <a:t>atomic [0/1]</a:t>
              </a:r>
              <a:endParaRPr lang="zh-CN" altLang="en-US" sz="1400" dirty="0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2796BA68-7006-456D-9AF6-8B775E99A0DD}"/>
                </a:ext>
              </a:extLst>
            </p:cNvPr>
            <p:cNvCxnSpPr>
              <a:cxnSpLocks/>
              <a:stCxn id="7" idx="0"/>
              <a:endCxn id="15" idx="2"/>
            </p:cNvCxnSpPr>
            <p:nvPr/>
          </p:nvCxnSpPr>
          <p:spPr>
            <a:xfrm flipH="1" flipV="1">
              <a:off x="8244565" y="4819923"/>
              <a:ext cx="893136" cy="25728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E4B17F13-7570-4554-9B2A-AC64BBA70BF4}"/>
                </a:ext>
              </a:extLst>
            </p:cNvPr>
            <p:cNvCxnSpPr>
              <a:cxnSpLocks/>
              <a:stCxn id="7" idx="0"/>
              <a:endCxn id="18" idx="2"/>
            </p:cNvCxnSpPr>
            <p:nvPr/>
          </p:nvCxnSpPr>
          <p:spPr>
            <a:xfrm flipV="1">
              <a:off x="9137701" y="4819923"/>
              <a:ext cx="907645" cy="257281"/>
            </a:xfrm>
            <a:prstGeom prst="straightConnector1">
              <a:avLst/>
            </a:prstGeom>
            <a:ln w="28575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736387A-395A-4930-ACBD-B555D4003C6E}"/>
                </a:ext>
              </a:extLst>
            </p:cNvPr>
            <p:cNvSpPr/>
            <p:nvPr/>
          </p:nvSpPr>
          <p:spPr>
            <a:xfrm>
              <a:off x="7690753" y="4417477"/>
              <a:ext cx="1107624" cy="4024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缓存</a:t>
              </a:r>
              <a:r>
                <a:rPr lang="en-US" altLang="zh-CN" sz="1600" dirty="0"/>
                <a:t>0</a:t>
              </a:r>
              <a:endParaRPr lang="zh-CN" altLang="en-US" sz="1600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D81DA80-1757-4781-9E77-A7BE22D4A6F3}"/>
                </a:ext>
              </a:extLst>
            </p:cNvPr>
            <p:cNvSpPr txBox="1"/>
            <p:nvPr/>
          </p:nvSpPr>
          <p:spPr>
            <a:xfrm>
              <a:off x="8152795" y="4869319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1A275B"/>
                  </a:solidFill>
                </a:rPr>
                <a:t>read</a:t>
              </a:r>
              <a:endParaRPr lang="zh-CN" altLang="en-US" sz="1200" dirty="0">
                <a:solidFill>
                  <a:srgbClr val="1A275B"/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827C4D4A-E56F-4EF6-BB39-384AECC15591}"/>
                </a:ext>
              </a:extLst>
            </p:cNvPr>
            <p:cNvSpPr/>
            <p:nvPr/>
          </p:nvSpPr>
          <p:spPr>
            <a:xfrm>
              <a:off x="9520238" y="4417477"/>
              <a:ext cx="1050215" cy="4024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缓存</a:t>
              </a:r>
              <a:r>
                <a:rPr lang="en-US" altLang="zh-CN" sz="1600" dirty="0"/>
                <a:t>1</a:t>
              </a:r>
              <a:endParaRPr lang="zh-CN" altLang="en-US" sz="1600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16391AE-76E3-4470-8ABB-3A859EEB3165}"/>
                </a:ext>
              </a:extLst>
            </p:cNvPr>
            <p:cNvSpPr txBox="1"/>
            <p:nvPr/>
          </p:nvSpPr>
          <p:spPr>
            <a:xfrm>
              <a:off x="9416864" y="4866204"/>
              <a:ext cx="5084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1A275B"/>
                  </a:solidFill>
                </a:rPr>
                <a:t>write</a:t>
              </a:r>
              <a:endParaRPr lang="zh-CN" altLang="en-US" sz="1200" dirty="0">
                <a:solidFill>
                  <a:srgbClr val="1A275B"/>
                </a:solidFill>
              </a:endParaRPr>
            </a:p>
          </p:txBody>
        </p:sp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18339566-5C7E-4E2B-A6C8-B246E10E68FD}"/>
                </a:ext>
              </a:extLst>
            </p:cNvPr>
            <p:cNvSpPr/>
            <p:nvPr/>
          </p:nvSpPr>
          <p:spPr>
            <a:xfrm>
              <a:off x="9437027" y="3151956"/>
              <a:ext cx="1214438" cy="402446"/>
            </a:xfrm>
            <a:prstGeom prst="roundRect">
              <a:avLst>
                <a:gd name="adj" fmla="val 10707"/>
              </a:avLst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2.</a:t>
              </a:r>
              <a:r>
                <a:rPr lang="zh-CN" altLang="en-US" sz="1600" dirty="0"/>
                <a:t>缓存更新</a:t>
              </a:r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770760FD-0784-4645-897C-7B2A31250A8D}"/>
                </a:ext>
              </a:extLst>
            </p:cNvPr>
            <p:cNvSpPr/>
            <p:nvPr/>
          </p:nvSpPr>
          <p:spPr>
            <a:xfrm>
              <a:off x="7680112" y="3152518"/>
              <a:ext cx="1107624" cy="402446"/>
            </a:xfrm>
            <a:prstGeom prst="roundRect">
              <a:avLst>
                <a:gd name="adj" fmla="val 10707"/>
              </a:avLst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1. </a:t>
              </a:r>
              <a:r>
                <a:rPr lang="zh-CN" altLang="en-US" sz="1600" dirty="0"/>
                <a:t>读请求</a:t>
              </a:r>
            </a:p>
          </p:txBody>
        </p:sp>
        <p:cxnSp>
          <p:nvCxnSpPr>
            <p:cNvPr id="407" name="连接符: 肘形 406">
              <a:extLst>
                <a:ext uri="{FF2B5EF4-FFF2-40B4-BE49-F238E27FC236}">
                  <a16:creationId xmlns:a16="http://schemas.microsoft.com/office/drawing/2014/main" id="{45AB1C55-E6F2-4408-9BF5-EFE73CBE7582}"/>
                </a:ext>
              </a:extLst>
            </p:cNvPr>
            <p:cNvCxnSpPr>
              <a:cxnSpLocks/>
              <a:stCxn id="24" idx="2"/>
              <a:endCxn id="15" idx="0"/>
            </p:cNvCxnSpPr>
            <p:nvPr/>
          </p:nvCxnSpPr>
          <p:spPr>
            <a:xfrm rot="16200000" flipH="1">
              <a:off x="7807988" y="3980899"/>
              <a:ext cx="862513" cy="10641"/>
            </a:xfrm>
            <a:prstGeom prst="bentConnector3">
              <a:avLst>
                <a:gd name="adj1" fmla="val 140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连接符: 肘形 409">
              <a:extLst>
                <a:ext uri="{FF2B5EF4-FFF2-40B4-BE49-F238E27FC236}">
                  <a16:creationId xmlns:a16="http://schemas.microsoft.com/office/drawing/2014/main" id="{0916FE40-029E-44D2-A917-4DE51D8B0892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 rot="16200000" flipH="1">
              <a:off x="7854914" y="3933974"/>
              <a:ext cx="1517697" cy="759676"/>
            </a:xfrm>
            <a:prstGeom prst="bentConnector3">
              <a:avLst>
                <a:gd name="adj1" fmla="val 2332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7" name="文本框 426">
              <a:extLst>
                <a:ext uri="{FF2B5EF4-FFF2-40B4-BE49-F238E27FC236}">
                  <a16:creationId xmlns:a16="http://schemas.microsoft.com/office/drawing/2014/main" id="{1ECCA537-F629-4C8A-B81B-FFE55FC7BD52}"/>
                </a:ext>
              </a:extLst>
            </p:cNvPr>
            <p:cNvSpPr txBox="1"/>
            <p:nvPr/>
          </p:nvSpPr>
          <p:spPr>
            <a:xfrm>
              <a:off x="7973575" y="3637584"/>
              <a:ext cx="12105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1A275B"/>
                  </a:solidFill>
                </a:rPr>
                <a:t>1.1.</a:t>
              </a:r>
              <a:r>
                <a:rPr lang="zh-CN" altLang="en-US" sz="1200" dirty="0">
                  <a:solidFill>
                    <a:srgbClr val="1A275B"/>
                  </a:solidFill>
                </a:rPr>
                <a:t>读控制变量</a:t>
              </a: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EC153674-B67A-490B-B8DA-4D9C03DF38E8}"/>
                </a:ext>
              </a:extLst>
            </p:cNvPr>
            <p:cNvSpPr txBox="1"/>
            <p:nvPr/>
          </p:nvSpPr>
          <p:spPr>
            <a:xfrm>
              <a:off x="7794548" y="4029896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1A275B"/>
                  </a:solidFill>
                </a:rPr>
                <a:t>1.2.</a:t>
              </a:r>
              <a:r>
                <a:rPr lang="zh-CN" altLang="en-US" sz="1200" dirty="0">
                  <a:solidFill>
                    <a:srgbClr val="1A275B"/>
                  </a:solidFill>
                </a:rPr>
                <a:t>取读缓存</a:t>
              </a:r>
            </a:p>
          </p:txBody>
        </p:sp>
        <p:cxnSp>
          <p:nvCxnSpPr>
            <p:cNvPr id="430" name="连接符: 肘形 429">
              <a:extLst>
                <a:ext uri="{FF2B5EF4-FFF2-40B4-BE49-F238E27FC236}">
                  <a16:creationId xmlns:a16="http://schemas.microsoft.com/office/drawing/2014/main" id="{5122CD53-C741-4223-A2DE-7C4ABEAE529E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 rot="5400000">
              <a:off x="8895013" y="3923427"/>
              <a:ext cx="1518259" cy="780209"/>
            </a:xfrm>
            <a:prstGeom prst="bentConnector3">
              <a:avLst>
                <a:gd name="adj1" fmla="val 3431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8A1C0BF1-EF68-4B27-BE0C-AD3C02875492}"/>
                </a:ext>
              </a:extLst>
            </p:cNvPr>
            <p:cNvSpPr txBox="1"/>
            <p:nvPr/>
          </p:nvSpPr>
          <p:spPr>
            <a:xfrm>
              <a:off x="9137700" y="3838637"/>
              <a:ext cx="12105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1A275B"/>
                  </a:solidFill>
                </a:rPr>
                <a:t>2.1.</a:t>
              </a:r>
              <a:r>
                <a:rPr lang="zh-CN" altLang="en-US" sz="1200" dirty="0">
                  <a:solidFill>
                    <a:srgbClr val="1A275B"/>
                  </a:solidFill>
                </a:rPr>
                <a:t>读控制变量</a:t>
              </a:r>
            </a:p>
          </p:txBody>
        </p:sp>
        <p:cxnSp>
          <p:nvCxnSpPr>
            <p:cNvPr id="87" name="连接符: 肘形 86">
              <a:extLst>
                <a:ext uri="{FF2B5EF4-FFF2-40B4-BE49-F238E27FC236}">
                  <a16:creationId xmlns:a16="http://schemas.microsoft.com/office/drawing/2014/main" id="{8D8A5E94-C437-44A2-97FD-7DDF6E76907A}"/>
                </a:ext>
              </a:extLst>
            </p:cNvPr>
            <p:cNvCxnSpPr>
              <a:cxnSpLocks/>
              <a:stCxn id="22" idx="2"/>
              <a:endCxn id="18" idx="0"/>
            </p:cNvCxnSpPr>
            <p:nvPr/>
          </p:nvCxnSpPr>
          <p:spPr>
            <a:xfrm rot="16200000" flipH="1">
              <a:off x="9613259" y="3985389"/>
              <a:ext cx="863075" cy="110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40823D26-C6EC-4938-8027-5E7685B4F4BC}"/>
                </a:ext>
              </a:extLst>
            </p:cNvPr>
            <p:cNvSpPr txBox="1"/>
            <p:nvPr/>
          </p:nvSpPr>
          <p:spPr>
            <a:xfrm>
              <a:off x="9504346" y="4095909"/>
              <a:ext cx="12105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1A275B"/>
                  </a:solidFill>
                </a:rPr>
                <a:t>2.2.</a:t>
              </a:r>
              <a:r>
                <a:rPr lang="zh-CN" altLang="en-US" sz="1200" dirty="0">
                  <a:solidFill>
                    <a:srgbClr val="1A275B"/>
                  </a:solidFill>
                </a:rPr>
                <a:t>更新写缓存</a:t>
              </a:r>
            </a:p>
          </p:txBody>
        </p:sp>
        <p:cxnSp>
          <p:nvCxnSpPr>
            <p:cNvPr id="68" name="连接符: 肘形 67">
              <a:extLst>
                <a:ext uri="{FF2B5EF4-FFF2-40B4-BE49-F238E27FC236}">
                  <a16:creationId xmlns:a16="http://schemas.microsoft.com/office/drawing/2014/main" id="{A28A45F1-1E23-4A01-B0EF-906C1DB0C646}"/>
                </a:ext>
              </a:extLst>
            </p:cNvPr>
            <p:cNvCxnSpPr>
              <a:cxnSpLocks/>
              <a:stCxn id="22" idx="2"/>
              <a:endCxn id="7" idx="0"/>
            </p:cNvCxnSpPr>
            <p:nvPr/>
          </p:nvCxnSpPr>
          <p:spPr>
            <a:xfrm rot="5400000">
              <a:off x="8829573" y="3862531"/>
              <a:ext cx="1522802" cy="906545"/>
            </a:xfrm>
            <a:prstGeom prst="bentConnector3">
              <a:avLst>
                <a:gd name="adj1" fmla="val 1528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46D98222-1865-4F51-AE8F-1150DB69A065}"/>
                </a:ext>
              </a:extLst>
            </p:cNvPr>
            <p:cNvSpPr txBox="1"/>
            <p:nvPr/>
          </p:nvSpPr>
          <p:spPr>
            <a:xfrm>
              <a:off x="9049140" y="3554964"/>
              <a:ext cx="12105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1A275B"/>
                  </a:solidFill>
                </a:rPr>
                <a:t>2.3.</a:t>
              </a:r>
              <a:r>
                <a:rPr lang="zh-CN" altLang="en-US" sz="1200" dirty="0">
                  <a:solidFill>
                    <a:srgbClr val="1A275B"/>
                  </a:solidFill>
                </a:rPr>
                <a:t>切换制变量</a:t>
              </a: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D3E8E5C7-BB20-49F8-8949-B2B013476327}"/>
              </a:ext>
            </a:extLst>
          </p:cNvPr>
          <p:cNvSpPr txBox="1"/>
          <p:nvPr/>
        </p:nvSpPr>
        <p:spPr>
          <a:xfrm>
            <a:off x="401806" y="1957158"/>
            <a:ext cx="5152373" cy="1525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rgbClr val="1A275B"/>
                </a:solidFill>
              </a:rPr>
              <a:t>缓存特点：</a:t>
            </a:r>
            <a:endParaRPr lang="en-US" altLang="zh-CN" sz="1600" dirty="0">
              <a:solidFill>
                <a:srgbClr val="1A275B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1A275B"/>
                </a:solidFill>
              </a:rPr>
              <a:t>缓存命中率：</a:t>
            </a:r>
            <a:r>
              <a:rPr lang="en-US" altLang="zh-CN" sz="1600" dirty="0">
                <a:solidFill>
                  <a:srgbClr val="1A275B"/>
                </a:solidFill>
              </a:rPr>
              <a:t>100%</a:t>
            </a:r>
            <a:r>
              <a:rPr lang="zh-CN" altLang="en-US" sz="1600" dirty="0">
                <a:solidFill>
                  <a:srgbClr val="1A275B"/>
                </a:solidFill>
              </a:rPr>
              <a:t>（数据量少，常驻内存）；</a:t>
            </a:r>
            <a:endParaRPr lang="en-US" altLang="zh-CN" sz="1600" dirty="0">
              <a:solidFill>
                <a:srgbClr val="1A275B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1A275B"/>
                </a:solidFill>
              </a:rPr>
              <a:t>数据一致性：秒级别更新，最终一致；</a:t>
            </a:r>
            <a:endParaRPr lang="en-US" altLang="zh-CN" sz="1600" dirty="0">
              <a:solidFill>
                <a:srgbClr val="1A275B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1A275B"/>
                </a:solidFill>
              </a:rPr>
              <a:t>读写冲突：无锁化缓存；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9768DC5E-AF21-4F78-89D4-4B1D78907AD4}"/>
              </a:ext>
            </a:extLst>
          </p:cNvPr>
          <p:cNvSpPr txBox="1"/>
          <p:nvPr/>
        </p:nvSpPr>
        <p:spPr>
          <a:xfrm>
            <a:off x="6039114" y="905346"/>
            <a:ext cx="6023207" cy="115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1600" b="1" dirty="0">
                <a:solidFill>
                  <a:srgbClr val="1A275B"/>
                </a:solidFill>
              </a:rPr>
              <a:t>LRU</a:t>
            </a:r>
            <a:r>
              <a:rPr lang="zh-CN" altLang="en-US" sz="1600" b="1" dirty="0">
                <a:solidFill>
                  <a:srgbClr val="1A275B"/>
                </a:solidFill>
              </a:rPr>
              <a:t>实时缓存：</a:t>
            </a:r>
            <a:endParaRPr lang="en-US" altLang="zh-CN" sz="1600" b="1" dirty="0">
              <a:solidFill>
                <a:srgbClr val="1A275B"/>
              </a:solidFill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b="1" dirty="0">
                <a:solidFill>
                  <a:srgbClr val="1A275B"/>
                </a:solidFill>
              </a:rPr>
              <a:t>读并发高，数据量大，计算复杂：</a:t>
            </a:r>
            <a:r>
              <a:rPr lang="en-US" altLang="zh-CN" sz="1600" dirty="0">
                <a:solidFill>
                  <a:srgbClr val="1A275B"/>
                </a:solidFill>
              </a:rPr>
              <a:t>item</a:t>
            </a:r>
            <a:r>
              <a:rPr lang="zh-CN" altLang="en-US" sz="1600" dirty="0">
                <a:solidFill>
                  <a:srgbClr val="1A275B"/>
                </a:solidFill>
              </a:rPr>
              <a:t>特征信息（歌曲音频特征）</a:t>
            </a:r>
            <a:endParaRPr lang="en-US" altLang="zh-CN" sz="1600" dirty="0">
              <a:solidFill>
                <a:srgbClr val="1A275B"/>
              </a:solidFill>
            </a:endParaRPr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A973D1D4-435F-4F65-B494-39FA475B217E}"/>
              </a:ext>
            </a:extLst>
          </p:cNvPr>
          <p:cNvCxnSpPr>
            <a:cxnSpLocks/>
          </p:cNvCxnSpPr>
          <p:nvPr/>
        </p:nvCxnSpPr>
        <p:spPr>
          <a:xfrm>
            <a:off x="5974238" y="1312617"/>
            <a:ext cx="0" cy="491957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D0DBCF41-581C-4910-A2EA-942093CF6B9D}"/>
              </a:ext>
            </a:extLst>
          </p:cNvPr>
          <p:cNvSpPr txBox="1"/>
          <p:nvPr/>
        </p:nvSpPr>
        <p:spPr>
          <a:xfrm>
            <a:off x="6039115" y="1944104"/>
            <a:ext cx="6023206" cy="1893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rgbClr val="1A275B"/>
                </a:solidFill>
              </a:rPr>
              <a:t>缓存特点：</a:t>
            </a:r>
            <a:endParaRPr lang="en-US" altLang="zh-CN" sz="1600" dirty="0">
              <a:solidFill>
                <a:srgbClr val="1A275B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1A275B"/>
                </a:solidFill>
              </a:rPr>
              <a:t>缓存命中率：</a:t>
            </a:r>
            <a:r>
              <a:rPr lang="en-US" altLang="zh-CN" sz="1600" dirty="0">
                <a:solidFill>
                  <a:srgbClr val="1A275B"/>
                </a:solidFill>
              </a:rPr>
              <a:t>99.9%</a:t>
            </a:r>
            <a:r>
              <a:rPr lang="zh-CN" altLang="en-US" sz="1600" dirty="0">
                <a:solidFill>
                  <a:srgbClr val="1A275B"/>
                </a:solidFill>
              </a:rPr>
              <a:t>；数据一致性：最终一致；</a:t>
            </a:r>
            <a:endParaRPr lang="en-US" altLang="zh-CN" sz="1600" dirty="0">
              <a:solidFill>
                <a:srgbClr val="1A275B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1A275B"/>
                </a:solidFill>
              </a:rPr>
              <a:t>缓存穿透：无法取到数据，设置带过期时间的空特征；</a:t>
            </a:r>
            <a:endParaRPr lang="en-US" altLang="zh-CN" sz="1600" dirty="0">
              <a:solidFill>
                <a:srgbClr val="1A275B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1A275B"/>
                </a:solidFill>
              </a:rPr>
              <a:t>缓存击穿：</a:t>
            </a:r>
            <a:r>
              <a:rPr lang="en-US" altLang="zh-CN" sz="1600" dirty="0" err="1">
                <a:solidFill>
                  <a:srgbClr val="1A275B"/>
                </a:solidFill>
              </a:rPr>
              <a:t>singleflight</a:t>
            </a:r>
            <a:r>
              <a:rPr lang="zh-CN" altLang="en-US" sz="1600" dirty="0">
                <a:solidFill>
                  <a:srgbClr val="1A275B"/>
                </a:solidFill>
              </a:rPr>
              <a:t>；</a:t>
            </a:r>
            <a:endParaRPr lang="en-US" altLang="zh-CN" sz="1600" dirty="0">
              <a:solidFill>
                <a:srgbClr val="1A275B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1A275B"/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96EAA4C-AE57-4F9F-A4A2-CE2EF64ED4F6}"/>
              </a:ext>
            </a:extLst>
          </p:cNvPr>
          <p:cNvGrpSpPr/>
          <p:nvPr/>
        </p:nvGrpSpPr>
        <p:grpSpPr>
          <a:xfrm flipH="1">
            <a:off x="6667222" y="3286112"/>
            <a:ext cx="4186183" cy="3107827"/>
            <a:chOff x="7284970" y="1906562"/>
            <a:chExt cx="4447515" cy="3639579"/>
          </a:xfrm>
        </p:grpSpPr>
        <p:sp>
          <p:nvSpPr>
            <p:cNvPr id="88" name="矩形: 圆角 87">
              <a:extLst>
                <a:ext uri="{FF2B5EF4-FFF2-40B4-BE49-F238E27FC236}">
                  <a16:creationId xmlns:a16="http://schemas.microsoft.com/office/drawing/2014/main" id="{7D3D3D33-AA35-4C88-830F-66FEA733B40F}"/>
                </a:ext>
              </a:extLst>
            </p:cNvPr>
            <p:cNvSpPr/>
            <p:nvPr/>
          </p:nvSpPr>
          <p:spPr>
            <a:xfrm>
              <a:off x="10536672" y="3643239"/>
              <a:ext cx="1178980" cy="530294"/>
            </a:xfrm>
            <a:prstGeom prst="roundRect">
              <a:avLst>
                <a:gd name="adj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/>
                <a:t>写消息队列</a:t>
              </a:r>
              <a:endParaRPr lang="en-US" altLang="zh-CN" sz="1100" dirty="0"/>
            </a:p>
            <a:p>
              <a:pPr algn="ctr"/>
              <a:r>
                <a:rPr lang="zh-CN" altLang="en-US" sz="1100" dirty="0"/>
                <a:t>触发</a:t>
              </a:r>
              <a:r>
                <a:rPr lang="en-US" altLang="zh-CN" sz="1100" dirty="0"/>
                <a:t>item</a:t>
              </a:r>
              <a:r>
                <a:rPr lang="zh-CN" altLang="en-US" sz="1100" dirty="0"/>
                <a:t>的</a:t>
              </a:r>
              <a:r>
                <a:rPr lang="en-US" altLang="zh-CN" sz="1100" dirty="0"/>
                <a:t>AE</a:t>
              </a:r>
              <a:r>
                <a:rPr lang="zh-CN" altLang="en-US" sz="1100" dirty="0"/>
                <a:t>特征提取</a:t>
              </a:r>
            </a:p>
          </p:txBody>
        </p:sp>
        <p:sp>
          <p:nvSpPr>
            <p:cNvPr id="89" name="矩形: 圆角 88">
              <a:extLst>
                <a:ext uri="{FF2B5EF4-FFF2-40B4-BE49-F238E27FC236}">
                  <a16:creationId xmlns:a16="http://schemas.microsoft.com/office/drawing/2014/main" id="{9AC2BA12-2A90-437C-A4B1-B645D187161C}"/>
                </a:ext>
              </a:extLst>
            </p:cNvPr>
            <p:cNvSpPr/>
            <p:nvPr/>
          </p:nvSpPr>
          <p:spPr>
            <a:xfrm>
              <a:off x="7689483" y="1906562"/>
              <a:ext cx="1041514" cy="36284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/>
                <a:t>开始</a:t>
              </a:r>
            </a:p>
          </p:txBody>
        </p:sp>
        <p:cxnSp>
          <p:nvCxnSpPr>
            <p:cNvPr id="91" name="直接箭头连接符 90">
              <a:extLst>
                <a:ext uri="{FF2B5EF4-FFF2-40B4-BE49-F238E27FC236}">
                  <a16:creationId xmlns:a16="http://schemas.microsoft.com/office/drawing/2014/main" id="{432884D8-73A7-488F-88B6-83ADB4A5B000}"/>
                </a:ext>
              </a:extLst>
            </p:cNvPr>
            <p:cNvCxnSpPr>
              <a:cxnSpLocks/>
              <a:stCxn id="89" idx="2"/>
              <a:endCxn id="94" idx="0"/>
            </p:cNvCxnSpPr>
            <p:nvPr/>
          </p:nvCxnSpPr>
          <p:spPr>
            <a:xfrm>
              <a:off x="8210240" y="2269409"/>
              <a:ext cx="1466" cy="19507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菱形 93">
              <a:extLst>
                <a:ext uri="{FF2B5EF4-FFF2-40B4-BE49-F238E27FC236}">
                  <a16:creationId xmlns:a16="http://schemas.microsoft.com/office/drawing/2014/main" id="{715063C9-A537-41FC-AFEC-1E76423E675F}"/>
                </a:ext>
              </a:extLst>
            </p:cNvPr>
            <p:cNvSpPr/>
            <p:nvPr/>
          </p:nvSpPr>
          <p:spPr>
            <a:xfrm>
              <a:off x="7284970" y="2464485"/>
              <a:ext cx="1853471" cy="757300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Item</a:t>
              </a:r>
              <a:r>
                <a:rPr lang="zh-CN" altLang="en-US" sz="1100" dirty="0"/>
                <a:t>特征是否在 </a:t>
              </a:r>
              <a:r>
                <a:rPr lang="en-US" altLang="zh-CN" sz="1100" dirty="0"/>
                <a:t>LRU</a:t>
              </a:r>
              <a:r>
                <a:rPr lang="zh-CN" altLang="en-US" sz="1100" dirty="0"/>
                <a:t>中？</a:t>
              </a: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11123F8B-D87E-4D37-884F-0970B01B31D8}"/>
                </a:ext>
              </a:extLst>
            </p:cNvPr>
            <p:cNvSpPr txBox="1"/>
            <p:nvPr/>
          </p:nvSpPr>
          <p:spPr>
            <a:xfrm>
              <a:off x="7933899" y="323040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1A275B"/>
                  </a:solidFill>
                </a:rPr>
                <a:t>是</a:t>
              </a:r>
            </a:p>
          </p:txBody>
        </p:sp>
        <p:sp>
          <p:nvSpPr>
            <p:cNvPr id="101" name="矩形: 圆角 100">
              <a:extLst>
                <a:ext uri="{FF2B5EF4-FFF2-40B4-BE49-F238E27FC236}">
                  <a16:creationId xmlns:a16="http://schemas.microsoft.com/office/drawing/2014/main" id="{459B9001-D4CD-4210-8982-36B1DBC4460D}"/>
                </a:ext>
              </a:extLst>
            </p:cNvPr>
            <p:cNvSpPr/>
            <p:nvPr/>
          </p:nvSpPr>
          <p:spPr>
            <a:xfrm>
              <a:off x="7689483" y="5183293"/>
              <a:ext cx="1041514" cy="3628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/>
                <a:t>结束</a:t>
              </a:r>
            </a:p>
          </p:txBody>
        </p:sp>
        <p:cxnSp>
          <p:nvCxnSpPr>
            <p:cNvPr id="102" name="连接符: 肘形 101">
              <a:extLst>
                <a:ext uri="{FF2B5EF4-FFF2-40B4-BE49-F238E27FC236}">
                  <a16:creationId xmlns:a16="http://schemas.microsoft.com/office/drawing/2014/main" id="{8E602E07-D57C-4D09-860D-783202800632}"/>
                </a:ext>
              </a:extLst>
            </p:cNvPr>
            <p:cNvCxnSpPr>
              <a:cxnSpLocks/>
              <a:stCxn id="94" idx="3"/>
              <a:endCxn id="110" idx="0"/>
            </p:cNvCxnSpPr>
            <p:nvPr/>
          </p:nvCxnSpPr>
          <p:spPr>
            <a:xfrm>
              <a:off x="9138441" y="2843135"/>
              <a:ext cx="763953" cy="145625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1FA2B71A-E7EC-4CD9-B855-B8FB122B1303}"/>
                </a:ext>
              </a:extLst>
            </p:cNvPr>
            <p:cNvSpPr txBox="1"/>
            <p:nvPr/>
          </p:nvSpPr>
          <p:spPr>
            <a:xfrm>
              <a:off x="9073316" y="2564750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1A275B"/>
                  </a:solidFill>
                </a:rPr>
                <a:t>否</a:t>
              </a:r>
            </a:p>
          </p:txBody>
        </p:sp>
        <p:cxnSp>
          <p:nvCxnSpPr>
            <p:cNvPr id="104" name="直接箭头连接符 103">
              <a:extLst>
                <a:ext uri="{FF2B5EF4-FFF2-40B4-BE49-F238E27FC236}">
                  <a16:creationId xmlns:a16="http://schemas.microsoft.com/office/drawing/2014/main" id="{44C94D0B-5225-4377-AF62-4FCC5B892E35}"/>
                </a:ext>
              </a:extLst>
            </p:cNvPr>
            <p:cNvCxnSpPr>
              <a:cxnSpLocks/>
              <a:stCxn id="94" idx="2"/>
              <a:endCxn id="101" idx="0"/>
            </p:cNvCxnSpPr>
            <p:nvPr/>
          </p:nvCxnSpPr>
          <p:spPr>
            <a:xfrm flipH="1">
              <a:off x="8210240" y="3221784"/>
              <a:ext cx="1466" cy="196150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矩形: 圆角 104">
              <a:extLst>
                <a:ext uri="{FF2B5EF4-FFF2-40B4-BE49-F238E27FC236}">
                  <a16:creationId xmlns:a16="http://schemas.microsoft.com/office/drawing/2014/main" id="{8B750423-7FCD-43A7-85C4-33A4A7F6E23B}"/>
                </a:ext>
              </a:extLst>
            </p:cNvPr>
            <p:cNvSpPr/>
            <p:nvPr/>
          </p:nvSpPr>
          <p:spPr>
            <a:xfrm>
              <a:off x="10519839" y="4388797"/>
              <a:ext cx="1212646" cy="530294"/>
            </a:xfrm>
            <a:prstGeom prst="roundRect">
              <a:avLst>
                <a:gd name="adj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/>
                <a:t>设置带</a:t>
              </a:r>
              <a:r>
                <a:rPr lang="zh-CN" altLang="en-US" sz="1100" dirty="0">
                  <a:solidFill>
                    <a:srgbClr val="FF0000"/>
                  </a:solidFill>
                </a:rPr>
                <a:t>过期时间</a:t>
              </a:r>
              <a:r>
                <a:rPr lang="zh-CN" altLang="en-US" sz="1100" dirty="0">
                  <a:solidFill>
                    <a:schemeClr val="bg1"/>
                  </a:solidFill>
                </a:rPr>
                <a:t>的</a:t>
              </a:r>
              <a:r>
                <a:rPr lang="zh-CN" altLang="en-US" sz="1100" dirty="0">
                  <a:solidFill>
                    <a:srgbClr val="FF0000"/>
                  </a:solidFill>
                </a:rPr>
                <a:t>空特征</a:t>
              </a:r>
              <a:r>
                <a:rPr lang="zh-CN" altLang="en-US" sz="1100" dirty="0"/>
                <a:t>到 </a:t>
              </a:r>
              <a:r>
                <a:rPr lang="en-US" altLang="zh-CN" sz="1100" dirty="0"/>
                <a:t>LRU</a:t>
              </a:r>
              <a:endParaRPr lang="zh-CN" altLang="en-US" sz="1100" dirty="0"/>
            </a:p>
          </p:txBody>
        </p:sp>
        <p:cxnSp>
          <p:nvCxnSpPr>
            <p:cNvPr id="107" name="直接箭头连接符 106">
              <a:extLst>
                <a:ext uri="{FF2B5EF4-FFF2-40B4-BE49-F238E27FC236}">
                  <a16:creationId xmlns:a16="http://schemas.microsoft.com/office/drawing/2014/main" id="{BE46E674-F2E7-49BB-B645-83BDCF5755B0}"/>
                </a:ext>
              </a:extLst>
            </p:cNvPr>
            <p:cNvCxnSpPr>
              <a:cxnSpLocks/>
              <a:stCxn id="88" idx="2"/>
              <a:endCxn id="105" idx="0"/>
            </p:cNvCxnSpPr>
            <p:nvPr/>
          </p:nvCxnSpPr>
          <p:spPr>
            <a:xfrm flipH="1">
              <a:off x="11126162" y="4173532"/>
              <a:ext cx="1" cy="21526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连接符: 肘形 107">
              <a:extLst>
                <a:ext uri="{FF2B5EF4-FFF2-40B4-BE49-F238E27FC236}">
                  <a16:creationId xmlns:a16="http://schemas.microsoft.com/office/drawing/2014/main" id="{CF38780C-9BF5-472E-86E1-8C2916E2EC5F}"/>
                </a:ext>
              </a:extLst>
            </p:cNvPr>
            <p:cNvCxnSpPr>
              <a:cxnSpLocks/>
              <a:stCxn id="105" idx="2"/>
              <a:endCxn id="101" idx="0"/>
            </p:cNvCxnSpPr>
            <p:nvPr/>
          </p:nvCxnSpPr>
          <p:spPr>
            <a:xfrm rot="5400000">
              <a:off x="9536101" y="3593231"/>
              <a:ext cx="264202" cy="2915922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菱形 109">
              <a:extLst>
                <a:ext uri="{FF2B5EF4-FFF2-40B4-BE49-F238E27FC236}">
                  <a16:creationId xmlns:a16="http://schemas.microsoft.com/office/drawing/2014/main" id="{64E18834-289B-46CB-A7E8-F7C5F701F534}"/>
                </a:ext>
              </a:extLst>
            </p:cNvPr>
            <p:cNvSpPr/>
            <p:nvPr/>
          </p:nvSpPr>
          <p:spPr>
            <a:xfrm>
              <a:off x="8975658" y="2988760"/>
              <a:ext cx="1853471" cy="757300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/>
                <a:t>从</a:t>
              </a:r>
              <a:r>
                <a:rPr lang="en-US" altLang="zh-CN" sz="1050" dirty="0"/>
                <a:t>CKV+</a:t>
              </a:r>
              <a:r>
                <a:rPr lang="zh-CN" altLang="en-US" sz="1050" dirty="0"/>
                <a:t>取特征成功？</a:t>
              </a:r>
            </a:p>
          </p:txBody>
        </p:sp>
        <p:cxnSp>
          <p:nvCxnSpPr>
            <p:cNvPr id="111" name="连接符: 肘形 110">
              <a:extLst>
                <a:ext uri="{FF2B5EF4-FFF2-40B4-BE49-F238E27FC236}">
                  <a16:creationId xmlns:a16="http://schemas.microsoft.com/office/drawing/2014/main" id="{1D06DDF9-7795-4D00-8413-E1DF502C322A}"/>
                </a:ext>
              </a:extLst>
            </p:cNvPr>
            <p:cNvCxnSpPr>
              <a:cxnSpLocks/>
              <a:stCxn id="110" idx="3"/>
              <a:endCxn id="88" idx="0"/>
            </p:cNvCxnSpPr>
            <p:nvPr/>
          </p:nvCxnSpPr>
          <p:spPr>
            <a:xfrm>
              <a:off x="10829129" y="3367411"/>
              <a:ext cx="297034" cy="275828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54D7C842-3862-44DE-81FC-617AD18303C5}"/>
                </a:ext>
              </a:extLst>
            </p:cNvPr>
            <p:cNvSpPr txBox="1"/>
            <p:nvPr/>
          </p:nvSpPr>
          <p:spPr>
            <a:xfrm>
              <a:off x="10787608" y="309190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1A275B"/>
                  </a:solidFill>
                </a:rPr>
                <a:t>否</a:t>
              </a:r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B505E142-06E3-432E-B889-C07B421EBE72}"/>
                </a:ext>
              </a:extLst>
            </p:cNvPr>
            <p:cNvSpPr txBox="1"/>
            <p:nvPr/>
          </p:nvSpPr>
          <p:spPr>
            <a:xfrm>
              <a:off x="8651782" y="3348842"/>
              <a:ext cx="3552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rgbClr val="1A275B"/>
                  </a:solidFill>
                </a:rPr>
                <a:t>是</a:t>
              </a:r>
            </a:p>
          </p:txBody>
        </p:sp>
        <p:sp>
          <p:nvSpPr>
            <p:cNvPr id="114" name="矩形: 圆角 113">
              <a:extLst>
                <a:ext uri="{FF2B5EF4-FFF2-40B4-BE49-F238E27FC236}">
                  <a16:creationId xmlns:a16="http://schemas.microsoft.com/office/drawing/2014/main" id="{F5136E3A-50FE-4DBF-A927-035D2C0F637C}"/>
                </a:ext>
              </a:extLst>
            </p:cNvPr>
            <p:cNvSpPr/>
            <p:nvPr/>
          </p:nvSpPr>
          <p:spPr>
            <a:xfrm>
              <a:off x="8341437" y="3934863"/>
              <a:ext cx="1178980" cy="530294"/>
            </a:xfrm>
            <a:prstGeom prst="roundRect">
              <a:avLst>
                <a:gd name="adj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/>
                <a:t>写到</a:t>
              </a:r>
              <a:r>
                <a:rPr lang="en-US" altLang="zh-CN" sz="1200" dirty="0"/>
                <a:t>LRU</a:t>
              </a:r>
              <a:endParaRPr lang="zh-CN" altLang="en-US" sz="1200" dirty="0"/>
            </a:p>
          </p:txBody>
        </p:sp>
        <p:cxnSp>
          <p:nvCxnSpPr>
            <p:cNvPr id="115" name="连接符: 肘形 114">
              <a:extLst>
                <a:ext uri="{FF2B5EF4-FFF2-40B4-BE49-F238E27FC236}">
                  <a16:creationId xmlns:a16="http://schemas.microsoft.com/office/drawing/2014/main" id="{26DC52FA-78AD-44D2-B1BA-458C6F7075E6}"/>
                </a:ext>
              </a:extLst>
            </p:cNvPr>
            <p:cNvCxnSpPr>
              <a:cxnSpLocks/>
              <a:stCxn id="110" idx="1"/>
              <a:endCxn id="114" idx="0"/>
            </p:cNvCxnSpPr>
            <p:nvPr/>
          </p:nvCxnSpPr>
          <p:spPr>
            <a:xfrm rot="10800000" flipV="1">
              <a:off x="8930929" y="3367409"/>
              <a:ext cx="44730" cy="567453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连接符: 肘形 115">
              <a:extLst>
                <a:ext uri="{FF2B5EF4-FFF2-40B4-BE49-F238E27FC236}">
                  <a16:creationId xmlns:a16="http://schemas.microsoft.com/office/drawing/2014/main" id="{A6E5A4CF-3B22-49D8-B122-E87D94883FCE}"/>
                </a:ext>
              </a:extLst>
            </p:cNvPr>
            <p:cNvCxnSpPr>
              <a:cxnSpLocks/>
              <a:stCxn id="114" idx="2"/>
              <a:endCxn id="101" idx="0"/>
            </p:cNvCxnSpPr>
            <p:nvPr/>
          </p:nvCxnSpPr>
          <p:spPr>
            <a:xfrm rot="5400000">
              <a:off x="8211516" y="4463881"/>
              <a:ext cx="718135" cy="720688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14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9DA7597-2ABF-4B37-A366-021FF14087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199" y="294211"/>
            <a:ext cx="1048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dirty="0">
                <a:solidFill>
                  <a:srgbClr val="1A275B"/>
                </a:solidFill>
              </a:rPr>
              <a:t>4.</a:t>
            </a:r>
            <a:r>
              <a:rPr lang="zh-CN" altLang="en-US" sz="2800" dirty="0">
                <a:solidFill>
                  <a:srgbClr val="1A275B"/>
                </a:solidFill>
              </a:rPr>
              <a:t>系统关键设计：性能优化之其他手段</a:t>
            </a:r>
            <a:endParaRPr lang="en-US" altLang="zh-CN" sz="2800" dirty="0">
              <a:solidFill>
                <a:srgbClr val="1A275B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0557F31-AE6A-4181-BEA8-5544ACEC00E3}"/>
              </a:ext>
            </a:extLst>
          </p:cNvPr>
          <p:cNvSpPr txBox="1"/>
          <p:nvPr/>
        </p:nvSpPr>
        <p:spPr>
          <a:xfrm>
            <a:off x="410180" y="918660"/>
            <a:ext cx="8259948" cy="4480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b="1">
                <a:solidFill>
                  <a:srgbClr val="1A275B"/>
                </a:solidFill>
              </a:rPr>
              <a:t>系统结构</a:t>
            </a:r>
            <a:r>
              <a:rPr lang="zh-CN" altLang="en-US" sz="1600" b="1" dirty="0">
                <a:solidFill>
                  <a:srgbClr val="1A275B"/>
                </a:solidFill>
              </a:rPr>
              <a:t>优化：</a:t>
            </a:r>
            <a:endParaRPr lang="en-US" altLang="zh-CN" sz="1600" b="1" dirty="0">
              <a:solidFill>
                <a:srgbClr val="1A275B"/>
              </a:solidFill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1A275B"/>
                </a:solidFill>
              </a:rPr>
              <a:t>系统集成：微服务 </a:t>
            </a:r>
            <a:r>
              <a:rPr lang="en-US" altLang="zh-CN" sz="1600" dirty="0" err="1">
                <a:solidFill>
                  <a:srgbClr val="1A275B"/>
                </a:solidFill>
              </a:rPr>
              <a:t>v.s</a:t>
            </a:r>
            <a:r>
              <a:rPr lang="en-US" altLang="zh-CN" sz="1600" dirty="0">
                <a:solidFill>
                  <a:srgbClr val="1A275B"/>
                </a:solidFill>
              </a:rPr>
              <a:t> </a:t>
            </a:r>
            <a:r>
              <a:rPr lang="zh-CN" altLang="en-US" sz="1600" dirty="0">
                <a:solidFill>
                  <a:srgbClr val="1A275B"/>
                </a:solidFill>
              </a:rPr>
              <a:t>单体服务</a:t>
            </a:r>
            <a:endParaRPr lang="en-US" altLang="zh-CN" sz="1600" dirty="0">
              <a:solidFill>
                <a:srgbClr val="1A275B"/>
              </a:solidFill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1A275B"/>
                </a:solidFill>
              </a:rPr>
              <a:t>流量提前拦截：满足系统功能的同时，对模块合理排列，构成漏斗形模块排列，提前拦截无效计算；</a:t>
            </a:r>
            <a:endParaRPr lang="en-US" altLang="zh-CN" sz="1600" dirty="0">
              <a:solidFill>
                <a:srgbClr val="1A275B"/>
              </a:solidFill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1A275B"/>
                </a:solidFill>
              </a:rPr>
              <a:t>非关键路径异步化：比如数据上报，缓存加载等；</a:t>
            </a:r>
            <a:endParaRPr lang="en-US" altLang="zh-CN" sz="1600" dirty="0">
              <a:solidFill>
                <a:srgbClr val="1A275B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rgbClr val="1A275B"/>
                </a:solidFill>
              </a:rPr>
              <a:t>代码层面优化：</a:t>
            </a:r>
            <a:r>
              <a:rPr lang="en-US" altLang="zh-CN" sz="1600" dirty="0" err="1">
                <a:solidFill>
                  <a:srgbClr val="1A275B"/>
                </a:solidFill>
              </a:rPr>
              <a:t>PProf</a:t>
            </a:r>
            <a:r>
              <a:rPr lang="zh-CN" altLang="en-US" sz="1600" dirty="0">
                <a:solidFill>
                  <a:srgbClr val="1A275B"/>
                </a:solidFill>
              </a:rPr>
              <a:t>分析系统主要时延，针对性优化</a:t>
            </a:r>
            <a:endParaRPr lang="en-US" altLang="zh-CN" sz="1600" dirty="0">
              <a:solidFill>
                <a:srgbClr val="1A275B"/>
              </a:solidFill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1A275B"/>
                </a:solidFill>
              </a:rPr>
              <a:t>日志打印：</a:t>
            </a:r>
            <a:endParaRPr lang="en-US" altLang="zh-CN" sz="1600" dirty="0">
              <a:solidFill>
                <a:srgbClr val="1A275B"/>
              </a:solidFill>
            </a:endParaRPr>
          </a:p>
          <a:p>
            <a:pPr marL="1257300" lvl="2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rgbClr val="1A275B"/>
                </a:solidFill>
              </a:rPr>
              <a:t>格式化字符串尽量少涉及反射（</a:t>
            </a:r>
            <a:r>
              <a:rPr lang="en-US" altLang="zh-CN" sz="1600" dirty="0">
                <a:solidFill>
                  <a:srgbClr val="1A275B"/>
                </a:solidFill>
              </a:rPr>
              <a:t>%v</a:t>
            </a:r>
            <a:r>
              <a:rPr lang="zh-CN" altLang="en-US" sz="1600" dirty="0">
                <a:solidFill>
                  <a:srgbClr val="1A275B"/>
                </a:solidFill>
              </a:rPr>
              <a:t>）；</a:t>
            </a:r>
            <a:endParaRPr lang="en-US" altLang="zh-CN" sz="1600" dirty="0">
              <a:solidFill>
                <a:srgbClr val="1A275B"/>
              </a:solidFill>
            </a:endParaRPr>
          </a:p>
          <a:p>
            <a:pPr marL="1257300" lvl="2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rgbClr val="1A275B"/>
                </a:solidFill>
              </a:rPr>
              <a:t>简化日志打印。</a:t>
            </a:r>
            <a:r>
              <a:rPr lang="en-US" altLang="zh-CN" sz="1600" dirty="0">
                <a:solidFill>
                  <a:srgbClr val="1A275B"/>
                </a:solidFill>
              </a:rPr>
              <a:t>【</a:t>
            </a:r>
            <a:r>
              <a:rPr lang="zh-CN" altLang="en-US" sz="1600" dirty="0">
                <a:solidFill>
                  <a:srgbClr val="1A275B"/>
                </a:solidFill>
              </a:rPr>
              <a:t>注</a:t>
            </a:r>
            <a:r>
              <a:rPr lang="en-US" altLang="zh-CN" sz="1600" dirty="0">
                <a:solidFill>
                  <a:srgbClr val="1A275B"/>
                </a:solidFill>
              </a:rPr>
              <a:t>】</a:t>
            </a:r>
            <a:r>
              <a:rPr lang="zh-CN" altLang="en-US" sz="1600" dirty="0">
                <a:solidFill>
                  <a:srgbClr val="1A275B"/>
                </a:solidFill>
              </a:rPr>
              <a:t>修改日志等级，不能减少 </a:t>
            </a:r>
            <a:r>
              <a:rPr lang="en-US" altLang="zh-CN" sz="1600" dirty="0" err="1">
                <a:solidFill>
                  <a:srgbClr val="1A275B"/>
                </a:solidFill>
              </a:rPr>
              <a:t>srfs.Context</a:t>
            </a:r>
            <a:r>
              <a:rPr lang="en-US" altLang="zh-CN" sz="1600" dirty="0">
                <a:solidFill>
                  <a:srgbClr val="1A275B"/>
                </a:solidFill>
              </a:rPr>
              <a:t> </a:t>
            </a:r>
            <a:r>
              <a:rPr lang="zh-CN" altLang="en-US" sz="1600" dirty="0">
                <a:solidFill>
                  <a:srgbClr val="1A275B"/>
                </a:solidFill>
              </a:rPr>
              <a:t>的日志格式化代价。</a:t>
            </a:r>
            <a:endParaRPr lang="en-US" altLang="zh-CN" sz="1600" dirty="0">
              <a:solidFill>
                <a:srgbClr val="1A275B"/>
              </a:solidFill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>
                <a:solidFill>
                  <a:srgbClr val="1A275B"/>
                </a:solidFill>
              </a:rPr>
              <a:t>Json</a:t>
            </a:r>
            <a:r>
              <a:rPr lang="zh-CN" altLang="en-US" sz="1600" dirty="0">
                <a:solidFill>
                  <a:srgbClr val="1A275B"/>
                </a:solidFill>
              </a:rPr>
              <a:t>解析：暂时未做优化，减少第三方包的引入；</a:t>
            </a:r>
            <a:endParaRPr lang="en-US" altLang="zh-CN" sz="1600" dirty="0">
              <a:solidFill>
                <a:srgbClr val="1A275B"/>
              </a:solidFill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 err="1">
                <a:solidFill>
                  <a:srgbClr val="1A275B"/>
                </a:solidFill>
              </a:rPr>
              <a:t>Jce</a:t>
            </a:r>
            <a:r>
              <a:rPr lang="zh-CN" altLang="en-US" sz="1600" dirty="0">
                <a:solidFill>
                  <a:srgbClr val="1A275B"/>
                </a:solidFill>
              </a:rPr>
              <a:t>序列化与反序列化：精简</a:t>
            </a:r>
            <a:r>
              <a:rPr lang="en-US" altLang="zh-CN" sz="1600" dirty="0" err="1">
                <a:solidFill>
                  <a:srgbClr val="1A275B"/>
                </a:solidFill>
              </a:rPr>
              <a:t>jce</a:t>
            </a:r>
            <a:r>
              <a:rPr lang="zh-CN" altLang="en-US" sz="1600" dirty="0">
                <a:solidFill>
                  <a:srgbClr val="1A275B"/>
                </a:solidFill>
              </a:rPr>
              <a:t>结构，减少冗余信息，使用 </a:t>
            </a:r>
            <a:r>
              <a:rPr lang="en-US" altLang="zh-CN" sz="1600" dirty="0">
                <a:solidFill>
                  <a:srgbClr val="1A275B"/>
                </a:solidFill>
              </a:rPr>
              <a:t>fastjce2go</a:t>
            </a:r>
            <a:r>
              <a:rPr lang="zh-CN" altLang="en-US" sz="1600" dirty="0"/>
              <a:t>；</a:t>
            </a:r>
            <a:endParaRPr lang="en-US" altLang="zh-CN" sz="1600" dirty="0">
              <a:solidFill>
                <a:srgbClr val="1A275B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9BD230B-082C-40FB-B53E-4FDA538C254E}"/>
              </a:ext>
            </a:extLst>
          </p:cNvPr>
          <p:cNvGrpSpPr/>
          <p:nvPr/>
        </p:nvGrpSpPr>
        <p:grpSpPr>
          <a:xfrm>
            <a:off x="8598490" y="3987795"/>
            <a:ext cx="5337784" cy="2491126"/>
            <a:chOff x="232265" y="3906832"/>
            <a:chExt cx="5337784" cy="249112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8AFCAEB-245E-41A8-A222-EE579F5C2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490" y="3906832"/>
              <a:ext cx="5078559" cy="2491126"/>
            </a:xfrm>
            <a:prstGeom prst="rect">
              <a:avLst/>
            </a:prstGeom>
          </p:spPr>
        </p:pic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BC715862-AE37-4228-9213-A081761BF809}"/>
                </a:ext>
              </a:extLst>
            </p:cNvPr>
            <p:cNvSpPr/>
            <p:nvPr/>
          </p:nvSpPr>
          <p:spPr>
            <a:xfrm>
              <a:off x="427933" y="5830013"/>
              <a:ext cx="569184" cy="38028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587B656D-CEE6-43D7-874B-5F0369026B69}"/>
                </a:ext>
              </a:extLst>
            </p:cNvPr>
            <p:cNvSpPr/>
            <p:nvPr/>
          </p:nvSpPr>
          <p:spPr>
            <a:xfrm>
              <a:off x="3121603" y="5223510"/>
              <a:ext cx="569184" cy="986791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61FD81B-CFB0-45E3-B39E-1BEB0A6670D5}"/>
                </a:ext>
              </a:extLst>
            </p:cNvPr>
            <p:cNvSpPr txBox="1"/>
            <p:nvPr/>
          </p:nvSpPr>
          <p:spPr>
            <a:xfrm>
              <a:off x="232265" y="5488467"/>
              <a:ext cx="9605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solidFill>
                    <a:srgbClr val="FF0000"/>
                  </a:solidFill>
                </a:rPr>
                <a:t>Json</a:t>
              </a:r>
              <a:r>
                <a:rPr lang="zh-CN" altLang="en-US" sz="1400" b="1" dirty="0">
                  <a:solidFill>
                    <a:srgbClr val="FF0000"/>
                  </a:solidFill>
                </a:rPr>
                <a:t>解析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AF29330-5655-41F9-9391-F440B2E8EAE2}"/>
                </a:ext>
              </a:extLst>
            </p:cNvPr>
            <p:cNvSpPr txBox="1"/>
            <p:nvPr/>
          </p:nvSpPr>
          <p:spPr>
            <a:xfrm>
              <a:off x="2954789" y="4915733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>
                  <a:solidFill>
                    <a:srgbClr val="FF0000"/>
                  </a:solidFill>
                </a:rPr>
                <a:t>日志打印</a:t>
              </a:r>
            </a:p>
          </p:txBody>
        </p:sp>
      </p:grpSp>
      <p:grpSp>
        <p:nvGrpSpPr>
          <p:cNvPr id="386" name="组合 385">
            <a:extLst>
              <a:ext uri="{FF2B5EF4-FFF2-40B4-BE49-F238E27FC236}">
                <a16:creationId xmlns:a16="http://schemas.microsoft.com/office/drawing/2014/main" id="{FD134121-84D9-4081-B130-CE04C29310F6}"/>
              </a:ext>
            </a:extLst>
          </p:cNvPr>
          <p:cNvGrpSpPr/>
          <p:nvPr/>
        </p:nvGrpSpPr>
        <p:grpSpPr>
          <a:xfrm>
            <a:off x="9777415" y="156045"/>
            <a:ext cx="1905000" cy="3664492"/>
            <a:chOff x="9777415" y="156045"/>
            <a:chExt cx="1905000" cy="3664492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63A7300C-3E42-46BA-959B-A216C911DA1D}"/>
                </a:ext>
              </a:extLst>
            </p:cNvPr>
            <p:cNvGrpSpPr/>
            <p:nvPr/>
          </p:nvGrpSpPr>
          <p:grpSpPr>
            <a:xfrm>
              <a:off x="9777415" y="590013"/>
              <a:ext cx="1905000" cy="3230524"/>
              <a:chOff x="9001127" y="71952"/>
              <a:chExt cx="1905000" cy="3230524"/>
            </a:xfrm>
          </p:grpSpPr>
          <p:sp>
            <p:nvSpPr>
              <p:cNvPr id="14" name="箭头: V 形 13">
                <a:extLst>
                  <a:ext uri="{FF2B5EF4-FFF2-40B4-BE49-F238E27FC236}">
                    <a16:creationId xmlns:a16="http://schemas.microsoft.com/office/drawing/2014/main" id="{A3EB746C-84CF-436B-878F-030BCA602FCD}"/>
                  </a:ext>
                </a:extLst>
              </p:cNvPr>
              <p:cNvSpPr/>
              <p:nvPr/>
            </p:nvSpPr>
            <p:spPr>
              <a:xfrm rot="5400000">
                <a:off x="9701627" y="-628548"/>
                <a:ext cx="504000" cy="1905000"/>
              </a:xfrm>
              <a:prstGeom prst="chevron">
                <a:avLst>
                  <a:gd name="adj" fmla="val 21354"/>
                </a:avLst>
              </a:prstGeom>
              <a:solidFill>
                <a:srgbClr val="85D4E6"/>
              </a:solidFill>
              <a:ln w="0"/>
            </p:spPr>
            <p:txBody>
              <a:bodyPr vert="vert270" anchor="ctr"/>
              <a:lstStyle/>
              <a:p>
                <a:pPr algn="ctr"/>
                <a:r>
                  <a:rPr lang="zh-CN" altLang="en-US" sz="1000" dirty="0">
                    <a:solidFill>
                      <a:srgbClr val="000000"/>
                    </a:solidFill>
                    <a:latin typeface="微软雅黑"/>
                  </a:rPr>
                  <a:t>用户防打扰评估</a:t>
                </a:r>
                <a:endParaRPr lang="zh-CN" altLang="zh-CN" sz="1000" dirty="0">
                  <a:solidFill>
                    <a:srgbClr val="000000"/>
                  </a:solidFill>
                  <a:latin typeface="微软雅黑"/>
                </a:endParaRPr>
              </a:p>
            </p:txBody>
          </p:sp>
          <p:sp>
            <p:nvSpPr>
              <p:cNvPr id="15" name="箭头: V 形 14">
                <a:extLst>
                  <a:ext uri="{FF2B5EF4-FFF2-40B4-BE49-F238E27FC236}">
                    <a16:creationId xmlns:a16="http://schemas.microsoft.com/office/drawing/2014/main" id="{E039EC84-3876-471B-8F45-6477956548A6}"/>
                  </a:ext>
                </a:extLst>
              </p:cNvPr>
              <p:cNvSpPr/>
              <p:nvPr/>
            </p:nvSpPr>
            <p:spPr>
              <a:xfrm rot="5400000">
                <a:off x="9701627" y="-120351"/>
                <a:ext cx="504000" cy="1797447"/>
              </a:xfrm>
              <a:prstGeom prst="chevron">
                <a:avLst>
                  <a:gd name="adj" fmla="val 21354"/>
                </a:avLst>
              </a:prstGeom>
              <a:solidFill>
                <a:srgbClr val="ACDB7E"/>
              </a:solidFill>
              <a:ln w="0"/>
            </p:spPr>
            <p:txBody>
              <a:bodyPr vert="vert270" numCol="1" anchor="ctr"/>
              <a:lstStyle/>
              <a:p>
                <a:pPr algn="ctr" defTabSz="457200"/>
                <a:r>
                  <a:rPr lang="zh-CN" altLang="en-US" sz="1000" dirty="0">
                    <a:solidFill>
                      <a:srgbClr val="000000"/>
                    </a:solidFill>
                    <a:latin typeface="微软雅黑"/>
                  </a:rPr>
                  <a:t>任务召回</a:t>
                </a:r>
                <a:endParaRPr lang="zh-CN" altLang="zh-CN" sz="1000" dirty="0">
                  <a:solidFill>
                    <a:srgbClr val="000000"/>
                  </a:solidFill>
                  <a:latin typeface="微软雅黑"/>
                </a:endParaRPr>
              </a:p>
            </p:txBody>
          </p:sp>
          <p:sp>
            <p:nvSpPr>
              <p:cNvPr id="16" name="箭头: V 形 15">
                <a:extLst>
                  <a:ext uri="{FF2B5EF4-FFF2-40B4-BE49-F238E27FC236}">
                    <a16:creationId xmlns:a16="http://schemas.microsoft.com/office/drawing/2014/main" id="{3F3115CF-17C6-4314-B26B-22E83D8782BB}"/>
                  </a:ext>
                </a:extLst>
              </p:cNvPr>
              <p:cNvSpPr/>
              <p:nvPr/>
            </p:nvSpPr>
            <p:spPr>
              <a:xfrm rot="5400000">
                <a:off x="9701627" y="400343"/>
                <a:ext cx="504000" cy="1664901"/>
              </a:xfrm>
              <a:prstGeom prst="chevron">
                <a:avLst>
                  <a:gd name="adj" fmla="val 21354"/>
                </a:avLst>
              </a:prstGeom>
              <a:solidFill>
                <a:srgbClr val="ACDB7E"/>
              </a:solidFill>
              <a:ln w="0"/>
            </p:spPr>
            <p:txBody>
              <a:bodyPr vert="vert270" numCol="1" anchor="ctr"/>
              <a:lstStyle/>
              <a:p>
                <a:pPr algn="ctr" defTabSz="457200"/>
                <a:r>
                  <a:rPr lang="zh-CN" altLang="en-US" sz="1000" dirty="0">
                    <a:solidFill>
                      <a:srgbClr val="000000"/>
                    </a:solidFill>
                    <a:latin typeface="微软雅黑"/>
                  </a:rPr>
                  <a:t>历史过滤</a:t>
                </a:r>
                <a:endParaRPr lang="zh-CN" altLang="zh-CN" sz="1000" dirty="0">
                  <a:solidFill>
                    <a:srgbClr val="000000"/>
                  </a:solidFill>
                  <a:latin typeface="微软雅黑"/>
                </a:endParaRPr>
              </a:p>
            </p:txBody>
          </p:sp>
          <p:sp>
            <p:nvSpPr>
              <p:cNvPr id="17" name="箭头: V 形 16">
                <a:extLst>
                  <a:ext uri="{FF2B5EF4-FFF2-40B4-BE49-F238E27FC236}">
                    <a16:creationId xmlns:a16="http://schemas.microsoft.com/office/drawing/2014/main" id="{4ACD2F51-1C17-499B-AA06-AE916986D621}"/>
                  </a:ext>
                </a:extLst>
              </p:cNvPr>
              <p:cNvSpPr/>
              <p:nvPr/>
            </p:nvSpPr>
            <p:spPr>
              <a:xfrm rot="5400000">
                <a:off x="9701627" y="941112"/>
                <a:ext cx="504000" cy="1492206"/>
              </a:xfrm>
              <a:prstGeom prst="chevron">
                <a:avLst>
                  <a:gd name="adj" fmla="val 21354"/>
                </a:avLst>
              </a:prstGeom>
              <a:solidFill>
                <a:srgbClr val="85D4E6"/>
              </a:solidFill>
              <a:ln w="0"/>
            </p:spPr>
            <p:txBody>
              <a:bodyPr vert="vert270" numCol="1" anchor="ctr"/>
              <a:lstStyle/>
              <a:p>
                <a:pPr algn="ctr" defTabSz="457200"/>
                <a:r>
                  <a:rPr lang="zh-CN" altLang="en-US" sz="1000" dirty="0">
                    <a:solidFill>
                      <a:srgbClr val="000000"/>
                    </a:solidFill>
                    <a:latin typeface="微软雅黑"/>
                  </a:rPr>
                  <a:t>任务控速</a:t>
                </a:r>
                <a:endParaRPr lang="zh-CN" altLang="zh-CN" sz="1000" dirty="0">
                  <a:solidFill>
                    <a:srgbClr val="000000"/>
                  </a:solidFill>
                  <a:latin typeface="微软雅黑"/>
                </a:endParaRPr>
              </a:p>
            </p:txBody>
          </p:sp>
          <p:sp>
            <p:nvSpPr>
              <p:cNvPr id="18" name="箭头: V 形 17">
                <a:extLst>
                  <a:ext uri="{FF2B5EF4-FFF2-40B4-BE49-F238E27FC236}">
                    <a16:creationId xmlns:a16="http://schemas.microsoft.com/office/drawing/2014/main" id="{3160EA3F-49F2-46B5-B0D2-90D8BAEA654C}"/>
                  </a:ext>
                </a:extLst>
              </p:cNvPr>
              <p:cNvSpPr/>
              <p:nvPr/>
            </p:nvSpPr>
            <p:spPr>
              <a:xfrm rot="5400000">
                <a:off x="9701627" y="1482029"/>
                <a:ext cx="504000" cy="1319213"/>
              </a:xfrm>
              <a:prstGeom prst="chevron">
                <a:avLst>
                  <a:gd name="adj" fmla="val 21354"/>
                </a:avLst>
              </a:prstGeom>
              <a:solidFill>
                <a:srgbClr val="85D4E6"/>
              </a:solidFill>
              <a:ln w="0"/>
            </p:spPr>
            <p:txBody>
              <a:bodyPr vert="vert270" numCol="1" anchor="ctr"/>
              <a:lstStyle/>
              <a:p>
                <a:pPr algn="ctr" defTabSz="457200"/>
                <a:r>
                  <a:rPr lang="zh-CN" altLang="en-US" sz="1000" dirty="0">
                    <a:solidFill>
                      <a:srgbClr val="000000"/>
                    </a:solidFill>
                    <a:latin typeface="微软雅黑"/>
                  </a:rPr>
                  <a:t>粗排</a:t>
                </a:r>
                <a:endParaRPr lang="zh-CN" altLang="zh-CN" sz="1000" dirty="0">
                  <a:solidFill>
                    <a:srgbClr val="000000"/>
                  </a:solidFill>
                  <a:latin typeface="微软雅黑"/>
                </a:endParaRPr>
              </a:p>
            </p:txBody>
          </p:sp>
          <p:sp>
            <p:nvSpPr>
              <p:cNvPr id="20" name="箭头: V 形 19">
                <a:extLst>
                  <a:ext uri="{FF2B5EF4-FFF2-40B4-BE49-F238E27FC236}">
                    <a16:creationId xmlns:a16="http://schemas.microsoft.com/office/drawing/2014/main" id="{F5D5488F-9784-4762-86EE-F7DA561CEF23}"/>
                  </a:ext>
                </a:extLst>
              </p:cNvPr>
              <p:cNvSpPr/>
              <p:nvPr/>
            </p:nvSpPr>
            <p:spPr>
              <a:xfrm rot="5400000">
                <a:off x="9706725" y="1990884"/>
                <a:ext cx="504000" cy="1210346"/>
              </a:xfrm>
              <a:prstGeom prst="chevron">
                <a:avLst>
                  <a:gd name="adj" fmla="val 21354"/>
                </a:avLst>
              </a:prstGeom>
              <a:solidFill>
                <a:srgbClr val="85D4E6"/>
              </a:solidFill>
              <a:ln w="0"/>
            </p:spPr>
            <p:txBody>
              <a:bodyPr vert="vert270" numCol="1" anchor="ctr"/>
              <a:lstStyle/>
              <a:p>
                <a:pPr algn="ctr" defTabSz="457200"/>
                <a:r>
                  <a:rPr lang="zh-CN" altLang="en-US" sz="1000" dirty="0">
                    <a:solidFill>
                      <a:srgbClr val="000000"/>
                    </a:solidFill>
                    <a:latin typeface="微软雅黑"/>
                  </a:rPr>
                  <a:t>模型精排</a:t>
                </a:r>
                <a:endParaRPr lang="zh-CN" altLang="zh-CN" sz="1000" dirty="0">
                  <a:solidFill>
                    <a:srgbClr val="000000"/>
                  </a:solidFill>
                  <a:latin typeface="微软雅黑"/>
                </a:endParaRPr>
              </a:p>
            </p:txBody>
          </p:sp>
          <p:sp>
            <p:nvSpPr>
              <p:cNvPr id="21" name="箭头: V 形 20">
                <a:extLst>
                  <a:ext uri="{FF2B5EF4-FFF2-40B4-BE49-F238E27FC236}">
                    <a16:creationId xmlns:a16="http://schemas.microsoft.com/office/drawing/2014/main" id="{E6938C2D-3FD8-460C-A419-4E32B8101EA6}"/>
                  </a:ext>
                </a:extLst>
              </p:cNvPr>
              <p:cNvSpPr/>
              <p:nvPr/>
            </p:nvSpPr>
            <p:spPr>
              <a:xfrm rot="5400000">
                <a:off x="9701626" y="2512313"/>
                <a:ext cx="504000" cy="1076325"/>
              </a:xfrm>
              <a:prstGeom prst="chevron">
                <a:avLst>
                  <a:gd name="adj" fmla="val 21354"/>
                </a:avLst>
              </a:prstGeom>
              <a:solidFill>
                <a:srgbClr val="85D4E6"/>
              </a:solidFill>
              <a:ln w="0"/>
            </p:spPr>
            <p:txBody>
              <a:bodyPr vert="vert270" numCol="1" anchor="ctr"/>
              <a:lstStyle/>
              <a:p>
                <a:pPr algn="ctr" defTabSz="457200"/>
                <a:r>
                  <a:rPr lang="zh-CN" altLang="en-US" sz="1000" dirty="0">
                    <a:solidFill>
                      <a:srgbClr val="000000"/>
                    </a:solidFill>
                    <a:latin typeface="微软雅黑"/>
                  </a:rPr>
                  <a:t>抢投重排</a:t>
                </a:r>
                <a:endParaRPr lang="zh-CN" altLang="zh-CN" sz="1000" dirty="0">
                  <a:solidFill>
                    <a:srgbClr val="000000"/>
                  </a:solidFill>
                  <a:latin typeface="微软雅黑"/>
                </a:endParaRPr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83F7088D-115F-400E-830A-711E1928B535}"/>
                </a:ext>
              </a:extLst>
            </p:cNvPr>
            <p:cNvSpPr txBox="1"/>
            <p:nvPr/>
          </p:nvSpPr>
          <p:spPr>
            <a:xfrm>
              <a:off x="9831191" y="156045"/>
              <a:ext cx="17027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highlight>
                    <a:srgbClr val="FFFF00"/>
                  </a:highlight>
                </a:rPr>
                <a:t>N </a:t>
              </a:r>
              <a:r>
                <a:rPr lang="zh-CN" altLang="en-US" sz="1600" dirty="0">
                  <a:highlight>
                    <a:srgbClr val="FFFF00"/>
                  </a:highlight>
                </a:rPr>
                <a:t>任务 </a:t>
              </a:r>
              <a:r>
                <a:rPr lang="zh-CN" altLang="en-US" sz="1600" dirty="0"/>
                <a:t>⊙</a:t>
              </a:r>
              <a:r>
                <a:rPr lang="en-US" altLang="zh-CN" sz="1600" dirty="0"/>
                <a:t> </a:t>
              </a:r>
              <a:r>
                <a:rPr lang="en-US" altLang="zh-CN" sz="1600" dirty="0">
                  <a:highlight>
                    <a:srgbClr val="FFFF00"/>
                  </a:highlight>
                </a:rPr>
                <a:t>1 </a:t>
              </a:r>
              <a:r>
                <a:rPr lang="zh-CN" altLang="en-US" sz="1600" dirty="0">
                  <a:highlight>
                    <a:srgbClr val="FFFF00"/>
                  </a:highlight>
                </a:rPr>
                <a:t>用户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DAD59CB-B34B-4A6C-A294-A7B00E020157}"/>
              </a:ext>
            </a:extLst>
          </p:cNvPr>
          <p:cNvGrpSpPr/>
          <p:nvPr/>
        </p:nvGrpSpPr>
        <p:grpSpPr>
          <a:xfrm>
            <a:off x="9157351" y="532444"/>
            <a:ext cx="640703" cy="3110395"/>
            <a:chOff x="9157351" y="532444"/>
            <a:chExt cx="640703" cy="3110395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71A6737-97E3-4D58-81CE-0CEAA19C36D0}"/>
                </a:ext>
              </a:extLst>
            </p:cNvPr>
            <p:cNvSpPr txBox="1"/>
            <p:nvPr/>
          </p:nvSpPr>
          <p:spPr>
            <a:xfrm>
              <a:off x="9302013" y="53244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N</a:t>
              </a:r>
              <a:endParaRPr lang="zh-CN" altLang="en-US" dirty="0"/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7A6E13F5-781B-42B1-8A51-DB62B8695AB7}"/>
                </a:ext>
              </a:extLst>
            </p:cNvPr>
            <p:cNvGrpSpPr/>
            <p:nvPr/>
          </p:nvGrpSpPr>
          <p:grpSpPr>
            <a:xfrm>
              <a:off x="9157351" y="767712"/>
              <a:ext cx="640703" cy="2875127"/>
              <a:chOff x="9046096" y="820606"/>
              <a:chExt cx="738607" cy="2893782"/>
            </a:xfrm>
          </p:grpSpPr>
          <p:sp>
            <p:nvSpPr>
              <p:cNvPr id="26" name="箭头: 下 25">
                <a:extLst>
                  <a:ext uri="{FF2B5EF4-FFF2-40B4-BE49-F238E27FC236}">
                    <a16:creationId xmlns:a16="http://schemas.microsoft.com/office/drawing/2014/main" id="{D61AB407-2860-4565-9DBF-D176A24F11A8}"/>
                  </a:ext>
                </a:extLst>
              </p:cNvPr>
              <p:cNvSpPr/>
              <p:nvPr/>
            </p:nvSpPr>
            <p:spPr>
              <a:xfrm>
                <a:off x="9046096" y="820606"/>
                <a:ext cx="738607" cy="2893782"/>
              </a:xfrm>
              <a:custGeom>
                <a:avLst/>
                <a:gdLst>
                  <a:gd name="connsiteX0" fmla="*/ 0 w 986257"/>
                  <a:gd name="connsiteY0" fmla="*/ 2400654 h 2893782"/>
                  <a:gd name="connsiteX1" fmla="*/ 246564 w 986257"/>
                  <a:gd name="connsiteY1" fmla="*/ 2400654 h 2893782"/>
                  <a:gd name="connsiteX2" fmla="*/ 246564 w 986257"/>
                  <a:gd name="connsiteY2" fmla="*/ 0 h 2893782"/>
                  <a:gd name="connsiteX3" fmla="*/ 739693 w 986257"/>
                  <a:gd name="connsiteY3" fmla="*/ 0 h 2893782"/>
                  <a:gd name="connsiteX4" fmla="*/ 739693 w 986257"/>
                  <a:gd name="connsiteY4" fmla="*/ 2400654 h 2893782"/>
                  <a:gd name="connsiteX5" fmla="*/ 986257 w 986257"/>
                  <a:gd name="connsiteY5" fmla="*/ 2400654 h 2893782"/>
                  <a:gd name="connsiteX6" fmla="*/ 493129 w 986257"/>
                  <a:gd name="connsiteY6" fmla="*/ 2893782 h 2893782"/>
                  <a:gd name="connsiteX7" fmla="*/ 0 w 986257"/>
                  <a:gd name="connsiteY7" fmla="*/ 2400654 h 2893782"/>
                  <a:gd name="connsiteX0" fmla="*/ 0 w 986257"/>
                  <a:gd name="connsiteY0" fmla="*/ 2400859 h 2893987"/>
                  <a:gd name="connsiteX1" fmla="*/ 246564 w 986257"/>
                  <a:gd name="connsiteY1" fmla="*/ 2400859 h 2893987"/>
                  <a:gd name="connsiteX2" fmla="*/ 246564 w 986257"/>
                  <a:gd name="connsiteY2" fmla="*/ 205 h 2893987"/>
                  <a:gd name="connsiteX3" fmla="*/ 504304 w 986257"/>
                  <a:gd name="connsiteY3" fmla="*/ 178137 h 2893987"/>
                  <a:gd name="connsiteX4" fmla="*/ 739693 w 986257"/>
                  <a:gd name="connsiteY4" fmla="*/ 205 h 2893987"/>
                  <a:gd name="connsiteX5" fmla="*/ 739693 w 986257"/>
                  <a:gd name="connsiteY5" fmla="*/ 2400859 h 2893987"/>
                  <a:gd name="connsiteX6" fmla="*/ 986257 w 986257"/>
                  <a:gd name="connsiteY6" fmla="*/ 2400859 h 2893987"/>
                  <a:gd name="connsiteX7" fmla="*/ 493129 w 986257"/>
                  <a:gd name="connsiteY7" fmla="*/ 2893987 h 2893987"/>
                  <a:gd name="connsiteX8" fmla="*/ 0 w 986257"/>
                  <a:gd name="connsiteY8" fmla="*/ 2400859 h 2893987"/>
                  <a:gd name="connsiteX0" fmla="*/ 0 w 986257"/>
                  <a:gd name="connsiteY0" fmla="*/ 2403211 h 2896339"/>
                  <a:gd name="connsiteX1" fmla="*/ 246564 w 986257"/>
                  <a:gd name="connsiteY1" fmla="*/ 2403211 h 2896339"/>
                  <a:gd name="connsiteX2" fmla="*/ 246564 w 986257"/>
                  <a:gd name="connsiteY2" fmla="*/ 2557 h 2896339"/>
                  <a:gd name="connsiteX3" fmla="*/ 504304 w 986257"/>
                  <a:gd name="connsiteY3" fmla="*/ 180489 h 2896339"/>
                  <a:gd name="connsiteX4" fmla="*/ 739693 w 986257"/>
                  <a:gd name="connsiteY4" fmla="*/ 2557 h 2896339"/>
                  <a:gd name="connsiteX5" fmla="*/ 739693 w 986257"/>
                  <a:gd name="connsiteY5" fmla="*/ 2403211 h 2896339"/>
                  <a:gd name="connsiteX6" fmla="*/ 986257 w 986257"/>
                  <a:gd name="connsiteY6" fmla="*/ 2403211 h 2896339"/>
                  <a:gd name="connsiteX7" fmla="*/ 493129 w 986257"/>
                  <a:gd name="connsiteY7" fmla="*/ 2896339 h 2896339"/>
                  <a:gd name="connsiteX8" fmla="*/ 0 w 986257"/>
                  <a:gd name="connsiteY8" fmla="*/ 2403211 h 2896339"/>
                  <a:gd name="connsiteX0" fmla="*/ 0 w 986257"/>
                  <a:gd name="connsiteY0" fmla="*/ 2403211 h 2896339"/>
                  <a:gd name="connsiteX1" fmla="*/ 246564 w 986257"/>
                  <a:gd name="connsiteY1" fmla="*/ 2403211 h 2896339"/>
                  <a:gd name="connsiteX2" fmla="*/ 246564 w 986257"/>
                  <a:gd name="connsiteY2" fmla="*/ 2557 h 2896339"/>
                  <a:gd name="connsiteX3" fmla="*/ 504304 w 986257"/>
                  <a:gd name="connsiteY3" fmla="*/ 180489 h 2896339"/>
                  <a:gd name="connsiteX4" fmla="*/ 739693 w 986257"/>
                  <a:gd name="connsiteY4" fmla="*/ 2557 h 2896339"/>
                  <a:gd name="connsiteX5" fmla="*/ 739693 w 986257"/>
                  <a:gd name="connsiteY5" fmla="*/ 2403211 h 2896339"/>
                  <a:gd name="connsiteX6" fmla="*/ 986257 w 986257"/>
                  <a:gd name="connsiteY6" fmla="*/ 2403211 h 2896339"/>
                  <a:gd name="connsiteX7" fmla="*/ 493129 w 986257"/>
                  <a:gd name="connsiteY7" fmla="*/ 2896339 h 2896339"/>
                  <a:gd name="connsiteX8" fmla="*/ 0 w 986257"/>
                  <a:gd name="connsiteY8" fmla="*/ 2403211 h 2896339"/>
                  <a:gd name="connsiteX0" fmla="*/ 0 w 986257"/>
                  <a:gd name="connsiteY0" fmla="*/ 2400654 h 2893782"/>
                  <a:gd name="connsiteX1" fmla="*/ 246564 w 986257"/>
                  <a:gd name="connsiteY1" fmla="*/ 2400654 h 2893782"/>
                  <a:gd name="connsiteX2" fmla="*/ 246564 w 986257"/>
                  <a:gd name="connsiteY2" fmla="*/ 0 h 2893782"/>
                  <a:gd name="connsiteX3" fmla="*/ 504304 w 986257"/>
                  <a:gd name="connsiteY3" fmla="*/ 177932 h 2893782"/>
                  <a:gd name="connsiteX4" fmla="*/ 739693 w 986257"/>
                  <a:gd name="connsiteY4" fmla="*/ 0 h 2893782"/>
                  <a:gd name="connsiteX5" fmla="*/ 739693 w 986257"/>
                  <a:gd name="connsiteY5" fmla="*/ 2400654 h 2893782"/>
                  <a:gd name="connsiteX6" fmla="*/ 986257 w 986257"/>
                  <a:gd name="connsiteY6" fmla="*/ 2400654 h 2893782"/>
                  <a:gd name="connsiteX7" fmla="*/ 493129 w 986257"/>
                  <a:gd name="connsiteY7" fmla="*/ 2893782 h 2893782"/>
                  <a:gd name="connsiteX8" fmla="*/ 0 w 986257"/>
                  <a:gd name="connsiteY8" fmla="*/ 2400654 h 2893782"/>
                  <a:gd name="connsiteX0" fmla="*/ 0 w 986257"/>
                  <a:gd name="connsiteY0" fmla="*/ 2400654 h 2893782"/>
                  <a:gd name="connsiteX1" fmla="*/ 246564 w 986257"/>
                  <a:gd name="connsiteY1" fmla="*/ 2400654 h 2893782"/>
                  <a:gd name="connsiteX2" fmla="*/ 246564 w 986257"/>
                  <a:gd name="connsiteY2" fmla="*/ 0 h 2893782"/>
                  <a:gd name="connsiteX3" fmla="*/ 504304 w 986257"/>
                  <a:gd name="connsiteY3" fmla="*/ 177932 h 2893782"/>
                  <a:gd name="connsiteX4" fmla="*/ 739693 w 986257"/>
                  <a:gd name="connsiteY4" fmla="*/ 0 h 2893782"/>
                  <a:gd name="connsiteX5" fmla="*/ 739693 w 986257"/>
                  <a:gd name="connsiteY5" fmla="*/ 2400654 h 2893782"/>
                  <a:gd name="connsiteX6" fmla="*/ 986257 w 986257"/>
                  <a:gd name="connsiteY6" fmla="*/ 2400654 h 2893782"/>
                  <a:gd name="connsiteX7" fmla="*/ 493129 w 986257"/>
                  <a:gd name="connsiteY7" fmla="*/ 2893782 h 2893782"/>
                  <a:gd name="connsiteX8" fmla="*/ 0 w 986257"/>
                  <a:gd name="connsiteY8" fmla="*/ 2400654 h 2893782"/>
                  <a:gd name="connsiteX0" fmla="*/ 0 w 986257"/>
                  <a:gd name="connsiteY0" fmla="*/ 2400654 h 2893782"/>
                  <a:gd name="connsiteX1" fmla="*/ 246564 w 986257"/>
                  <a:gd name="connsiteY1" fmla="*/ 2400654 h 2893782"/>
                  <a:gd name="connsiteX2" fmla="*/ 246564 w 986257"/>
                  <a:gd name="connsiteY2" fmla="*/ 0 h 2893782"/>
                  <a:gd name="connsiteX3" fmla="*/ 504304 w 986257"/>
                  <a:gd name="connsiteY3" fmla="*/ 177932 h 2893782"/>
                  <a:gd name="connsiteX4" fmla="*/ 739693 w 986257"/>
                  <a:gd name="connsiteY4" fmla="*/ 0 h 2893782"/>
                  <a:gd name="connsiteX5" fmla="*/ 739693 w 986257"/>
                  <a:gd name="connsiteY5" fmla="*/ 2400654 h 2893782"/>
                  <a:gd name="connsiteX6" fmla="*/ 986257 w 986257"/>
                  <a:gd name="connsiteY6" fmla="*/ 2400654 h 2893782"/>
                  <a:gd name="connsiteX7" fmla="*/ 493129 w 986257"/>
                  <a:gd name="connsiteY7" fmla="*/ 2893782 h 2893782"/>
                  <a:gd name="connsiteX8" fmla="*/ 0 w 986257"/>
                  <a:gd name="connsiteY8" fmla="*/ 2400654 h 2893782"/>
                  <a:gd name="connsiteX0" fmla="*/ 0 w 986257"/>
                  <a:gd name="connsiteY0" fmla="*/ 2400654 h 2893782"/>
                  <a:gd name="connsiteX1" fmla="*/ 246564 w 986257"/>
                  <a:gd name="connsiteY1" fmla="*/ 2400654 h 2893782"/>
                  <a:gd name="connsiteX2" fmla="*/ 246564 w 986257"/>
                  <a:gd name="connsiteY2" fmla="*/ 0 h 2893782"/>
                  <a:gd name="connsiteX3" fmla="*/ 504304 w 986257"/>
                  <a:gd name="connsiteY3" fmla="*/ 177932 h 2893782"/>
                  <a:gd name="connsiteX4" fmla="*/ 739693 w 986257"/>
                  <a:gd name="connsiteY4" fmla="*/ 0 h 2893782"/>
                  <a:gd name="connsiteX5" fmla="*/ 739693 w 986257"/>
                  <a:gd name="connsiteY5" fmla="*/ 2400654 h 2893782"/>
                  <a:gd name="connsiteX6" fmla="*/ 986257 w 986257"/>
                  <a:gd name="connsiteY6" fmla="*/ 2400654 h 2893782"/>
                  <a:gd name="connsiteX7" fmla="*/ 493129 w 986257"/>
                  <a:gd name="connsiteY7" fmla="*/ 2893782 h 2893782"/>
                  <a:gd name="connsiteX8" fmla="*/ 0 w 986257"/>
                  <a:gd name="connsiteY8" fmla="*/ 2400654 h 2893782"/>
                  <a:gd name="connsiteX0" fmla="*/ 0 w 986257"/>
                  <a:gd name="connsiteY0" fmla="*/ 2400654 h 2893782"/>
                  <a:gd name="connsiteX1" fmla="*/ 246564 w 986257"/>
                  <a:gd name="connsiteY1" fmla="*/ 2400654 h 2893782"/>
                  <a:gd name="connsiteX2" fmla="*/ 246564 w 986257"/>
                  <a:gd name="connsiteY2" fmla="*/ 0 h 2893782"/>
                  <a:gd name="connsiteX3" fmla="*/ 504304 w 986257"/>
                  <a:gd name="connsiteY3" fmla="*/ 177932 h 2893782"/>
                  <a:gd name="connsiteX4" fmla="*/ 739693 w 986257"/>
                  <a:gd name="connsiteY4" fmla="*/ 0 h 2893782"/>
                  <a:gd name="connsiteX5" fmla="*/ 739693 w 986257"/>
                  <a:gd name="connsiteY5" fmla="*/ 2400654 h 2893782"/>
                  <a:gd name="connsiteX6" fmla="*/ 986257 w 986257"/>
                  <a:gd name="connsiteY6" fmla="*/ 2400654 h 2893782"/>
                  <a:gd name="connsiteX7" fmla="*/ 493129 w 986257"/>
                  <a:gd name="connsiteY7" fmla="*/ 2893782 h 2893782"/>
                  <a:gd name="connsiteX8" fmla="*/ 0 w 986257"/>
                  <a:gd name="connsiteY8" fmla="*/ 2400654 h 2893782"/>
                  <a:gd name="connsiteX0" fmla="*/ 0 w 986257"/>
                  <a:gd name="connsiteY0" fmla="*/ 2400654 h 2893782"/>
                  <a:gd name="connsiteX1" fmla="*/ 246564 w 986257"/>
                  <a:gd name="connsiteY1" fmla="*/ 2400654 h 2893782"/>
                  <a:gd name="connsiteX2" fmla="*/ 246564 w 986257"/>
                  <a:gd name="connsiteY2" fmla="*/ 0 h 2893782"/>
                  <a:gd name="connsiteX3" fmla="*/ 504304 w 986257"/>
                  <a:gd name="connsiteY3" fmla="*/ 177932 h 2893782"/>
                  <a:gd name="connsiteX4" fmla="*/ 739693 w 986257"/>
                  <a:gd name="connsiteY4" fmla="*/ 0 h 2893782"/>
                  <a:gd name="connsiteX5" fmla="*/ 739693 w 986257"/>
                  <a:gd name="connsiteY5" fmla="*/ 2400654 h 2893782"/>
                  <a:gd name="connsiteX6" fmla="*/ 986257 w 986257"/>
                  <a:gd name="connsiteY6" fmla="*/ 2400654 h 2893782"/>
                  <a:gd name="connsiteX7" fmla="*/ 493129 w 986257"/>
                  <a:gd name="connsiteY7" fmla="*/ 2893782 h 2893782"/>
                  <a:gd name="connsiteX8" fmla="*/ 0 w 986257"/>
                  <a:gd name="connsiteY8" fmla="*/ 2400654 h 2893782"/>
                  <a:gd name="connsiteX0" fmla="*/ 0 w 986257"/>
                  <a:gd name="connsiteY0" fmla="*/ 2400654 h 2893782"/>
                  <a:gd name="connsiteX1" fmla="*/ 246564 w 986257"/>
                  <a:gd name="connsiteY1" fmla="*/ 2400654 h 2893782"/>
                  <a:gd name="connsiteX2" fmla="*/ 246564 w 986257"/>
                  <a:gd name="connsiteY2" fmla="*/ 0 h 2893782"/>
                  <a:gd name="connsiteX3" fmla="*/ 504304 w 986257"/>
                  <a:gd name="connsiteY3" fmla="*/ 177932 h 2893782"/>
                  <a:gd name="connsiteX4" fmla="*/ 739693 w 986257"/>
                  <a:gd name="connsiteY4" fmla="*/ 0 h 2893782"/>
                  <a:gd name="connsiteX5" fmla="*/ 739693 w 986257"/>
                  <a:gd name="connsiteY5" fmla="*/ 2400654 h 2893782"/>
                  <a:gd name="connsiteX6" fmla="*/ 986257 w 986257"/>
                  <a:gd name="connsiteY6" fmla="*/ 2400654 h 2893782"/>
                  <a:gd name="connsiteX7" fmla="*/ 493129 w 986257"/>
                  <a:gd name="connsiteY7" fmla="*/ 2893782 h 2893782"/>
                  <a:gd name="connsiteX8" fmla="*/ 0 w 986257"/>
                  <a:gd name="connsiteY8" fmla="*/ 2400654 h 2893782"/>
                  <a:gd name="connsiteX0" fmla="*/ 0 w 986257"/>
                  <a:gd name="connsiteY0" fmla="*/ 2400654 h 2893782"/>
                  <a:gd name="connsiteX1" fmla="*/ 246564 w 986257"/>
                  <a:gd name="connsiteY1" fmla="*/ 2400654 h 2893782"/>
                  <a:gd name="connsiteX2" fmla="*/ 246564 w 986257"/>
                  <a:gd name="connsiteY2" fmla="*/ 0 h 2893782"/>
                  <a:gd name="connsiteX3" fmla="*/ 504304 w 986257"/>
                  <a:gd name="connsiteY3" fmla="*/ 177932 h 2893782"/>
                  <a:gd name="connsiteX4" fmla="*/ 739693 w 986257"/>
                  <a:gd name="connsiteY4" fmla="*/ 0 h 2893782"/>
                  <a:gd name="connsiteX5" fmla="*/ 574593 w 986257"/>
                  <a:gd name="connsiteY5" fmla="*/ 2419704 h 2893782"/>
                  <a:gd name="connsiteX6" fmla="*/ 986257 w 986257"/>
                  <a:gd name="connsiteY6" fmla="*/ 2400654 h 2893782"/>
                  <a:gd name="connsiteX7" fmla="*/ 493129 w 986257"/>
                  <a:gd name="connsiteY7" fmla="*/ 2893782 h 2893782"/>
                  <a:gd name="connsiteX8" fmla="*/ 0 w 986257"/>
                  <a:gd name="connsiteY8" fmla="*/ 2400654 h 2893782"/>
                  <a:gd name="connsiteX0" fmla="*/ 0 w 986257"/>
                  <a:gd name="connsiteY0" fmla="*/ 2400654 h 2893782"/>
                  <a:gd name="connsiteX1" fmla="*/ 246564 w 986257"/>
                  <a:gd name="connsiteY1" fmla="*/ 2400654 h 2893782"/>
                  <a:gd name="connsiteX2" fmla="*/ 246564 w 986257"/>
                  <a:gd name="connsiteY2" fmla="*/ 0 h 2893782"/>
                  <a:gd name="connsiteX3" fmla="*/ 504304 w 986257"/>
                  <a:gd name="connsiteY3" fmla="*/ 177932 h 2893782"/>
                  <a:gd name="connsiteX4" fmla="*/ 739693 w 986257"/>
                  <a:gd name="connsiteY4" fmla="*/ 0 h 2893782"/>
                  <a:gd name="connsiteX5" fmla="*/ 555543 w 986257"/>
                  <a:gd name="connsiteY5" fmla="*/ 2565754 h 2893782"/>
                  <a:gd name="connsiteX6" fmla="*/ 986257 w 986257"/>
                  <a:gd name="connsiteY6" fmla="*/ 2400654 h 2893782"/>
                  <a:gd name="connsiteX7" fmla="*/ 493129 w 986257"/>
                  <a:gd name="connsiteY7" fmla="*/ 2893782 h 2893782"/>
                  <a:gd name="connsiteX8" fmla="*/ 0 w 986257"/>
                  <a:gd name="connsiteY8" fmla="*/ 2400654 h 2893782"/>
                  <a:gd name="connsiteX0" fmla="*/ 0 w 986257"/>
                  <a:gd name="connsiteY0" fmla="*/ 2400654 h 2893782"/>
                  <a:gd name="connsiteX1" fmla="*/ 246564 w 986257"/>
                  <a:gd name="connsiteY1" fmla="*/ 2400654 h 2893782"/>
                  <a:gd name="connsiteX2" fmla="*/ 246564 w 986257"/>
                  <a:gd name="connsiteY2" fmla="*/ 0 h 2893782"/>
                  <a:gd name="connsiteX3" fmla="*/ 504304 w 986257"/>
                  <a:gd name="connsiteY3" fmla="*/ 177932 h 2893782"/>
                  <a:gd name="connsiteX4" fmla="*/ 739693 w 986257"/>
                  <a:gd name="connsiteY4" fmla="*/ 0 h 2893782"/>
                  <a:gd name="connsiteX5" fmla="*/ 555543 w 986257"/>
                  <a:gd name="connsiteY5" fmla="*/ 2565754 h 2893782"/>
                  <a:gd name="connsiteX6" fmla="*/ 986257 w 986257"/>
                  <a:gd name="connsiteY6" fmla="*/ 2400654 h 2893782"/>
                  <a:gd name="connsiteX7" fmla="*/ 493129 w 986257"/>
                  <a:gd name="connsiteY7" fmla="*/ 2893782 h 2893782"/>
                  <a:gd name="connsiteX8" fmla="*/ 0 w 986257"/>
                  <a:gd name="connsiteY8" fmla="*/ 2400654 h 2893782"/>
                  <a:gd name="connsiteX0" fmla="*/ 0 w 986257"/>
                  <a:gd name="connsiteY0" fmla="*/ 2400654 h 2893782"/>
                  <a:gd name="connsiteX1" fmla="*/ 246564 w 986257"/>
                  <a:gd name="connsiteY1" fmla="*/ 2400654 h 2893782"/>
                  <a:gd name="connsiteX2" fmla="*/ 246564 w 986257"/>
                  <a:gd name="connsiteY2" fmla="*/ 0 h 2893782"/>
                  <a:gd name="connsiteX3" fmla="*/ 504304 w 986257"/>
                  <a:gd name="connsiteY3" fmla="*/ 177932 h 2893782"/>
                  <a:gd name="connsiteX4" fmla="*/ 739693 w 986257"/>
                  <a:gd name="connsiteY4" fmla="*/ 0 h 2893782"/>
                  <a:gd name="connsiteX5" fmla="*/ 555543 w 986257"/>
                  <a:gd name="connsiteY5" fmla="*/ 2565754 h 2893782"/>
                  <a:gd name="connsiteX6" fmla="*/ 986257 w 986257"/>
                  <a:gd name="connsiteY6" fmla="*/ 2400654 h 2893782"/>
                  <a:gd name="connsiteX7" fmla="*/ 493129 w 986257"/>
                  <a:gd name="connsiteY7" fmla="*/ 2893782 h 2893782"/>
                  <a:gd name="connsiteX8" fmla="*/ 0 w 986257"/>
                  <a:gd name="connsiteY8" fmla="*/ 2400654 h 2893782"/>
                  <a:gd name="connsiteX0" fmla="*/ 0 w 986257"/>
                  <a:gd name="connsiteY0" fmla="*/ 2400654 h 2893782"/>
                  <a:gd name="connsiteX1" fmla="*/ 405314 w 986257"/>
                  <a:gd name="connsiteY1" fmla="*/ 2559404 h 2893782"/>
                  <a:gd name="connsiteX2" fmla="*/ 246564 w 986257"/>
                  <a:gd name="connsiteY2" fmla="*/ 0 h 2893782"/>
                  <a:gd name="connsiteX3" fmla="*/ 504304 w 986257"/>
                  <a:gd name="connsiteY3" fmla="*/ 177932 h 2893782"/>
                  <a:gd name="connsiteX4" fmla="*/ 739693 w 986257"/>
                  <a:gd name="connsiteY4" fmla="*/ 0 h 2893782"/>
                  <a:gd name="connsiteX5" fmla="*/ 555543 w 986257"/>
                  <a:gd name="connsiteY5" fmla="*/ 2565754 h 2893782"/>
                  <a:gd name="connsiteX6" fmla="*/ 986257 w 986257"/>
                  <a:gd name="connsiteY6" fmla="*/ 2400654 h 2893782"/>
                  <a:gd name="connsiteX7" fmla="*/ 493129 w 986257"/>
                  <a:gd name="connsiteY7" fmla="*/ 2893782 h 2893782"/>
                  <a:gd name="connsiteX8" fmla="*/ 0 w 986257"/>
                  <a:gd name="connsiteY8" fmla="*/ 2400654 h 2893782"/>
                  <a:gd name="connsiteX0" fmla="*/ 0 w 986257"/>
                  <a:gd name="connsiteY0" fmla="*/ 2400654 h 2893782"/>
                  <a:gd name="connsiteX1" fmla="*/ 414839 w 986257"/>
                  <a:gd name="connsiteY1" fmla="*/ 2584804 h 2893782"/>
                  <a:gd name="connsiteX2" fmla="*/ 246564 w 986257"/>
                  <a:gd name="connsiteY2" fmla="*/ 0 h 2893782"/>
                  <a:gd name="connsiteX3" fmla="*/ 504304 w 986257"/>
                  <a:gd name="connsiteY3" fmla="*/ 177932 h 2893782"/>
                  <a:gd name="connsiteX4" fmla="*/ 739693 w 986257"/>
                  <a:gd name="connsiteY4" fmla="*/ 0 h 2893782"/>
                  <a:gd name="connsiteX5" fmla="*/ 555543 w 986257"/>
                  <a:gd name="connsiteY5" fmla="*/ 2565754 h 2893782"/>
                  <a:gd name="connsiteX6" fmla="*/ 986257 w 986257"/>
                  <a:gd name="connsiteY6" fmla="*/ 2400654 h 2893782"/>
                  <a:gd name="connsiteX7" fmla="*/ 493129 w 986257"/>
                  <a:gd name="connsiteY7" fmla="*/ 2893782 h 2893782"/>
                  <a:gd name="connsiteX8" fmla="*/ 0 w 986257"/>
                  <a:gd name="connsiteY8" fmla="*/ 2400654 h 2893782"/>
                  <a:gd name="connsiteX0" fmla="*/ 0 w 986257"/>
                  <a:gd name="connsiteY0" fmla="*/ 2400654 h 2893782"/>
                  <a:gd name="connsiteX1" fmla="*/ 414839 w 986257"/>
                  <a:gd name="connsiteY1" fmla="*/ 2584804 h 2893782"/>
                  <a:gd name="connsiteX2" fmla="*/ 246564 w 986257"/>
                  <a:gd name="connsiteY2" fmla="*/ 0 h 2893782"/>
                  <a:gd name="connsiteX3" fmla="*/ 504304 w 986257"/>
                  <a:gd name="connsiteY3" fmla="*/ 177932 h 2893782"/>
                  <a:gd name="connsiteX4" fmla="*/ 739693 w 986257"/>
                  <a:gd name="connsiteY4" fmla="*/ 0 h 2893782"/>
                  <a:gd name="connsiteX5" fmla="*/ 555543 w 986257"/>
                  <a:gd name="connsiteY5" fmla="*/ 2565754 h 2893782"/>
                  <a:gd name="connsiteX6" fmla="*/ 986257 w 986257"/>
                  <a:gd name="connsiteY6" fmla="*/ 2400654 h 2893782"/>
                  <a:gd name="connsiteX7" fmla="*/ 493129 w 986257"/>
                  <a:gd name="connsiteY7" fmla="*/ 2893782 h 2893782"/>
                  <a:gd name="connsiteX8" fmla="*/ 0 w 986257"/>
                  <a:gd name="connsiteY8" fmla="*/ 2400654 h 2893782"/>
                  <a:gd name="connsiteX0" fmla="*/ 0 w 986257"/>
                  <a:gd name="connsiteY0" fmla="*/ 2400654 h 2893782"/>
                  <a:gd name="connsiteX1" fmla="*/ 414839 w 986257"/>
                  <a:gd name="connsiteY1" fmla="*/ 2584804 h 2893782"/>
                  <a:gd name="connsiteX2" fmla="*/ 246564 w 986257"/>
                  <a:gd name="connsiteY2" fmla="*/ 0 h 2893782"/>
                  <a:gd name="connsiteX3" fmla="*/ 504304 w 986257"/>
                  <a:gd name="connsiteY3" fmla="*/ 177932 h 2893782"/>
                  <a:gd name="connsiteX4" fmla="*/ 739693 w 986257"/>
                  <a:gd name="connsiteY4" fmla="*/ 0 h 2893782"/>
                  <a:gd name="connsiteX5" fmla="*/ 555543 w 986257"/>
                  <a:gd name="connsiteY5" fmla="*/ 2565754 h 2893782"/>
                  <a:gd name="connsiteX6" fmla="*/ 986257 w 986257"/>
                  <a:gd name="connsiteY6" fmla="*/ 2400654 h 2893782"/>
                  <a:gd name="connsiteX7" fmla="*/ 493129 w 986257"/>
                  <a:gd name="connsiteY7" fmla="*/ 2893782 h 2893782"/>
                  <a:gd name="connsiteX8" fmla="*/ 0 w 986257"/>
                  <a:gd name="connsiteY8" fmla="*/ 2400654 h 2893782"/>
                  <a:gd name="connsiteX0" fmla="*/ 0 w 986257"/>
                  <a:gd name="connsiteY0" fmla="*/ 2400654 h 2893782"/>
                  <a:gd name="connsiteX1" fmla="*/ 414839 w 986257"/>
                  <a:gd name="connsiteY1" fmla="*/ 2584804 h 2893782"/>
                  <a:gd name="connsiteX2" fmla="*/ 246564 w 986257"/>
                  <a:gd name="connsiteY2" fmla="*/ 0 h 2893782"/>
                  <a:gd name="connsiteX3" fmla="*/ 504304 w 986257"/>
                  <a:gd name="connsiteY3" fmla="*/ 177932 h 2893782"/>
                  <a:gd name="connsiteX4" fmla="*/ 739693 w 986257"/>
                  <a:gd name="connsiteY4" fmla="*/ 0 h 2893782"/>
                  <a:gd name="connsiteX5" fmla="*/ 555543 w 986257"/>
                  <a:gd name="connsiteY5" fmla="*/ 2565754 h 2893782"/>
                  <a:gd name="connsiteX6" fmla="*/ 986257 w 986257"/>
                  <a:gd name="connsiteY6" fmla="*/ 2400654 h 2893782"/>
                  <a:gd name="connsiteX7" fmla="*/ 493129 w 986257"/>
                  <a:gd name="connsiteY7" fmla="*/ 2893782 h 2893782"/>
                  <a:gd name="connsiteX8" fmla="*/ 0 w 986257"/>
                  <a:gd name="connsiteY8" fmla="*/ 2400654 h 2893782"/>
                  <a:gd name="connsiteX0" fmla="*/ 0 w 840207"/>
                  <a:gd name="connsiteY0" fmla="*/ 2302229 h 2893782"/>
                  <a:gd name="connsiteX1" fmla="*/ 268789 w 840207"/>
                  <a:gd name="connsiteY1" fmla="*/ 2584804 h 2893782"/>
                  <a:gd name="connsiteX2" fmla="*/ 100514 w 840207"/>
                  <a:gd name="connsiteY2" fmla="*/ 0 h 2893782"/>
                  <a:gd name="connsiteX3" fmla="*/ 358254 w 840207"/>
                  <a:gd name="connsiteY3" fmla="*/ 177932 h 2893782"/>
                  <a:gd name="connsiteX4" fmla="*/ 593643 w 840207"/>
                  <a:gd name="connsiteY4" fmla="*/ 0 h 2893782"/>
                  <a:gd name="connsiteX5" fmla="*/ 409493 w 840207"/>
                  <a:gd name="connsiteY5" fmla="*/ 2565754 h 2893782"/>
                  <a:gd name="connsiteX6" fmla="*/ 840207 w 840207"/>
                  <a:gd name="connsiteY6" fmla="*/ 2400654 h 2893782"/>
                  <a:gd name="connsiteX7" fmla="*/ 347079 w 840207"/>
                  <a:gd name="connsiteY7" fmla="*/ 2893782 h 2893782"/>
                  <a:gd name="connsiteX8" fmla="*/ 0 w 840207"/>
                  <a:gd name="connsiteY8" fmla="*/ 2302229 h 2893782"/>
                  <a:gd name="connsiteX0" fmla="*/ 0 w 840207"/>
                  <a:gd name="connsiteY0" fmla="*/ 2302229 h 2893782"/>
                  <a:gd name="connsiteX1" fmla="*/ 268789 w 840207"/>
                  <a:gd name="connsiteY1" fmla="*/ 2457804 h 2893782"/>
                  <a:gd name="connsiteX2" fmla="*/ 100514 w 840207"/>
                  <a:gd name="connsiteY2" fmla="*/ 0 h 2893782"/>
                  <a:gd name="connsiteX3" fmla="*/ 358254 w 840207"/>
                  <a:gd name="connsiteY3" fmla="*/ 177932 h 2893782"/>
                  <a:gd name="connsiteX4" fmla="*/ 593643 w 840207"/>
                  <a:gd name="connsiteY4" fmla="*/ 0 h 2893782"/>
                  <a:gd name="connsiteX5" fmla="*/ 409493 w 840207"/>
                  <a:gd name="connsiteY5" fmla="*/ 2565754 h 2893782"/>
                  <a:gd name="connsiteX6" fmla="*/ 840207 w 840207"/>
                  <a:gd name="connsiteY6" fmla="*/ 2400654 h 2893782"/>
                  <a:gd name="connsiteX7" fmla="*/ 347079 w 840207"/>
                  <a:gd name="connsiteY7" fmla="*/ 2893782 h 2893782"/>
                  <a:gd name="connsiteX8" fmla="*/ 0 w 840207"/>
                  <a:gd name="connsiteY8" fmla="*/ 2302229 h 2893782"/>
                  <a:gd name="connsiteX0" fmla="*/ 0 w 840207"/>
                  <a:gd name="connsiteY0" fmla="*/ 2302229 h 2893782"/>
                  <a:gd name="connsiteX1" fmla="*/ 268789 w 840207"/>
                  <a:gd name="connsiteY1" fmla="*/ 2457804 h 2893782"/>
                  <a:gd name="connsiteX2" fmla="*/ 100514 w 840207"/>
                  <a:gd name="connsiteY2" fmla="*/ 0 h 2893782"/>
                  <a:gd name="connsiteX3" fmla="*/ 358254 w 840207"/>
                  <a:gd name="connsiteY3" fmla="*/ 177932 h 2893782"/>
                  <a:gd name="connsiteX4" fmla="*/ 593643 w 840207"/>
                  <a:gd name="connsiteY4" fmla="*/ 0 h 2893782"/>
                  <a:gd name="connsiteX5" fmla="*/ 399968 w 840207"/>
                  <a:gd name="connsiteY5" fmla="*/ 2470504 h 2893782"/>
                  <a:gd name="connsiteX6" fmla="*/ 840207 w 840207"/>
                  <a:gd name="connsiteY6" fmla="*/ 2400654 h 2893782"/>
                  <a:gd name="connsiteX7" fmla="*/ 347079 w 840207"/>
                  <a:gd name="connsiteY7" fmla="*/ 2893782 h 2893782"/>
                  <a:gd name="connsiteX8" fmla="*/ 0 w 840207"/>
                  <a:gd name="connsiteY8" fmla="*/ 2302229 h 2893782"/>
                  <a:gd name="connsiteX0" fmla="*/ 0 w 621132"/>
                  <a:gd name="connsiteY0" fmla="*/ 2302229 h 2893782"/>
                  <a:gd name="connsiteX1" fmla="*/ 268789 w 621132"/>
                  <a:gd name="connsiteY1" fmla="*/ 2457804 h 2893782"/>
                  <a:gd name="connsiteX2" fmla="*/ 100514 w 621132"/>
                  <a:gd name="connsiteY2" fmla="*/ 0 h 2893782"/>
                  <a:gd name="connsiteX3" fmla="*/ 358254 w 621132"/>
                  <a:gd name="connsiteY3" fmla="*/ 177932 h 2893782"/>
                  <a:gd name="connsiteX4" fmla="*/ 593643 w 621132"/>
                  <a:gd name="connsiteY4" fmla="*/ 0 h 2893782"/>
                  <a:gd name="connsiteX5" fmla="*/ 399968 w 621132"/>
                  <a:gd name="connsiteY5" fmla="*/ 2470504 h 2893782"/>
                  <a:gd name="connsiteX6" fmla="*/ 621132 w 621132"/>
                  <a:gd name="connsiteY6" fmla="*/ 2283179 h 2893782"/>
                  <a:gd name="connsiteX7" fmla="*/ 347079 w 621132"/>
                  <a:gd name="connsiteY7" fmla="*/ 2893782 h 2893782"/>
                  <a:gd name="connsiteX8" fmla="*/ 0 w 621132"/>
                  <a:gd name="connsiteY8" fmla="*/ 2302229 h 2893782"/>
                  <a:gd name="connsiteX0" fmla="*/ 0 w 611607"/>
                  <a:gd name="connsiteY0" fmla="*/ 2302229 h 2893782"/>
                  <a:gd name="connsiteX1" fmla="*/ 268789 w 611607"/>
                  <a:gd name="connsiteY1" fmla="*/ 2457804 h 2893782"/>
                  <a:gd name="connsiteX2" fmla="*/ 100514 w 611607"/>
                  <a:gd name="connsiteY2" fmla="*/ 0 h 2893782"/>
                  <a:gd name="connsiteX3" fmla="*/ 358254 w 611607"/>
                  <a:gd name="connsiteY3" fmla="*/ 177932 h 2893782"/>
                  <a:gd name="connsiteX4" fmla="*/ 593643 w 611607"/>
                  <a:gd name="connsiteY4" fmla="*/ 0 h 2893782"/>
                  <a:gd name="connsiteX5" fmla="*/ 399968 w 611607"/>
                  <a:gd name="connsiteY5" fmla="*/ 2470504 h 2893782"/>
                  <a:gd name="connsiteX6" fmla="*/ 611607 w 611607"/>
                  <a:gd name="connsiteY6" fmla="*/ 2314929 h 2893782"/>
                  <a:gd name="connsiteX7" fmla="*/ 347079 w 611607"/>
                  <a:gd name="connsiteY7" fmla="*/ 2893782 h 2893782"/>
                  <a:gd name="connsiteX8" fmla="*/ 0 w 611607"/>
                  <a:gd name="connsiteY8" fmla="*/ 2302229 h 2893782"/>
                  <a:gd name="connsiteX0" fmla="*/ 0 w 633832"/>
                  <a:gd name="connsiteY0" fmla="*/ 2302229 h 2893782"/>
                  <a:gd name="connsiteX1" fmla="*/ 268789 w 633832"/>
                  <a:gd name="connsiteY1" fmla="*/ 2457804 h 2893782"/>
                  <a:gd name="connsiteX2" fmla="*/ 100514 w 633832"/>
                  <a:gd name="connsiteY2" fmla="*/ 0 h 2893782"/>
                  <a:gd name="connsiteX3" fmla="*/ 358254 w 633832"/>
                  <a:gd name="connsiteY3" fmla="*/ 177932 h 2893782"/>
                  <a:gd name="connsiteX4" fmla="*/ 593643 w 633832"/>
                  <a:gd name="connsiteY4" fmla="*/ 0 h 2893782"/>
                  <a:gd name="connsiteX5" fmla="*/ 399968 w 633832"/>
                  <a:gd name="connsiteY5" fmla="*/ 2470504 h 2893782"/>
                  <a:gd name="connsiteX6" fmla="*/ 633832 w 633832"/>
                  <a:gd name="connsiteY6" fmla="*/ 2280004 h 2893782"/>
                  <a:gd name="connsiteX7" fmla="*/ 347079 w 633832"/>
                  <a:gd name="connsiteY7" fmla="*/ 2893782 h 2893782"/>
                  <a:gd name="connsiteX8" fmla="*/ 0 w 633832"/>
                  <a:gd name="connsiteY8" fmla="*/ 2302229 h 2893782"/>
                  <a:gd name="connsiteX0" fmla="*/ 0 w 703682"/>
                  <a:gd name="connsiteY0" fmla="*/ 2302229 h 2893782"/>
                  <a:gd name="connsiteX1" fmla="*/ 268789 w 703682"/>
                  <a:gd name="connsiteY1" fmla="*/ 2457804 h 2893782"/>
                  <a:gd name="connsiteX2" fmla="*/ 100514 w 703682"/>
                  <a:gd name="connsiteY2" fmla="*/ 0 h 2893782"/>
                  <a:gd name="connsiteX3" fmla="*/ 358254 w 703682"/>
                  <a:gd name="connsiteY3" fmla="*/ 177932 h 2893782"/>
                  <a:gd name="connsiteX4" fmla="*/ 593643 w 703682"/>
                  <a:gd name="connsiteY4" fmla="*/ 0 h 2893782"/>
                  <a:gd name="connsiteX5" fmla="*/ 399968 w 703682"/>
                  <a:gd name="connsiteY5" fmla="*/ 2470504 h 2893782"/>
                  <a:gd name="connsiteX6" fmla="*/ 703682 w 703682"/>
                  <a:gd name="connsiteY6" fmla="*/ 2257779 h 2893782"/>
                  <a:gd name="connsiteX7" fmla="*/ 347079 w 703682"/>
                  <a:gd name="connsiteY7" fmla="*/ 2893782 h 2893782"/>
                  <a:gd name="connsiteX8" fmla="*/ 0 w 703682"/>
                  <a:gd name="connsiteY8" fmla="*/ 2302229 h 2893782"/>
                  <a:gd name="connsiteX0" fmla="*/ 0 w 690982"/>
                  <a:gd name="connsiteY0" fmla="*/ 2302229 h 2893782"/>
                  <a:gd name="connsiteX1" fmla="*/ 268789 w 690982"/>
                  <a:gd name="connsiteY1" fmla="*/ 2457804 h 2893782"/>
                  <a:gd name="connsiteX2" fmla="*/ 100514 w 690982"/>
                  <a:gd name="connsiteY2" fmla="*/ 0 h 2893782"/>
                  <a:gd name="connsiteX3" fmla="*/ 358254 w 690982"/>
                  <a:gd name="connsiteY3" fmla="*/ 177932 h 2893782"/>
                  <a:gd name="connsiteX4" fmla="*/ 593643 w 690982"/>
                  <a:gd name="connsiteY4" fmla="*/ 0 h 2893782"/>
                  <a:gd name="connsiteX5" fmla="*/ 399968 w 690982"/>
                  <a:gd name="connsiteY5" fmla="*/ 2470504 h 2893782"/>
                  <a:gd name="connsiteX6" fmla="*/ 690982 w 690982"/>
                  <a:gd name="connsiteY6" fmla="*/ 2302229 h 2893782"/>
                  <a:gd name="connsiteX7" fmla="*/ 347079 w 690982"/>
                  <a:gd name="connsiteY7" fmla="*/ 2893782 h 2893782"/>
                  <a:gd name="connsiteX8" fmla="*/ 0 w 690982"/>
                  <a:gd name="connsiteY8" fmla="*/ 2302229 h 2893782"/>
                  <a:gd name="connsiteX0" fmla="*/ 0 w 713207"/>
                  <a:gd name="connsiteY0" fmla="*/ 2302229 h 2893782"/>
                  <a:gd name="connsiteX1" fmla="*/ 268789 w 713207"/>
                  <a:gd name="connsiteY1" fmla="*/ 2457804 h 2893782"/>
                  <a:gd name="connsiteX2" fmla="*/ 100514 w 713207"/>
                  <a:gd name="connsiteY2" fmla="*/ 0 h 2893782"/>
                  <a:gd name="connsiteX3" fmla="*/ 358254 w 713207"/>
                  <a:gd name="connsiteY3" fmla="*/ 177932 h 2893782"/>
                  <a:gd name="connsiteX4" fmla="*/ 593643 w 713207"/>
                  <a:gd name="connsiteY4" fmla="*/ 0 h 2893782"/>
                  <a:gd name="connsiteX5" fmla="*/ 399968 w 713207"/>
                  <a:gd name="connsiteY5" fmla="*/ 2470504 h 2893782"/>
                  <a:gd name="connsiteX6" fmla="*/ 713207 w 713207"/>
                  <a:gd name="connsiteY6" fmla="*/ 2273654 h 2893782"/>
                  <a:gd name="connsiteX7" fmla="*/ 347079 w 713207"/>
                  <a:gd name="connsiteY7" fmla="*/ 2893782 h 2893782"/>
                  <a:gd name="connsiteX8" fmla="*/ 0 w 713207"/>
                  <a:gd name="connsiteY8" fmla="*/ 2302229 h 2893782"/>
                  <a:gd name="connsiteX0" fmla="*/ 0 w 738607"/>
                  <a:gd name="connsiteY0" fmla="*/ 2286354 h 2893782"/>
                  <a:gd name="connsiteX1" fmla="*/ 294189 w 738607"/>
                  <a:gd name="connsiteY1" fmla="*/ 2457804 h 2893782"/>
                  <a:gd name="connsiteX2" fmla="*/ 125914 w 738607"/>
                  <a:gd name="connsiteY2" fmla="*/ 0 h 2893782"/>
                  <a:gd name="connsiteX3" fmla="*/ 383654 w 738607"/>
                  <a:gd name="connsiteY3" fmla="*/ 177932 h 2893782"/>
                  <a:gd name="connsiteX4" fmla="*/ 619043 w 738607"/>
                  <a:gd name="connsiteY4" fmla="*/ 0 h 2893782"/>
                  <a:gd name="connsiteX5" fmla="*/ 425368 w 738607"/>
                  <a:gd name="connsiteY5" fmla="*/ 2470504 h 2893782"/>
                  <a:gd name="connsiteX6" fmla="*/ 738607 w 738607"/>
                  <a:gd name="connsiteY6" fmla="*/ 2273654 h 2893782"/>
                  <a:gd name="connsiteX7" fmla="*/ 372479 w 738607"/>
                  <a:gd name="connsiteY7" fmla="*/ 2893782 h 2893782"/>
                  <a:gd name="connsiteX8" fmla="*/ 0 w 738607"/>
                  <a:gd name="connsiteY8" fmla="*/ 2286354 h 2893782"/>
                  <a:gd name="connsiteX0" fmla="*/ 0 w 738607"/>
                  <a:gd name="connsiteY0" fmla="*/ 2286354 h 2893782"/>
                  <a:gd name="connsiteX1" fmla="*/ 297364 w 738607"/>
                  <a:gd name="connsiteY1" fmla="*/ 2480029 h 2893782"/>
                  <a:gd name="connsiteX2" fmla="*/ 125914 w 738607"/>
                  <a:gd name="connsiteY2" fmla="*/ 0 h 2893782"/>
                  <a:gd name="connsiteX3" fmla="*/ 383654 w 738607"/>
                  <a:gd name="connsiteY3" fmla="*/ 177932 h 2893782"/>
                  <a:gd name="connsiteX4" fmla="*/ 619043 w 738607"/>
                  <a:gd name="connsiteY4" fmla="*/ 0 h 2893782"/>
                  <a:gd name="connsiteX5" fmla="*/ 425368 w 738607"/>
                  <a:gd name="connsiteY5" fmla="*/ 2470504 h 2893782"/>
                  <a:gd name="connsiteX6" fmla="*/ 738607 w 738607"/>
                  <a:gd name="connsiteY6" fmla="*/ 2273654 h 2893782"/>
                  <a:gd name="connsiteX7" fmla="*/ 372479 w 738607"/>
                  <a:gd name="connsiteY7" fmla="*/ 2893782 h 2893782"/>
                  <a:gd name="connsiteX8" fmla="*/ 0 w 738607"/>
                  <a:gd name="connsiteY8" fmla="*/ 2286354 h 2893782"/>
                  <a:gd name="connsiteX0" fmla="*/ 0 w 738607"/>
                  <a:gd name="connsiteY0" fmla="*/ 2286354 h 2893782"/>
                  <a:gd name="connsiteX1" fmla="*/ 294189 w 738607"/>
                  <a:gd name="connsiteY1" fmla="*/ 2457804 h 2893782"/>
                  <a:gd name="connsiteX2" fmla="*/ 125914 w 738607"/>
                  <a:gd name="connsiteY2" fmla="*/ 0 h 2893782"/>
                  <a:gd name="connsiteX3" fmla="*/ 383654 w 738607"/>
                  <a:gd name="connsiteY3" fmla="*/ 177932 h 2893782"/>
                  <a:gd name="connsiteX4" fmla="*/ 619043 w 738607"/>
                  <a:gd name="connsiteY4" fmla="*/ 0 h 2893782"/>
                  <a:gd name="connsiteX5" fmla="*/ 425368 w 738607"/>
                  <a:gd name="connsiteY5" fmla="*/ 2470504 h 2893782"/>
                  <a:gd name="connsiteX6" fmla="*/ 738607 w 738607"/>
                  <a:gd name="connsiteY6" fmla="*/ 2273654 h 2893782"/>
                  <a:gd name="connsiteX7" fmla="*/ 372479 w 738607"/>
                  <a:gd name="connsiteY7" fmla="*/ 2893782 h 2893782"/>
                  <a:gd name="connsiteX8" fmla="*/ 0 w 738607"/>
                  <a:gd name="connsiteY8" fmla="*/ 2286354 h 2893782"/>
                  <a:gd name="connsiteX0" fmla="*/ 0 w 738607"/>
                  <a:gd name="connsiteY0" fmla="*/ 2286354 h 2893782"/>
                  <a:gd name="connsiteX1" fmla="*/ 294189 w 738607"/>
                  <a:gd name="connsiteY1" fmla="*/ 2476854 h 2893782"/>
                  <a:gd name="connsiteX2" fmla="*/ 125914 w 738607"/>
                  <a:gd name="connsiteY2" fmla="*/ 0 h 2893782"/>
                  <a:gd name="connsiteX3" fmla="*/ 383654 w 738607"/>
                  <a:gd name="connsiteY3" fmla="*/ 177932 h 2893782"/>
                  <a:gd name="connsiteX4" fmla="*/ 619043 w 738607"/>
                  <a:gd name="connsiteY4" fmla="*/ 0 h 2893782"/>
                  <a:gd name="connsiteX5" fmla="*/ 425368 w 738607"/>
                  <a:gd name="connsiteY5" fmla="*/ 2470504 h 2893782"/>
                  <a:gd name="connsiteX6" fmla="*/ 738607 w 738607"/>
                  <a:gd name="connsiteY6" fmla="*/ 2273654 h 2893782"/>
                  <a:gd name="connsiteX7" fmla="*/ 372479 w 738607"/>
                  <a:gd name="connsiteY7" fmla="*/ 2893782 h 2893782"/>
                  <a:gd name="connsiteX8" fmla="*/ 0 w 738607"/>
                  <a:gd name="connsiteY8" fmla="*/ 2286354 h 2893782"/>
                  <a:gd name="connsiteX0" fmla="*/ 0 w 738607"/>
                  <a:gd name="connsiteY0" fmla="*/ 2286354 h 2893782"/>
                  <a:gd name="connsiteX1" fmla="*/ 262439 w 738607"/>
                  <a:gd name="connsiteY1" fmla="*/ 2416529 h 2893782"/>
                  <a:gd name="connsiteX2" fmla="*/ 125914 w 738607"/>
                  <a:gd name="connsiteY2" fmla="*/ 0 h 2893782"/>
                  <a:gd name="connsiteX3" fmla="*/ 383654 w 738607"/>
                  <a:gd name="connsiteY3" fmla="*/ 177932 h 2893782"/>
                  <a:gd name="connsiteX4" fmla="*/ 619043 w 738607"/>
                  <a:gd name="connsiteY4" fmla="*/ 0 h 2893782"/>
                  <a:gd name="connsiteX5" fmla="*/ 425368 w 738607"/>
                  <a:gd name="connsiteY5" fmla="*/ 2470504 h 2893782"/>
                  <a:gd name="connsiteX6" fmla="*/ 738607 w 738607"/>
                  <a:gd name="connsiteY6" fmla="*/ 2273654 h 2893782"/>
                  <a:gd name="connsiteX7" fmla="*/ 372479 w 738607"/>
                  <a:gd name="connsiteY7" fmla="*/ 2893782 h 2893782"/>
                  <a:gd name="connsiteX8" fmla="*/ 0 w 738607"/>
                  <a:gd name="connsiteY8" fmla="*/ 2286354 h 2893782"/>
                  <a:gd name="connsiteX0" fmla="*/ 0 w 738607"/>
                  <a:gd name="connsiteY0" fmla="*/ 2286354 h 2893782"/>
                  <a:gd name="connsiteX1" fmla="*/ 262439 w 738607"/>
                  <a:gd name="connsiteY1" fmla="*/ 2416529 h 2893782"/>
                  <a:gd name="connsiteX2" fmla="*/ 125914 w 738607"/>
                  <a:gd name="connsiteY2" fmla="*/ 0 h 2893782"/>
                  <a:gd name="connsiteX3" fmla="*/ 383654 w 738607"/>
                  <a:gd name="connsiteY3" fmla="*/ 177932 h 2893782"/>
                  <a:gd name="connsiteX4" fmla="*/ 619043 w 738607"/>
                  <a:gd name="connsiteY4" fmla="*/ 0 h 2893782"/>
                  <a:gd name="connsiteX5" fmla="*/ 463468 w 738607"/>
                  <a:gd name="connsiteY5" fmla="*/ 2410179 h 2893782"/>
                  <a:gd name="connsiteX6" fmla="*/ 738607 w 738607"/>
                  <a:gd name="connsiteY6" fmla="*/ 2273654 h 2893782"/>
                  <a:gd name="connsiteX7" fmla="*/ 372479 w 738607"/>
                  <a:gd name="connsiteY7" fmla="*/ 2893782 h 2893782"/>
                  <a:gd name="connsiteX8" fmla="*/ 0 w 738607"/>
                  <a:gd name="connsiteY8" fmla="*/ 2286354 h 2893782"/>
                  <a:gd name="connsiteX0" fmla="*/ 0 w 738607"/>
                  <a:gd name="connsiteY0" fmla="*/ 2286354 h 2893782"/>
                  <a:gd name="connsiteX1" fmla="*/ 262439 w 738607"/>
                  <a:gd name="connsiteY1" fmla="*/ 2416529 h 2893782"/>
                  <a:gd name="connsiteX2" fmla="*/ 125914 w 738607"/>
                  <a:gd name="connsiteY2" fmla="*/ 0 h 2893782"/>
                  <a:gd name="connsiteX3" fmla="*/ 383654 w 738607"/>
                  <a:gd name="connsiteY3" fmla="*/ 177932 h 2893782"/>
                  <a:gd name="connsiteX4" fmla="*/ 619043 w 738607"/>
                  <a:gd name="connsiteY4" fmla="*/ 0 h 2893782"/>
                  <a:gd name="connsiteX5" fmla="*/ 479343 w 738607"/>
                  <a:gd name="connsiteY5" fmla="*/ 2403829 h 2893782"/>
                  <a:gd name="connsiteX6" fmla="*/ 738607 w 738607"/>
                  <a:gd name="connsiteY6" fmla="*/ 2273654 h 2893782"/>
                  <a:gd name="connsiteX7" fmla="*/ 372479 w 738607"/>
                  <a:gd name="connsiteY7" fmla="*/ 2893782 h 2893782"/>
                  <a:gd name="connsiteX8" fmla="*/ 0 w 738607"/>
                  <a:gd name="connsiteY8" fmla="*/ 2286354 h 2893782"/>
                  <a:gd name="connsiteX0" fmla="*/ 0 w 738607"/>
                  <a:gd name="connsiteY0" fmla="*/ 2286354 h 2893782"/>
                  <a:gd name="connsiteX1" fmla="*/ 262439 w 738607"/>
                  <a:gd name="connsiteY1" fmla="*/ 2416529 h 2893782"/>
                  <a:gd name="connsiteX2" fmla="*/ 125914 w 738607"/>
                  <a:gd name="connsiteY2" fmla="*/ 0 h 2893782"/>
                  <a:gd name="connsiteX3" fmla="*/ 383654 w 738607"/>
                  <a:gd name="connsiteY3" fmla="*/ 177932 h 2893782"/>
                  <a:gd name="connsiteX4" fmla="*/ 619043 w 738607"/>
                  <a:gd name="connsiteY4" fmla="*/ 0 h 2893782"/>
                  <a:gd name="connsiteX5" fmla="*/ 466643 w 738607"/>
                  <a:gd name="connsiteY5" fmla="*/ 2413354 h 2893782"/>
                  <a:gd name="connsiteX6" fmla="*/ 738607 w 738607"/>
                  <a:gd name="connsiteY6" fmla="*/ 2273654 h 2893782"/>
                  <a:gd name="connsiteX7" fmla="*/ 372479 w 738607"/>
                  <a:gd name="connsiteY7" fmla="*/ 2893782 h 2893782"/>
                  <a:gd name="connsiteX8" fmla="*/ 0 w 738607"/>
                  <a:gd name="connsiteY8" fmla="*/ 2286354 h 2893782"/>
                  <a:gd name="connsiteX0" fmla="*/ 0 w 738607"/>
                  <a:gd name="connsiteY0" fmla="*/ 2286354 h 2893782"/>
                  <a:gd name="connsiteX1" fmla="*/ 262439 w 738607"/>
                  <a:gd name="connsiteY1" fmla="*/ 2416529 h 2893782"/>
                  <a:gd name="connsiteX2" fmla="*/ 125914 w 738607"/>
                  <a:gd name="connsiteY2" fmla="*/ 0 h 2893782"/>
                  <a:gd name="connsiteX3" fmla="*/ 383654 w 738607"/>
                  <a:gd name="connsiteY3" fmla="*/ 177932 h 2893782"/>
                  <a:gd name="connsiteX4" fmla="*/ 619043 w 738607"/>
                  <a:gd name="connsiteY4" fmla="*/ 0 h 2893782"/>
                  <a:gd name="connsiteX5" fmla="*/ 479343 w 738607"/>
                  <a:gd name="connsiteY5" fmla="*/ 2419704 h 2893782"/>
                  <a:gd name="connsiteX6" fmla="*/ 738607 w 738607"/>
                  <a:gd name="connsiteY6" fmla="*/ 2273654 h 2893782"/>
                  <a:gd name="connsiteX7" fmla="*/ 372479 w 738607"/>
                  <a:gd name="connsiteY7" fmla="*/ 2893782 h 2893782"/>
                  <a:gd name="connsiteX8" fmla="*/ 0 w 738607"/>
                  <a:gd name="connsiteY8" fmla="*/ 2286354 h 2893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8607" h="2893782">
                    <a:moveTo>
                      <a:pt x="0" y="2286354"/>
                    </a:moveTo>
                    <a:lnTo>
                      <a:pt x="262439" y="2416529"/>
                    </a:lnTo>
                    <a:cubicBezTo>
                      <a:pt x="262439" y="1616311"/>
                      <a:pt x="252914" y="1178043"/>
                      <a:pt x="125914" y="0"/>
                    </a:cubicBezTo>
                    <a:cubicBezTo>
                      <a:pt x="327715" y="135511"/>
                      <a:pt x="292978" y="105921"/>
                      <a:pt x="383654" y="177932"/>
                    </a:cubicBezTo>
                    <a:cubicBezTo>
                      <a:pt x="627217" y="-14729"/>
                      <a:pt x="515180" y="72011"/>
                      <a:pt x="619043" y="0"/>
                    </a:cubicBezTo>
                    <a:cubicBezTo>
                      <a:pt x="482518" y="1206618"/>
                      <a:pt x="479343" y="1619486"/>
                      <a:pt x="479343" y="2419704"/>
                    </a:cubicBezTo>
                    <a:lnTo>
                      <a:pt x="738607" y="2273654"/>
                    </a:lnTo>
                    <a:lnTo>
                      <a:pt x="372479" y="2893782"/>
                    </a:lnTo>
                    <a:lnTo>
                      <a:pt x="0" y="2286354"/>
                    </a:lnTo>
                    <a:close/>
                  </a:path>
                </a:pathLst>
              </a:custGeom>
              <a:solidFill>
                <a:srgbClr val="85D4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C7B3901-738D-4B5F-AAF7-D6BA4D1EDAFB}"/>
                  </a:ext>
                </a:extLst>
              </p:cNvPr>
              <p:cNvSpPr txBox="1"/>
              <p:nvPr/>
            </p:nvSpPr>
            <p:spPr>
              <a:xfrm>
                <a:off x="9195755" y="972533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</a:rPr>
                  <a:t>大</a:t>
                </a: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45F3B8AD-4146-4C18-BDBD-08CCF7781A51}"/>
                  </a:ext>
                </a:extLst>
              </p:cNvPr>
              <p:cNvSpPr txBox="1"/>
              <p:nvPr/>
            </p:nvSpPr>
            <p:spPr>
              <a:xfrm>
                <a:off x="9205472" y="2952289"/>
                <a:ext cx="419855" cy="309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dirty="0">
                    <a:solidFill>
                      <a:schemeClr val="bg1"/>
                    </a:solidFill>
                  </a:rPr>
                  <a:t>小</a:t>
                </a:r>
              </a:p>
            </p:txBody>
          </p:sp>
        </p:grpSp>
      </p:grpSp>
      <p:grpSp>
        <p:nvGrpSpPr>
          <p:cNvPr id="388" name="组合 387">
            <a:extLst>
              <a:ext uri="{FF2B5EF4-FFF2-40B4-BE49-F238E27FC236}">
                <a16:creationId xmlns:a16="http://schemas.microsoft.com/office/drawing/2014/main" id="{2BF65375-D84C-4387-873E-B72C1522A108}"/>
              </a:ext>
            </a:extLst>
          </p:cNvPr>
          <p:cNvGrpSpPr/>
          <p:nvPr/>
        </p:nvGrpSpPr>
        <p:grpSpPr>
          <a:xfrm>
            <a:off x="8719464" y="369921"/>
            <a:ext cx="3364771" cy="3265868"/>
            <a:chOff x="8367712" y="1503630"/>
            <a:chExt cx="3364771" cy="3265868"/>
          </a:xfrm>
        </p:grpSpPr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AE596FB2-F205-4956-9C0A-8E215C0926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89" t="2351"/>
            <a:stretch/>
          </p:blipFill>
          <p:spPr>
            <a:xfrm>
              <a:off x="8367712" y="1538288"/>
              <a:ext cx="3364771" cy="32312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7B446C4D-6758-42C6-AD10-D1AAB759FF95}"/>
                </a:ext>
              </a:extLst>
            </p:cNvPr>
            <p:cNvGrpSpPr/>
            <p:nvPr/>
          </p:nvGrpSpPr>
          <p:grpSpPr>
            <a:xfrm>
              <a:off x="8500014" y="1503630"/>
              <a:ext cx="2689938" cy="1525838"/>
              <a:chOff x="9167814" y="3590924"/>
              <a:chExt cx="2481654" cy="1418033"/>
            </a:xfrm>
          </p:grpSpPr>
          <p:sp>
            <p:nvSpPr>
              <p:cNvPr id="49" name="矩形 8">
                <a:extLst>
                  <a:ext uri="{FF2B5EF4-FFF2-40B4-BE49-F238E27FC236}">
                    <a16:creationId xmlns:a16="http://schemas.microsoft.com/office/drawing/2014/main" id="{572B3CAF-519D-4620-AD34-27ED1B76A893}"/>
                  </a:ext>
                </a:extLst>
              </p:cNvPr>
              <p:cNvSpPr/>
              <p:nvPr/>
            </p:nvSpPr>
            <p:spPr>
              <a:xfrm>
                <a:off x="9167814" y="3590924"/>
                <a:ext cx="2281238" cy="1294208"/>
              </a:xfrm>
              <a:custGeom>
                <a:avLst/>
                <a:gdLst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91440 w 914400"/>
                  <a:gd name="connsiteY4" fmla="*/ 91440 h 914400"/>
                  <a:gd name="connsiteX0" fmla="*/ 0 w 2062163"/>
                  <a:gd name="connsiteY0" fmla="*/ 0 h 914400"/>
                  <a:gd name="connsiteX1" fmla="*/ 2062163 w 2062163"/>
                  <a:gd name="connsiteY1" fmla="*/ 9525 h 914400"/>
                  <a:gd name="connsiteX2" fmla="*/ 914400 w 2062163"/>
                  <a:gd name="connsiteY2" fmla="*/ 914400 h 914400"/>
                  <a:gd name="connsiteX3" fmla="*/ 0 w 2062163"/>
                  <a:gd name="connsiteY3" fmla="*/ 914400 h 914400"/>
                  <a:gd name="connsiteX4" fmla="*/ 91440 w 2062163"/>
                  <a:gd name="connsiteY4" fmla="*/ 91440 h 914400"/>
                  <a:gd name="connsiteX0" fmla="*/ 0 w 2062163"/>
                  <a:gd name="connsiteY0" fmla="*/ 0 h 914400"/>
                  <a:gd name="connsiteX1" fmla="*/ 2062163 w 2062163"/>
                  <a:gd name="connsiteY1" fmla="*/ 9525 h 914400"/>
                  <a:gd name="connsiteX2" fmla="*/ 2055954 w 2062163"/>
                  <a:gd name="connsiteY2" fmla="*/ 359057 h 914400"/>
                  <a:gd name="connsiteX3" fmla="*/ 0 w 2062163"/>
                  <a:gd name="connsiteY3" fmla="*/ 914400 h 914400"/>
                  <a:gd name="connsiteX4" fmla="*/ 91440 w 2062163"/>
                  <a:gd name="connsiteY4" fmla="*/ 91440 h 914400"/>
                  <a:gd name="connsiteX0" fmla="*/ 0 w 2066475"/>
                  <a:gd name="connsiteY0" fmla="*/ 0 h 914400"/>
                  <a:gd name="connsiteX1" fmla="*/ 2062163 w 2066475"/>
                  <a:gd name="connsiteY1" fmla="*/ 9525 h 914400"/>
                  <a:gd name="connsiteX2" fmla="*/ 2066475 w 2066475"/>
                  <a:gd name="connsiteY2" fmla="*/ 488319 h 914400"/>
                  <a:gd name="connsiteX3" fmla="*/ 0 w 2066475"/>
                  <a:gd name="connsiteY3" fmla="*/ 914400 h 914400"/>
                  <a:gd name="connsiteX4" fmla="*/ 91440 w 2066475"/>
                  <a:gd name="connsiteY4" fmla="*/ 91440 h 914400"/>
                  <a:gd name="connsiteX0" fmla="*/ 0 w 2062273"/>
                  <a:gd name="connsiteY0" fmla="*/ 0 h 914400"/>
                  <a:gd name="connsiteX1" fmla="*/ 2062163 w 2062273"/>
                  <a:gd name="connsiteY1" fmla="*/ 9525 h 914400"/>
                  <a:gd name="connsiteX2" fmla="*/ 2052008 w 2062273"/>
                  <a:gd name="connsiteY2" fmla="*/ 487121 h 914400"/>
                  <a:gd name="connsiteX3" fmla="*/ 0 w 2062273"/>
                  <a:gd name="connsiteY3" fmla="*/ 914400 h 914400"/>
                  <a:gd name="connsiteX4" fmla="*/ 91440 w 2062273"/>
                  <a:gd name="connsiteY4" fmla="*/ 91440 h 914400"/>
                  <a:gd name="connsiteX0" fmla="*/ 0 w 2062273"/>
                  <a:gd name="connsiteY0" fmla="*/ 0 h 914400"/>
                  <a:gd name="connsiteX1" fmla="*/ 2062163 w 2062273"/>
                  <a:gd name="connsiteY1" fmla="*/ 9525 h 914400"/>
                  <a:gd name="connsiteX2" fmla="*/ 2052008 w 2062273"/>
                  <a:gd name="connsiteY2" fmla="*/ 487121 h 914400"/>
                  <a:gd name="connsiteX3" fmla="*/ 1154704 w 2062273"/>
                  <a:gd name="connsiteY3" fmla="*/ 673833 h 914400"/>
                  <a:gd name="connsiteX4" fmla="*/ 0 w 2062273"/>
                  <a:gd name="connsiteY4" fmla="*/ 914400 h 914400"/>
                  <a:gd name="connsiteX5" fmla="*/ 91440 w 2062273"/>
                  <a:gd name="connsiteY5" fmla="*/ 91440 h 914400"/>
                  <a:gd name="connsiteX0" fmla="*/ 0 w 2062273"/>
                  <a:gd name="connsiteY0" fmla="*/ 0 h 914400"/>
                  <a:gd name="connsiteX1" fmla="*/ 2062163 w 2062273"/>
                  <a:gd name="connsiteY1" fmla="*/ 9525 h 914400"/>
                  <a:gd name="connsiteX2" fmla="*/ 2052008 w 2062273"/>
                  <a:gd name="connsiteY2" fmla="*/ 487121 h 914400"/>
                  <a:gd name="connsiteX3" fmla="*/ 1050807 w 2062273"/>
                  <a:gd name="connsiteY3" fmla="*/ 476350 h 914400"/>
                  <a:gd name="connsiteX4" fmla="*/ 0 w 2062273"/>
                  <a:gd name="connsiteY4" fmla="*/ 914400 h 914400"/>
                  <a:gd name="connsiteX5" fmla="*/ 91440 w 2062273"/>
                  <a:gd name="connsiteY5" fmla="*/ 91440 h 914400"/>
                  <a:gd name="connsiteX0" fmla="*/ 0 w 2062273"/>
                  <a:gd name="connsiteY0" fmla="*/ 0 h 914400"/>
                  <a:gd name="connsiteX1" fmla="*/ 2062163 w 2062273"/>
                  <a:gd name="connsiteY1" fmla="*/ 9525 h 914400"/>
                  <a:gd name="connsiteX2" fmla="*/ 2052008 w 2062273"/>
                  <a:gd name="connsiteY2" fmla="*/ 487121 h 914400"/>
                  <a:gd name="connsiteX3" fmla="*/ 998201 w 2062273"/>
                  <a:gd name="connsiteY3" fmla="*/ 483532 h 914400"/>
                  <a:gd name="connsiteX4" fmla="*/ 0 w 2062273"/>
                  <a:gd name="connsiteY4" fmla="*/ 914400 h 914400"/>
                  <a:gd name="connsiteX5" fmla="*/ 91440 w 2062273"/>
                  <a:gd name="connsiteY5" fmla="*/ 91440 h 914400"/>
                  <a:gd name="connsiteX0" fmla="*/ 0 w 2062273"/>
                  <a:gd name="connsiteY0" fmla="*/ 0 h 917991"/>
                  <a:gd name="connsiteX1" fmla="*/ 2062163 w 2062273"/>
                  <a:gd name="connsiteY1" fmla="*/ 9525 h 917991"/>
                  <a:gd name="connsiteX2" fmla="*/ 2052008 w 2062273"/>
                  <a:gd name="connsiteY2" fmla="*/ 487121 h 917991"/>
                  <a:gd name="connsiteX3" fmla="*/ 998201 w 2062273"/>
                  <a:gd name="connsiteY3" fmla="*/ 483532 h 917991"/>
                  <a:gd name="connsiteX4" fmla="*/ 729911 w 2062273"/>
                  <a:gd name="connsiteY4" fmla="*/ 917991 h 917991"/>
                  <a:gd name="connsiteX5" fmla="*/ 91440 w 2062273"/>
                  <a:gd name="connsiteY5" fmla="*/ 91440 h 917991"/>
                  <a:gd name="connsiteX0" fmla="*/ 0 w 2062273"/>
                  <a:gd name="connsiteY0" fmla="*/ 0 h 917991"/>
                  <a:gd name="connsiteX1" fmla="*/ 2062163 w 2062273"/>
                  <a:gd name="connsiteY1" fmla="*/ 9525 h 917991"/>
                  <a:gd name="connsiteX2" fmla="*/ 2052008 w 2062273"/>
                  <a:gd name="connsiteY2" fmla="*/ 487121 h 917991"/>
                  <a:gd name="connsiteX3" fmla="*/ 731224 w 2062273"/>
                  <a:gd name="connsiteY3" fmla="*/ 495500 h 917991"/>
                  <a:gd name="connsiteX4" fmla="*/ 729911 w 2062273"/>
                  <a:gd name="connsiteY4" fmla="*/ 917991 h 917991"/>
                  <a:gd name="connsiteX5" fmla="*/ 91440 w 2062273"/>
                  <a:gd name="connsiteY5" fmla="*/ 91440 h 917991"/>
                  <a:gd name="connsiteX0" fmla="*/ 0 w 2062273"/>
                  <a:gd name="connsiteY0" fmla="*/ 0 h 917991"/>
                  <a:gd name="connsiteX1" fmla="*/ 2062163 w 2062273"/>
                  <a:gd name="connsiteY1" fmla="*/ 9525 h 917991"/>
                  <a:gd name="connsiteX2" fmla="*/ 2052008 w 2062273"/>
                  <a:gd name="connsiteY2" fmla="*/ 487121 h 917991"/>
                  <a:gd name="connsiteX3" fmla="*/ 731224 w 2062273"/>
                  <a:gd name="connsiteY3" fmla="*/ 495500 h 917991"/>
                  <a:gd name="connsiteX4" fmla="*/ 729911 w 2062273"/>
                  <a:gd name="connsiteY4" fmla="*/ 917991 h 917991"/>
                  <a:gd name="connsiteX5" fmla="*/ 91440 w 2062273"/>
                  <a:gd name="connsiteY5" fmla="*/ 91440 h 917991"/>
                  <a:gd name="connsiteX0" fmla="*/ 0 w 2062273"/>
                  <a:gd name="connsiteY0" fmla="*/ 0 h 917991"/>
                  <a:gd name="connsiteX1" fmla="*/ 2062163 w 2062273"/>
                  <a:gd name="connsiteY1" fmla="*/ 9525 h 917991"/>
                  <a:gd name="connsiteX2" fmla="*/ 2052008 w 2062273"/>
                  <a:gd name="connsiteY2" fmla="*/ 487121 h 917991"/>
                  <a:gd name="connsiteX3" fmla="*/ 731224 w 2062273"/>
                  <a:gd name="connsiteY3" fmla="*/ 495500 h 917991"/>
                  <a:gd name="connsiteX4" fmla="*/ 729911 w 2062273"/>
                  <a:gd name="connsiteY4" fmla="*/ 917991 h 917991"/>
                  <a:gd name="connsiteX0" fmla="*/ 0 w 2508000"/>
                  <a:gd name="connsiteY0" fmla="*/ 0 h 854558"/>
                  <a:gd name="connsiteX1" fmla="*/ 2062163 w 2508000"/>
                  <a:gd name="connsiteY1" fmla="*/ 9525 h 854558"/>
                  <a:gd name="connsiteX2" fmla="*/ 2052008 w 2508000"/>
                  <a:gd name="connsiteY2" fmla="*/ 487121 h 854558"/>
                  <a:gd name="connsiteX3" fmla="*/ 731224 w 2508000"/>
                  <a:gd name="connsiteY3" fmla="*/ 495500 h 854558"/>
                  <a:gd name="connsiteX4" fmla="*/ 2508000 w 2508000"/>
                  <a:gd name="connsiteY4" fmla="*/ 854558 h 854558"/>
                  <a:gd name="connsiteX0" fmla="*/ 0 w 2508000"/>
                  <a:gd name="connsiteY0" fmla="*/ 0 h 854558"/>
                  <a:gd name="connsiteX1" fmla="*/ 2062163 w 2508000"/>
                  <a:gd name="connsiteY1" fmla="*/ 9525 h 854558"/>
                  <a:gd name="connsiteX2" fmla="*/ 2052008 w 2508000"/>
                  <a:gd name="connsiteY2" fmla="*/ 487121 h 854558"/>
                  <a:gd name="connsiteX3" fmla="*/ 731224 w 2508000"/>
                  <a:gd name="connsiteY3" fmla="*/ 495500 h 854558"/>
                  <a:gd name="connsiteX4" fmla="*/ 1179692 w 2508000"/>
                  <a:gd name="connsiteY4" fmla="*/ 618778 h 854558"/>
                  <a:gd name="connsiteX5" fmla="*/ 2508000 w 2508000"/>
                  <a:gd name="connsiteY5" fmla="*/ 854558 h 854558"/>
                  <a:gd name="connsiteX0" fmla="*/ 0 w 2508000"/>
                  <a:gd name="connsiteY0" fmla="*/ 0 h 870244"/>
                  <a:gd name="connsiteX1" fmla="*/ 2062163 w 2508000"/>
                  <a:gd name="connsiteY1" fmla="*/ 9525 h 870244"/>
                  <a:gd name="connsiteX2" fmla="*/ 2052008 w 2508000"/>
                  <a:gd name="connsiteY2" fmla="*/ 487121 h 870244"/>
                  <a:gd name="connsiteX3" fmla="*/ 731224 w 2508000"/>
                  <a:gd name="connsiteY3" fmla="*/ 495500 h 870244"/>
                  <a:gd name="connsiteX4" fmla="*/ 743061 w 2508000"/>
                  <a:gd name="connsiteY4" fmla="*/ 849771 h 870244"/>
                  <a:gd name="connsiteX5" fmla="*/ 2508000 w 2508000"/>
                  <a:gd name="connsiteY5" fmla="*/ 854558 h 870244"/>
                  <a:gd name="connsiteX0" fmla="*/ 0 w 2508000"/>
                  <a:gd name="connsiteY0" fmla="*/ 0 h 870244"/>
                  <a:gd name="connsiteX1" fmla="*/ 2062163 w 2508000"/>
                  <a:gd name="connsiteY1" fmla="*/ 9525 h 870244"/>
                  <a:gd name="connsiteX2" fmla="*/ 2052008 w 2508000"/>
                  <a:gd name="connsiteY2" fmla="*/ 487121 h 870244"/>
                  <a:gd name="connsiteX3" fmla="*/ 731224 w 2508000"/>
                  <a:gd name="connsiteY3" fmla="*/ 495500 h 870244"/>
                  <a:gd name="connsiteX4" fmla="*/ 743061 w 2508000"/>
                  <a:gd name="connsiteY4" fmla="*/ 849771 h 870244"/>
                  <a:gd name="connsiteX5" fmla="*/ 2508000 w 2508000"/>
                  <a:gd name="connsiteY5" fmla="*/ 854558 h 870244"/>
                  <a:gd name="connsiteX0" fmla="*/ 0 w 2508000"/>
                  <a:gd name="connsiteY0" fmla="*/ 0 h 870244"/>
                  <a:gd name="connsiteX1" fmla="*/ 2062163 w 2508000"/>
                  <a:gd name="connsiteY1" fmla="*/ 9525 h 870244"/>
                  <a:gd name="connsiteX2" fmla="*/ 2052008 w 2508000"/>
                  <a:gd name="connsiteY2" fmla="*/ 487121 h 870244"/>
                  <a:gd name="connsiteX3" fmla="*/ 731224 w 2508000"/>
                  <a:gd name="connsiteY3" fmla="*/ 495500 h 870244"/>
                  <a:gd name="connsiteX4" fmla="*/ 743061 w 2508000"/>
                  <a:gd name="connsiteY4" fmla="*/ 849771 h 870244"/>
                  <a:gd name="connsiteX5" fmla="*/ 2508000 w 2508000"/>
                  <a:gd name="connsiteY5" fmla="*/ 854558 h 870244"/>
                  <a:gd name="connsiteX0" fmla="*/ 0 w 2508000"/>
                  <a:gd name="connsiteY0" fmla="*/ 0 h 854558"/>
                  <a:gd name="connsiteX1" fmla="*/ 2062163 w 2508000"/>
                  <a:gd name="connsiteY1" fmla="*/ 9525 h 854558"/>
                  <a:gd name="connsiteX2" fmla="*/ 2052008 w 2508000"/>
                  <a:gd name="connsiteY2" fmla="*/ 487121 h 854558"/>
                  <a:gd name="connsiteX3" fmla="*/ 731224 w 2508000"/>
                  <a:gd name="connsiteY3" fmla="*/ 495500 h 854558"/>
                  <a:gd name="connsiteX4" fmla="*/ 743061 w 2508000"/>
                  <a:gd name="connsiteY4" fmla="*/ 849771 h 854558"/>
                  <a:gd name="connsiteX5" fmla="*/ 2508000 w 2508000"/>
                  <a:gd name="connsiteY5" fmla="*/ 854558 h 854558"/>
                  <a:gd name="connsiteX0" fmla="*/ 0 w 2508000"/>
                  <a:gd name="connsiteY0" fmla="*/ 0 h 854558"/>
                  <a:gd name="connsiteX1" fmla="*/ 2062163 w 2508000"/>
                  <a:gd name="connsiteY1" fmla="*/ 9525 h 854558"/>
                  <a:gd name="connsiteX2" fmla="*/ 2052008 w 2508000"/>
                  <a:gd name="connsiteY2" fmla="*/ 487121 h 854558"/>
                  <a:gd name="connsiteX3" fmla="*/ 731224 w 2508000"/>
                  <a:gd name="connsiteY3" fmla="*/ 495500 h 854558"/>
                  <a:gd name="connsiteX4" fmla="*/ 727279 w 2508000"/>
                  <a:gd name="connsiteY4" fmla="*/ 850967 h 854558"/>
                  <a:gd name="connsiteX5" fmla="*/ 2508000 w 2508000"/>
                  <a:gd name="connsiteY5" fmla="*/ 854558 h 854558"/>
                  <a:gd name="connsiteX0" fmla="*/ 0 w 2508000"/>
                  <a:gd name="connsiteY0" fmla="*/ 0 h 854558"/>
                  <a:gd name="connsiteX1" fmla="*/ 2062163 w 2508000"/>
                  <a:gd name="connsiteY1" fmla="*/ 9525 h 854558"/>
                  <a:gd name="connsiteX2" fmla="*/ 2052008 w 2508000"/>
                  <a:gd name="connsiteY2" fmla="*/ 487121 h 854558"/>
                  <a:gd name="connsiteX3" fmla="*/ 731224 w 2508000"/>
                  <a:gd name="connsiteY3" fmla="*/ 495500 h 854558"/>
                  <a:gd name="connsiteX4" fmla="*/ 727279 w 2508000"/>
                  <a:gd name="connsiteY4" fmla="*/ 850967 h 854558"/>
                  <a:gd name="connsiteX5" fmla="*/ 2508000 w 2508000"/>
                  <a:gd name="connsiteY5" fmla="*/ 854558 h 854558"/>
                  <a:gd name="connsiteX0" fmla="*/ 0 w 2508000"/>
                  <a:gd name="connsiteY0" fmla="*/ 0 h 854558"/>
                  <a:gd name="connsiteX1" fmla="*/ 2062163 w 2508000"/>
                  <a:gd name="connsiteY1" fmla="*/ 9525 h 854558"/>
                  <a:gd name="connsiteX2" fmla="*/ 2052008 w 2508000"/>
                  <a:gd name="connsiteY2" fmla="*/ 487121 h 854558"/>
                  <a:gd name="connsiteX3" fmla="*/ 731224 w 2508000"/>
                  <a:gd name="connsiteY3" fmla="*/ 495500 h 854558"/>
                  <a:gd name="connsiteX4" fmla="*/ 727279 w 2508000"/>
                  <a:gd name="connsiteY4" fmla="*/ 850967 h 854558"/>
                  <a:gd name="connsiteX5" fmla="*/ 2508000 w 2508000"/>
                  <a:gd name="connsiteY5" fmla="*/ 854558 h 854558"/>
                  <a:gd name="connsiteX0" fmla="*/ 0 w 2505370"/>
                  <a:gd name="connsiteY0" fmla="*/ 0 h 853478"/>
                  <a:gd name="connsiteX1" fmla="*/ 2062163 w 2505370"/>
                  <a:gd name="connsiteY1" fmla="*/ 9525 h 853478"/>
                  <a:gd name="connsiteX2" fmla="*/ 2052008 w 2505370"/>
                  <a:gd name="connsiteY2" fmla="*/ 487121 h 853478"/>
                  <a:gd name="connsiteX3" fmla="*/ 731224 w 2505370"/>
                  <a:gd name="connsiteY3" fmla="*/ 495500 h 853478"/>
                  <a:gd name="connsiteX4" fmla="*/ 727279 w 2505370"/>
                  <a:gd name="connsiteY4" fmla="*/ 850967 h 853478"/>
                  <a:gd name="connsiteX5" fmla="*/ 2505370 w 2505370"/>
                  <a:gd name="connsiteY5" fmla="*/ 850967 h 853478"/>
                  <a:gd name="connsiteX0" fmla="*/ 0 w 2505370"/>
                  <a:gd name="connsiteY0" fmla="*/ 0 h 856660"/>
                  <a:gd name="connsiteX1" fmla="*/ 2062163 w 2505370"/>
                  <a:gd name="connsiteY1" fmla="*/ 9525 h 856660"/>
                  <a:gd name="connsiteX2" fmla="*/ 2052008 w 2505370"/>
                  <a:gd name="connsiteY2" fmla="*/ 487121 h 856660"/>
                  <a:gd name="connsiteX3" fmla="*/ 731224 w 2505370"/>
                  <a:gd name="connsiteY3" fmla="*/ 495500 h 856660"/>
                  <a:gd name="connsiteX4" fmla="*/ 727279 w 2505370"/>
                  <a:gd name="connsiteY4" fmla="*/ 850967 h 856660"/>
                  <a:gd name="connsiteX5" fmla="*/ 2505370 w 2505370"/>
                  <a:gd name="connsiteY5" fmla="*/ 850967 h 856660"/>
                  <a:gd name="connsiteX0" fmla="*/ 0 w 2505370"/>
                  <a:gd name="connsiteY0" fmla="*/ 0 h 852024"/>
                  <a:gd name="connsiteX1" fmla="*/ 2062163 w 2505370"/>
                  <a:gd name="connsiteY1" fmla="*/ 9525 h 852024"/>
                  <a:gd name="connsiteX2" fmla="*/ 2052008 w 2505370"/>
                  <a:gd name="connsiteY2" fmla="*/ 487121 h 852024"/>
                  <a:gd name="connsiteX3" fmla="*/ 731224 w 2505370"/>
                  <a:gd name="connsiteY3" fmla="*/ 495500 h 852024"/>
                  <a:gd name="connsiteX4" fmla="*/ 727279 w 2505370"/>
                  <a:gd name="connsiteY4" fmla="*/ 850967 h 852024"/>
                  <a:gd name="connsiteX5" fmla="*/ 2505370 w 2505370"/>
                  <a:gd name="connsiteY5" fmla="*/ 850967 h 852024"/>
                  <a:gd name="connsiteX0" fmla="*/ 0 w 2505370"/>
                  <a:gd name="connsiteY0" fmla="*/ 0 h 850967"/>
                  <a:gd name="connsiteX1" fmla="*/ 2062163 w 2505370"/>
                  <a:gd name="connsiteY1" fmla="*/ 9525 h 850967"/>
                  <a:gd name="connsiteX2" fmla="*/ 2052008 w 2505370"/>
                  <a:gd name="connsiteY2" fmla="*/ 487121 h 850967"/>
                  <a:gd name="connsiteX3" fmla="*/ 731224 w 2505370"/>
                  <a:gd name="connsiteY3" fmla="*/ 495500 h 850967"/>
                  <a:gd name="connsiteX4" fmla="*/ 727279 w 2505370"/>
                  <a:gd name="connsiteY4" fmla="*/ 850967 h 850967"/>
                  <a:gd name="connsiteX5" fmla="*/ 2505370 w 2505370"/>
                  <a:gd name="connsiteY5" fmla="*/ 850967 h 850967"/>
                  <a:gd name="connsiteX0" fmla="*/ 0 w 2640528"/>
                  <a:gd name="connsiteY0" fmla="*/ 0 h 852165"/>
                  <a:gd name="connsiteX1" fmla="*/ 2062163 w 2640528"/>
                  <a:gd name="connsiteY1" fmla="*/ 9525 h 852165"/>
                  <a:gd name="connsiteX2" fmla="*/ 2052008 w 2640528"/>
                  <a:gd name="connsiteY2" fmla="*/ 487121 h 852165"/>
                  <a:gd name="connsiteX3" fmla="*/ 731224 w 2640528"/>
                  <a:gd name="connsiteY3" fmla="*/ 495500 h 852165"/>
                  <a:gd name="connsiteX4" fmla="*/ 727279 w 2640528"/>
                  <a:gd name="connsiteY4" fmla="*/ 850967 h 852165"/>
                  <a:gd name="connsiteX5" fmla="*/ 2505370 w 2640528"/>
                  <a:gd name="connsiteY5" fmla="*/ 850967 h 852165"/>
                  <a:gd name="connsiteX6" fmla="*/ 2517206 w 2640528"/>
                  <a:gd name="connsiteY6" fmla="*/ 852165 h 852165"/>
                  <a:gd name="connsiteX0" fmla="*/ 0 w 2670735"/>
                  <a:gd name="connsiteY0" fmla="*/ 0 h 850967"/>
                  <a:gd name="connsiteX1" fmla="*/ 2062163 w 2670735"/>
                  <a:gd name="connsiteY1" fmla="*/ 9525 h 850967"/>
                  <a:gd name="connsiteX2" fmla="*/ 2052008 w 2670735"/>
                  <a:gd name="connsiteY2" fmla="*/ 487121 h 850967"/>
                  <a:gd name="connsiteX3" fmla="*/ 731224 w 2670735"/>
                  <a:gd name="connsiteY3" fmla="*/ 495500 h 850967"/>
                  <a:gd name="connsiteX4" fmla="*/ 727279 w 2670735"/>
                  <a:gd name="connsiteY4" fmla="*/ 850967 h 850967"/>
                  <a:gd name="connsiteX5" fmla="*/ 2505370 w 2670735"/>
                  <a:gd name="connsiteY5" fmla="*/ 850967 h 850967"/>
                  <a:gd name="connsiteX6" fmla="*/ 2609266 w 2670735"/>
                  <a:gd name="connsiteY6" fmla="*/ 488320 h 850967"/>
                  <a:gd name="connsiteX0" fmla="*/ 0 w 2671791"/>
                  <a:gd name="connsiteY0" fmla="*/ 428475 h 1279442"/>
                  <a:gd name="connsiteX1" fmla="*/ 2062163 w 2671791"/>
                  <a:gd name="connsiteY1" fmla="*/ 438000 h 1279442"/>
                  <a:gd name="connsiteX2" fmla="*/ 2052008 w 2671791"/>
                  <a:gd name="connsiteY2" fmla="*/ 915596 h 1279442"/>
                  <a:gd name="connsiteX3" fmla="*/ 731224 w 2671791"/>
                  <a:gd name="connsiteY3" fmla="*/ 923975 h 1279442"/>
                  <a:gd name="connsiteX4" fmla="*/ 727279 w 2671791"/>
                  <a:gd name="connsiteY4" fmla="*/ 1279442 h 1279442"/>
                  <a:gd name="connsiteX5" fmla="*/ 2505370 w 2671791"/>
                  <a:gd name="connsiteY5" fmla="*/ 1279442 h 1279442"/>
                  <a:gd name="connsiteX6" fmla="*/ 2611897 w 2671791"/>
                  <a:gd name="connsiteY6" fmla="*/ 0 h 1279442"/>
                  <a:gd name="connsiteX0" fmla="*/ 0 w 2611897"/>
                  <a:gd name="connsiteY0" fmla="*/ 428475 h 1279442"/>
                  <a:gd name="connsiteX1" fmla="*/ 2062163 w 2611897"/>
                  <a:gd name="connsiteY1" fmla="*/ 438000 h 1279442"/>
                  <a:gd name="connsiteX2" fmla="*/ 2052008 w 2611897"/>
                  <a:gd name="connsiteY2" fmla="*/ 915596 h 1279442"/>
                  <a:gd name="connsiteX3" fmla="*/ 731224 w 2611897"/>
                  <a:gd name="connsiteY3" fmla="*/ 923975 h 1279442"/>
                  <a:gd name="connsiteX4" fmla="*/ 727279 w 2611897"/>
                  <a:gd name="connsiteY4" fmla="*/ 1279442 h 1279442"/>
                  <a:gd name="connsiteX5" fmla="*/ 2505370 w 2611897"/>
                  <a:gd name="connsiteY5" fmla="*/ 1279442 h 1279442"/>
                  <a:gd name="connsiteX6" fmla="*/ 2611897 w 2611897"/>
                  <a:gd name="connsiteY6" fmla="*/ 0 h 1279442"/>
                  <a:gd name="connsiteX0" fmla="*/ 0 w 2519836"/>
                  <a:gd name="connsiteY0" fmla="*/ 440443 h 1291410"/>
                  <a:gd name="connsiteX1" fmla="*/ 2062163 w 2519836"/>
                  <a:gd name="connsiteY1" fmla="*/ 449968 h 1291410"/>
                  <a:gd name="connsiteX2" fmla="*/ 2052008 w 2519836"/>
                  <a:gd name="connsiteY2" fmla="*/ 927564 h 1291410"/>
                  <a:gd name="connsiteX3" fmla="*/ 731224 w 2519836"/>
                  <a:gd name="connsiteY3" fmla="*/ 935943 h 1291410"/>
                  <a:gd name="connsiteX4" fmla="*/ 727279 w 2519836"/>
                  <a:gd name="connsiteY4" fmla="*/ 1291410 h 1291410"/>
                  <a:gd name="connsiteX5" fmla="*/ 2505370 w 2519836"/>
                  <a:gd name="connsiteY5" fmla="*/ 1291410 h 1291410"/>
                  <a:gd name="connsiteX6" fmla="*/ 2519836 w 2519836"/>
                  <a:gd name="connsiteY6" fmla="*/ 0 h 1291410"/>
                  <a:gd name="connsiteX0" fmla="*/ 0 w 2505370"/>
                  <a:gd name="connsiteY0" fmla="*/ 440443 h 1291410"/>
                  <a:gd name="connsiteX1" fmla="*/ 2062163 w 2505370"/>
                  <a:gd name="connsiteY1" fmla="*/ 449968 h 1291410"/>
                  <a:gd name="connsiteX2" fmla="*/ 2052008 w 2505370"/>
                  <a:gd name="connsiteY2" fmla="*/ 927564 h 1291410"/>
                  <a:gd name="connsiteX3" fmla="*/ 731224 w 2505370"/>
                  <a:gd name="connsiteY3" fmla="*/ 935943 h 1291410"/>
                  <a:gd name="connsiteX4" fmla="*/ 727279 w 2505370"/>
                  <a:gd name="connsiteY4" fmla="*/ 1291410 h 1291410"/>
                  <a:gd name="connsiteX5" fmla="*/ 2505370 w 2505370"/>
                  <a:gd name="connsiteY5" fmla="*/ 1291410 h 1291410"/>
                  <a:gd name="connsiteX6" fmla="*/ 2501424 w 2505370"/>
                  <a:gd name="connsiteY6" fmla="*/ 0 h 1291410"/>
                  <a:gd name="connsiteX0" fmla="*/ 0 w 2508215"/>
                  <a:gd name="connsiteY0" fmla="*/ 440443 h 1291410"/>
                  <a:gd name="connsiteX1" fmla="*/ 2062163 w 2508215"/>
                  <a:gd name="connsiteY1" fmla="*/ 449968 h 1291410"/>
                  <a:gd name="connsiteX2" fmla="*/ 2052008 w 2508215"/>
                  <a:gd name="connsiteY2" fmla="*/ 927564 h 1291410"/>
                  <a:gd name="connsiteX3" fmla="*/ 731224 w 2508215"/>
                  <a:gd name="connsiteY3" fmla="*/ 935943 h 1291410"/>
                  <a:gd name="connsiteX4" fmla="*/ 727279 w 2508215"/>
                  <a:gd name="connsiteY4" fmla="*/ 1291410 h 1291410"/>
                  <a:gd name="connsiteX5" fmla="*/ 2505370 w 2508215"/>
                  <a:gd name="connsiteY5" fmla="*/ 1291410 h 1291410"/>
                  <a:gd name="connsiteX6" fmla="*/ 2501424 w 2508215"/>
                  <a:gd name="connsiteY6" fmla="*/ 0 h 1291410"/>
                  <a:gd name="connsiteX0" fmla="*/ 0 w 2519836"/>
                  <a:gd name="connsiteY0" fmla="*/ 450018 h 1300985"/>
                  <a:gd name="connsiteX1" fmla="*/ 2062163 w 2519836"/>
                  <a:gd name="connsiteY1" fmla="*/ 459543 h 1300985"/>
                  <a:gd name="connsiteX2" fmla="*/ 2052008 w 2519836"/>
                  <a:gd name="connsiteY2" fmla="*/ 937139 h 1300985"/>
                  <a:gd name="connsiteX3" fmla="*/ 731224 w 2519836"/>
                  <a:gd name="connsiteY3" fmla="*/ 945518 h 1300985"/>
                  <a:gd name="connsiteX4" fmla="*/ 727279 w 2519836"/>
                  <a:gd name="connsiteY4" fmla="*/ 1300985 h 1300985"/>
                  <a:gd name="connsiteX5" fmla="*/ 2505370 w 2519836"/>
                  <a:gd name="connsiteY5" fmla="*/ 1300985 h 1300985"/>
                  <a:gd name="connsiteX6" fmla="*/ 2519836 w 2519836"/>
                  <a:gd name="connsiteY6" fmla="*/ 0 h 130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19836" h="1300985">
                    <a:moveTo>
                      <a:pt x="0" y="450018"/>
                    </a:moveTo>
                    <a:lnTo>
                      <a:pt x="2062163" y="459543"/>
                    </a:lnTo>
                    <a:cubicBezTo>
                      <a:pt x="2063600" y="619141"/>
                      <a:pt x="2050571" y="777541"/>
                      <a:pt x="2052008" y="937139"/>
                    </a:cubicBezTo>
                    <a:lnTo>
                      <a:pt x="731224" y="945518"/>
                    </a:lnTo>
                    <a:cubicBezTo>
                      <a:pt x="727875" y="1102706"/>
                      <a:pt x="728374" y="1182496"/>
                      <a:pt x="727279" y="1300985"/>
                    </a:cubicBezTo>
                    <a:lnTo>
                      <a:pt x="2505370" y="1300985"/>
                    </a:lnTo>
                    <a:cubicBezTo>
                      <a:pt x="2514358" y="932552"/>
                      <a:pt x="2517370" y="-249"/>
                      <a:pt x="2519836" y="0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57147FAA-CDBB-4B69-A028-6ED894EBA53E}"/>
                  </a:ext>
                </a:extLst>
              </p:cNvPr>
              <p:cNvSpPr txBox="1"/>
              <p:nvPr/>
            </p:nvSpPr>
            <p:spPr>
              <a:xfrm>
                <a:off x="9215801" y="3723254"/>
                <a:ext cx="3635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FF0000"/>
                    </a:solidFill>
                  </a:rPr>
                  <a:t>①</a:t>
                </a:r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D2A92D5A-76A1-4405-B0CD-9EB7EAF4E034}"/>
                  </a:ext>
                </a:extLst>
              </p:cNvPr>
              <p:cNvSpPr txBox="1"/>
              <p:nvPr/>
            </p:nvSpPr>
            <p:spPr>
              <a:xfrm>
                <a:off x="9578733" y="3725016"/>
                <a:ext cx="3635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FF0000"/>
                    </a:solidFill>
                  </a:rPr>
                  <a:t>②</a:t>
                </a:r>
                <a:endParaRPr lang="zh-CN" altLang="en-US" sz="12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28AF1069-B3D3-41FF-89C0-33B4545BF09D}"/>
                  </a:ext>
                </a:extLst>
              </p:cNvPr>
              <p:cNvSpPr txBox="1"/>
              <p:nvPr/>
            </p:nvSpPr>
            <p:spPr>
              <a:xfrm>
                <a:off x="9942270" y="3725016"/>
                <a:ext cx="27384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FF0000"/>
                    </a:solidFill>
                  </a:rPr>
                  <a:t>③</a:t>
                </a:r>
              </a:p>
            </p:txBody>
          </p:sp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750ECF34-0970-485A-A7A5-264D0C391FA5}"/>
                  </a:ext>
                </a:extLst>
              </p:cNvPr>
              <p:cNvSpPr txBox="1"/>
              <p:nvPr/>
            </p:nvSpPr>
            <p:spPr>
              <a:xfrm>
                <a:off x="10311791" y="3717071"/>
                <a:ext cx="27384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FF0000"/>
                    </a:solidFill>
                  </a:rPr>
                  <a:t>④</a:t>
                </a:r>
              </a:p>
            </p:txBody>
          </p:sp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9EAADC77-AC91-4AD2-8CB3-9339C7E2E936}"/>
                  </a:ext>
                </a:extLst>
              </p:cNvPr>
              <p:cNvSpPr txBox="1"/>
              <p:nvPr/>
            </p:nvSpPr>
            <p:spPr>
              <a:xfrm>
                <a:off x="10664983" y="3720413"/>
                <a:ext cx="27384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FF0000"/>
                    </a:solidFill>
                  </a:rPr>
                  <a:t>⑤</a:t>
                </a:r>
              </a:p>
            </p:txBody>
          </p: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E10977EC-4CB1-43F0-A09E-0974DD4473CC}"/>
                  </a:ext>
                </a:extLst>
              </p:cNvPr>
              <p:cNvSpPr txBox="1"/>
              <p:nvPr/>
            </p:nvSpPr>
            <p:spPr>
              <a:xfrm>
                <a:off x="9491930" y="4654934"/>
                <a:ext cx="26857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FF0000"/>
                    </a:solidFill>
                  </a:rPr>
                  <a:t>⑥</a:t>
                </a:r>
              </a:p>
            </p:txBody>
          </p: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0047BA1C-013C-407C-B84F-A2C2810BFEF9}"/>
                  </a:ext>
                </a:extLst>
              </p:cNvPr>
              <p:cNvSpPr txBox="1"/>
              <p:nvPr/>
            </p:nvSpPr>
            <p:spPr>
              <a:xfrm>
                <a:off x="11380896" y="4670403"/>
                <a:ext cx="26857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FF0000"/>
                    </a:solidFill>
                  </a:rPr>
                  <a:t>⑦</a:t>
                </a:r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526451EF-CE51-4556-A2D9-7E1A0B351170}"/>
                  </a:ext>
                </a:extLst>
              </p:cNvPr>
              <p:cNvSpPr txBox="1"/>
              <p:nvPr/>
            </p:nvSpPr>
            <p:spPr>
              <a:xfrm>
                <a:off x="11380897" y="3717071"/>
                <a:ext cx="26857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FF0000"/>
                    </a:solidFill>
                  </a:rPr>
                  <a:t>⑧</a:t>
                </a:r>
              </a:p>
            </p:txBody>
          </p:sp>
        </p:grp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D2F1584-6555-4FAF-8B61-7FDBEE438FF9}"/>
              </a:ext>
            </a:extLst>
          </p:cNvPr>
          <p:cNvGrpSpPr/>
          <p:nvPr/>
        </p:nvGrpSpPr>
        <p:grpSpPr>
          <a:xfrm>
            <a:off x="1167683" y="3486462"/>
            <a:ext cx="6368564" cy="2491127"/>
            <a:chOff x="630383" y="3568536"/>
            <a:chExt cx="7335079" cy="2932043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27E84F78-5E06-48E7-BD7F-1EB94A3149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427" t="24788" r="1563" b="3038"/>
            <a:stretch/>
          </p:blipFill>
          <p:spPr>
            <a:xfrm>
              <a:off x="630383" y="3568536"/>
              <a:ext cx="7335079" cy="2932043"/>
            </a:xfrm>
            <a:prstGeom prst="rect">
              <a:avLst/>
            </a:prstGeom>
          </p:spPr>
        </p:pic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0CF1FCE9-8298-434A-BF42-9D920E47C60B}"/>
                </a:ext>
              </a:extLst>
            </p:cNvPr>
            <p:cNvSpPr txBox="1"/>
            <p:nvPr/>
          </p:nvSpPr>
          <p:spPr>
            <a:xfrm>
              <a:off x="3989541" y="3951414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>
                  <a:solidFill>
                    <a:srgbClr val="FF0000"/>
                  </a:solidFill>
                </a:rPr>
                <a:t>成功率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50A42C3F-56F8-436D-8242-1705D4CCC470}"/>
              </a:ext>
            </a:extLst>
          </p:cNvPr>
          <p:cNvGrpSpPr/>
          <p:nvPr/>
        </p:nvGrpSpPr>
        <p:grpSpPr>
          <a:xfrm>
            <a:off x="2198421" y="4216772"/>
            <a:ext cx="4969588" cy="2567022"/>
            <a:chOff x="2370621" y="3456921"/>
            <a:chExt cx="4299050" cy="2112509"/>
          </a:xfrm>
        </p:grpSpPr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CC066A5C-B255-48C9-A0E8-FED179BC9CF7}"/>
                </a:ext>
              </a:extLst>
            </p:cNvPr>
            <p:cNvPicPr/>
            <p:nvPr/>
          </p:nvPicPr>
          <p:blipFill>
            <a:blip r:embed="rId6"/>
            <a:stretch/>
          </p:blipFill>
          <p:spPr>
            <a:xfrm>
              <a:off x="2370621" y="3456921"/>
              <a:ext cx="4299050" cy="2112509"/>
            </a:xfrm>
            <a:prstGeom prst="rect">
              <a:avLst/>
            </a:prstGeom>
          </p:spPr>
        </p:pic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EFFB4F32-FF5D-4A37-8566-4C1AB23FB2F5}"/>
                </a:ext>
              </a:extLst>
            </p:cNvPr>
            <p:cNvSpPr txBox="1"/>
            <p:nvPr/>
          </p:nvSpPr>
          <p:spPr>
            <a:xfrm>
              <a:off x="3840960" y="4061996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>
                  <a:solidFill>
                    <a:srgbClr val="FF0000"/>
                  </a:solidFill>
                </a:rPr>
                <a:t>平均时延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709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9DA7597-2ABF-4B37-A366-021FF14087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199" y="294211"/>
            <a:ext cx="1048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dirty="0">
                <a:solidFill>
                  <a:srgbClr val="1A275B"/>
                </a:solidFill>
              </a:rPr>
              <a:t>4.</a:t>
            </a:r>
            <a:r>
              <a:rPr lang="zh-CN" altLang="en-US" sz="2800" dirty="0">
                <a:solidFill>
                  <a:srgbClr val="1A275B"/>
                </a:solidFill>
              </a:rPr>
              <a:t>系统关键设计：控速优化</a:t>
            </a:r>
            <a:endParaRPr lang="en-US" altLang="zh-CN" sz="2800" dirty="0">
              <a:solidFill>
                <a:srgbClr val="1A275B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84A7E0-AAFE-41B4-B038-394EEB69CE8B}"/>
              </a:ext>
            </a:extLst>
          </p:cNvPr>
          <p:cNvSpPr txBox="1"/>
          <p:nvPr/>
        </p:nvSpPr>
        <p:spPr>
          <a:xfrm>
            <a:off x="408791" y="1007349"/>
            <a:ext cx="3993401" cy="873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rgbClr val="1A275B"/>
                </a:solidFill>
              </a:rPr>
              <a:t>问题：</a:t>
            </a:r>
            <a:r>
              <a:rPr lang="zh-CN" altLang="en-US" dirty="0">
                <a:solidFill>
                  <a:srgbClr val="1A275B"/>
                </a:solidFill>
              </a:rPr>
              <a:t>小流量任务，瞬间大量超发</a:t>
            </a:r>
            <a:endParaRPr lang="en-US" altLang="zh-CN" dirty="0">
              <a:solidFill>
                <a:srgbClr val="1A275B"/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1A275B"/>
                </a:solidFill>
              </a:rPr>
              <a:t>方案：引入令牌桶限频</a:t>
            </a:r>
            <a:endParaRPr lang="en-US" altLang="zh-CN" dirty="0">
              <a:solidFill>
                <a:srgbClr val="1A275B"/>
              </a:solidFill>
            </a:endParaRPr>
          </a:p>
        </p:txBody>
      </p:sp>
      <p:grpSp>
        <p:nvGrpSpPr>
          <p:cNvPr id="366" name="组合 365">
            <a:extLst>
              <a:ext uri="{FF2B5EF4-FFF2-40B4-BE49-F238E27FC236}">
                <a16:creationId xmlns:a16="http://schemas.microsoft.com/office/drawing/2014/main" id="{C687DBE0-CDDB-4A74-8FB4-E9688FE48DDC}"/>
              </a:ext>
            </a:extLst>
          </p:cNvPr>
          <p:cNvGrpSpPr/>
          <p:nvPr/>
        </p:nvGrpSpPr>
        <p:grpSpPr>
          <a:xfrm>
            <a:off x="749699" y="2026080"/>
            <a:ext cx="1363386" cy="1769939"/>
            <a:chOff x="1242911" y="2746898"/>
            <a:chExt cx="1363386" cy="1769939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2D154A32-AF2B-4D9F-AB49-716CB4D5E319}"/>
                </a:ext>
              </a:extLst>
            </p:cNvPr>
            <p:cNvSpPr/>
            <p:nvPr/>
          </p:nvSpPr>
          <p:spPr>
            <a:xfrm>
              <a:off x="1242911" y="3898111"/>
              <a:ext cx="1363386" cy="6187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投放系统</a:t>
              </a:r>
            </a:p>
          </p:txBody>
        </p:sp>
        <p:grpSp>
          <p:nvGrpSpPr>
            <p:cNvPr id="363" name="组合 362">
              <a:extLst>
                <a:ext uri="{FF2B5EF4-FFF2-40B4-BE49-F238E27FC236}">
                  <a16:creationId xmlns:a16="http://schemas.microsoft.com/office/drawing/2014/main" id="{B7649E69-30F1-411D-AAF1-0F863C798A4C}"/>
                </a:ext>
              </a:extLst>
            </p:cNvPr>
            <p:cNvGrpSpPr/>
            <p:nvPr/>
          </p:nvGrpSpPr>
          <p:grpSpPr>
            <a:xfrm>
              <a:off x="1435728" y="2746898"/>
              <a:ext cx="924174" cy="1029559"/>
              <a:chOff x="1435728" y="2746898"/>
              <a:chExt cx="924174" cy="1029559"/>
            </a:xfrm>
          </p:grpSpPr>
          <p:sp>
            <p:nvSpPr>
              <p:cNvPr id="15" name="箭头: 下 14">
                <a:extLst>
                  <a:ext uri="{FF2B5EF4-FFF2-40B4-BE49-F238E27FC236}">
                    <a16:creationId xmlns:a16="http://schemas.microsoft.com/office/drawing/2014/main" id="{D9A4CC6B-E52C-4DCC-832C-30540ECAFA18}"/>
                  </a:ext>
                </a:extLst>
              </p:cNvPr>
              <p:cNvSpPr/>
              <p:nvPr/>
            </p:nvSpPr>
            <p:spPr>
              <a:xfrm>
                <a:off x="1722012" y="3408233"/>
                <a:ext cx="394232" cy="368224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A09BC329-425C-4672-8537-6FA78C920D10}"/>
                  </a:ext>
                </a:extLst>
              </p:cNvPr>
              <p:cNvSpPr/>
              <p:nvPr/>
            </p:nvSpPr>
            <p:spPr>
              <a:xfrm>
                <a:off x="1435728" y="2746898"/>
                <a:ext cx="924174" cy="53968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  任务</a:t>
                </a:r>
                <a:endParaRPr lang="en-US" altLang="zh-CN" dirty="0"/>
              </a:p>
              <a:p>
                <a:pPr algn="ctr"/>
                <a:r>
                  <a:rPr lang="zh-CN" altLang="en-US" sz="1200" dirty="0"/>
                  <a:t>（</a:t>
                </a:r>
                <a:r>
                  <a:rPr lang="en-US" altLang="zh-CN" sz="1200" dirty="0"/>
                  <a:t>100</a:t>
                </a:r>
                <a:r>
                  <a:rPr lang="zh-CN" altLang="en-US" sz="1200" dirty="0"/>
                  <a:t>播放）</a:t>
                </a:r>
              </a:p>
            </p:txBody>
          </p:sp>
        </p:grpSp>
      </p:grpSp>
      <p:grpSp>
        <p:nvGrpSpPr>
          <p:cNvPr id="365" name="组合 364">
            <a:extLst>
              <a:ext uri="{FF2B5EF4-FFF2-40B4-BE49-F238E27FC236}">
                <a16:creationId xmlns:a16="http://schemas.microsoft.com/office/drawing/2014/main" id="{6D15D646-6A2E-4479-9286-543DB7A52C05}"/>
              </a:ext>
            </a:extLst>
          </p:cNvPr>
          <p:cNvGrpSpPr/>
          <p:nvPr/>
        </p:nvGrpSpPr>
        <p:grpSpPr>
          <a:xfrm>
            <a:off x="1431392" y="3796019"/>
            <a:ext cx="2795220" cy="1306309"/>
            <a:chOff x="1431392" y="3601377"/>
            <a:chExt cx="2795220" cy="1306309"/>
          </a:xfrm>
        </p:grpSpPr>
        <p:cxnSp>
          <p:nvCxnSpPr>
            <p:cNvPr id="18" name="连接符: 肘形 17">
              <a:extLst>
                <a:ext uri="{FF2B5EF4-FFF2-40B4-BE49-F238E27FC236}">
                  <a16:creationId xmlns:a16="http://schemas.microsoft.com/office/drawing/2014/main" id="{083A7DEA-FB55-408D-A3C7-D04DDFDF7FB6}"/>
                </a:ext>
              </a:extLst>
            </p:cNvPr>
            <p:cNvCxnSpPr>
              <a:cxnSpLocks/>
              <a:stCxn id="49" idx="2"/>
              <a:endCxn id="11" idx="2"/>
            </p:cNvCxnSpPr>
            <p:nvPr/>
          </p:nvCxnSpPr>
          <p:spPr>
            <a:xfrm rot="5400000" flipH="1">
              <a:off x="2765089" y="2267680"/>
              <a:ext cx="127826" cy="2795220"/>
            </a:xfrm>
            <a:prstGeom prst="bentConnector3">
              <a:avLst>
                <a:gd name="adj1" fmla="val -670426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908686A-8B38-49F3-83ED-4A198CE45138}"/>
                </a:ext>
              </a:extLst>
            </p:cNvPr>
            <p:cNvSpPr txBox="1"/>
            <p:nvPr/>
          </p:nvSpPr>
          <p:spPr>
            <a:xfrm>
              <a:off x="1895892" y="4599909"/>
              <a:ext cx="18998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rgbClr val="1A275B"/>
                  </a:solidFill>
                </a:rPr>
                <a:t>回收：曝光</a:t>
              </a:r>
              <a:r>
                <a:rPr lang="en-US" altLang="zh-CN" sz="1400" dirty="0">
                  <a:solidFill>
                    <a:srgbClr val="1A275B"/>
                  </a:solidFill>
                </a:rPr>
                <a:t>/</a:t>
              </a:r>
              <a:r>
                <a:rPr lang="zh-CN" altLang="en-US" sz="1400" dirty="0">
                  <a:solidFill>
                    <a:srgbClr val="1A275B"/>
                  </a:solidFill>
                </a:rPr>
                <a:t>点击</a:t>
              </a:r>
              <a:r>
                <a:rPr lang="en-US" altLang="zh-CN" sz="1400" dirty="0">
                  <a:solidFill>
                    <a:srgbClr val="1A275B"/>
                  </a:solidFill>
                </a:rPr>
                <a:t>/</a:t>
              </a:r>
              <a:r>
                <a:rPr lang="zh-CN" altLang="en-US" sz="1400" dirty="0">
                  <a:solidFill>
                    <a:srgbClr val="1A275B"/>
                  </a:solidFill>
                </a:rPr>
                <a:t>播放</a:t>
              </a:r>
            </a:p>
          </p:txBody>
        </p:sp>
      </p:grpSp>
      <p:grpSp>
        <p:nvGrpSpPr>
          <p:cNvPr id="370" name="组合 369">
            <a:extLst>
              <a:ext uri="{FF2B5EF4-FFF2-40B4-BE49-F238E27FC236}">
                <a16:creationId xmlns:a16="http://schemas.microsoft.com/office/drawing/2014/main" id="{277BE942-F242-4F99-9390-01845103C190}"/>
              </a:ext>
            </a:extLst>
          </p:cNvPr>
          <p:cNvGrpSpPr/>
          <p:nvPr/>
        </p:nvGrpSpPr>
        <p:grpSpPr>
          <a:xfrm>
            <a:off x="2175443" y="3733258"/>
            <a:ext cx="1182845" cy="905175"/>
            <a:chOff x="2668655" y="4454076"/>
            <a:chExt cx="1182845" cy="905175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7BCD33D-D5B1-4ACC-A8C6-7381CAAD84BA}"/>
                </a:ext>
              </a:extLst>
            </p:cNvPr>
            <p:cNvSpPr txBox="1"/>
            <p:nvPr/>
          </p:nvSpPr>
          <p:spPr>
            <a:xfrm>
              <a:off x="2668655" y="4752776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rgbClr val="1A275B"/>
                  </a:solidFill>
                </a:rPr>
                <a:t>分钟级延迟</a:t>
              </a: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3F951481-3960-4CB6-A581-B3DFEC7CFC99}"/>
                </a:ext>
              </a:extLst>
            </p:cNvPr>
            <p:cNvSpPr/>
            <p:nvPr/>
          </p:nvSpPr>
          <p:spPr>
            <a:xfrm>
              <a:off x="2938772" y="4454076"/>
              <a:ext cx="912728" cy="905175"/>
            </a:xfrm>
            <a:custGeom>
              <a:avLst/>
              <a:gdLst>
                <a:gd name="connsiteX0" fmla="*/ 376052 w 767547"/>
                <a:gd name="connsiteY0" fmla="*/ 0 h 728234"/>
                <a:gd name="connsiteX1" fmla="*/ 767547 w 767547"/>
                <a:gd name="connsiteY1" fmla="*/ 364117 h 728234"/>
                <a:gd name="connsiteX2" fmla="*/ 376052 w 767547"/>
                <a:gd name="connsiteY2" fmla="*/ 728234 h 728234"/>
                <a:gd name="connsiteX3" fmla="*/ 15323 w 767547"/>
                <a:gd name="connsiteY3" fmla="*/ 505848 h 728234"/>
                <a:gd name="connsiteX4" fmla="*/ 0 w 767547"/>
                <a:gd name="connsiteY4" fmla="*/ 459937 h 728234"/>
                <a:gd name="connsiteX5" fmla="*/ 181673 w 767547"/>
                <a:gd name="connsiteY5" fmla="*/ 459937 h 728234"/>
                <a:gd name="connsiteX6" fmla="*/ 181673 w 767547"/>
                <a:gd name="connsiteY6" fmla="*/ 251870 h 728234"/>
                <a:gd name="connsiteX7" fmla="*/ 5482 w 767547"/>
                <a:gd name="connsiteY7" fmla="*/ 251870 h 728234"/>
                <a:gd name="connsiteX8" fmla="*/ 15323 w 767547"/>
                <a:gd name="connsiteY8" fmla="*/ 222386 h 728234"/>
                <a:gd name="connsiteX9" fmla="*/ 376052 w 767547"/>
                <a:gd name="connsiteY9" fmla="*/ 0 h 728234"/>
                <a:gd name="connsiteX0" fmla="*/ 181673 w 767547"/>
                <a:gd name="connsiteY0" fmla="*/ 459937 h 728234"/>
                <a:gd name="connsiteX1" fmla="*/ 181673 w 767547"/>
                <a:gd name="connsiteY1" fmla="*/ 251870 h 728234"/>
                <a:gd name="connsiteX2" fmla="*/ 5482 w 767547"/>
                <a:gd name="connsiteY2" fmla="*/ 251870 h 728234"/>
                <a:gd name="connsiteX3" fmla="*/ 15323 w 767547"/>
                <a:gd name="connsiteY3" fmla="*/ 222386 h 728234"/>
                <a:gd name="connsiteX4" fmla="*/ 376052 w 767547"/>
                <a:gd name="connsiteY4" fmla="*/ 0 h 728234"/>
                <a:gd name="connsiteX5" fmla="*/ 767547 w 767547"/>
                <a:gd name="connsiteY5" fmla="*/ 364117 h 728234"/>
                <a:gd name="connsiteX6" fmla="*/ 376052 w 767547"/>
                <a:gd name="connsiteY6" fmla="*/ 728234 h 728234"/>
                <a:gd name="connsiteX7" fmla="*/ 15323 w 767547"/>
                <a:gd name="connsiteY7" fmla="*/ 505848 h 728234"/>
                <a:gd name="connsiteX8" fmla="*/ 0 w 767547"/>
                <a:gd name="connsiteY8" fmla="*/ 459937 h 728234"/>
                <a:gd name="connsiteX9" fmla="*/ 273113 w 767547"/>
                <a:gd name="connsiteY9" fmla="*/ 551377 h 728234"/>
                <a:gd name="connsiteX0" fmla="*/ 181673 w 767547"/>
                <a:gd name="connsiteY0" fmla="*/ 459937 h 728234"/>
                <a:gd name="connsiteX1" fmla="*/ 181673 w 767547"/>
                <a:gd name="connsiteY1" fmla="*/ 251870 h 728234"/>
                <a:gd name="connsiteX2" fmla="*/ 5482 w 767547"/>
                <a:gd name="connsiteY2" fmla="*/ 251870 h 728234"/>
                <a:gd name="connsiteX3" fmla="*/ 15323 w 767547"/>
                <a:gd name="connsiteY3" fmla="*/ 222386 h 728234"/>
                <a:gd name="connsiteX4" fmla="*/ 376052 w 767547"/>
                <a:gd name="connsiteY4" fmla="*/ 0 h 728234"/>
                <a:gd name="connsiteX5" fmla="*/ 767547 w 767547"/>
                <a:gd name="connsiteY5" fmla="*/ 364117 h 728234"/>
                <a:gd name="connsiteX6" fmla="*/ 376052 w 767547"/>
                <a:gd name="connsiteY6" fmla="*/ 728234 h 728234"/>
                <a:gd name="connsiteX7" fmla="*/ 15323 w 767547"/>
                <a:gd name="connsiteY7" fmla="*/ 505848 h 728234"/>
                <a:gd name="connsiteX8" fmla="*/ 0 w 767547"/>
                <a:gd name="connsiteY8" fmla="*/ 459937 h 728234"/>
                <a:gd name="connsiteX0" fmla="*/ 181673 w 767547"/>
                <a:gd name="connsiteY0" fmla="*/ 251870 h 728234"/>
                <a:gd name="connsiteX1" fmla="*/ 5482 w 767547"/>
                <a:gd name="connsiteY1" fmla="*/ 251870 h 728234"/>
                <a:gd name="connsiteX2" fmla="*/ 15323 w 767547"/>
                <a:gd name="connsiteY2" fmla="*/ 222386 h 728234"/>
                <a:gd name="connsiteX3" fmla="*/ 376052 w 767547"/>
                <a:gd name="connsiteY3" fmla="*/ 0 h 728234"/>
                <a:gd name="connsiteX4" fmla="*/ 767547 w 767547"/>
                <a:gd name="connsiteY4" fmla="*/ 364117 h 728234"/>
                <a:gd name="connsiteX5" fmla="*/ 376052 w 767547"/>
                <a:gd name="connsiteY5" fmla="*/ 728234 h 728234"/>
                <a:gd name="connsiteX6" fmla="*/ 15323 w 767547"/>
                <a:gd name="connsiteY6" fmla="*/ 505848 h 728234"/>
                <a:gd name="connsiteX7" fmla="*/ 0 w 767547"/>
                <a:gd name="connsiteY7" fmla="*/ 459937 h 728234"/>
                <a:gd name="connsiteX0" fmla="*/ 5482 w 767547"/>
                <a:gd name="connsiteY0" fmla="*/ 251870 h 728234"/>
                <a:gd name="connsiteX1" fmla="*/ 15323 w 767547"/>
                <a:gd name="connsiteY1" fmla="*/ 222386 h 728234"/>
                <a:gd name="connsiteX2" fmla="*/ 376052 w 767547"/>
                <a:gd name="connsiteY2" fmla="*/ 0 h 728234"/>
                <a:gd name="connsiteX3" fmla="*/ 767547 w 767547"/>
                <a:gd name="connsiteY3" fmla="*/ 364117 h 728234"/>
                <a:gd name="connsiteX4" fmla="*/ 376052 w 767547"/>
                <a:gd name="connsiteY4" fmla="*/ 728234 h 728234"/>
                <a:gd name="connsiteX5" fmla="*/ 15323 w 767547"/>
                <a:gd name="connsiteY5" fmla="*/ 505848 h 728234"/>
                <a:gd name="connsiteX6" fmla="*/ 0 w 767547"/>
                <a:gd name="connsiteY6" fmla="*/ 459937 h 7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7547" h="728234">
                  <a:moveTo>
                    <a:pt x="5482" y="251870"/>
                  </a:moveTo>
                  <a:lnTo>
                    <a:pt x="15323" y="222386"/>
                  </a:lnTo>
                  <a:cubicBezTo>
                    <a:pt x="74755" y="91699"/>
                    <a:pt x="213890" y="0"/>
                    <a:pt x="376052" y="0"/>
                  </a:cubicBezTo>
                  <a:cubicBezTo>
                    <a:pt x="592269" y="0"/>
                    <a:pt x="767547" y="163021"/>
                    <a:pt x="767547" y="364117"/>
                  </a:cubicBezTo>
                  <a:cubicBezTo>
                    <a:pt x="767547" y="565213"/>
                    <a:pt x="592269" y="728234"/>
                    <a:pt x="376052" y="728234"/>
                  </a:cubicBezTo>
                  <a:cubicBezTo>
                    <a:pt x="213890" y="728234"/>
                    <a:pt x="74755" y="636535"/>
                    <a:pt x="15323" y="505848"/>
                  </a:cubicBezTo>
                  <a:lnTo>
                    <a:pt x="0" y="459937"/>
                  </a:ln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7" name="组合 366">
            <a:extLst>
              <a:ext uri="{FF2B5EF4-FFF2-40B4-BE49-F238E27FC236}">
                <a16:creationId xmlns:a16="http://schemas.microsoft.com/office/drawing/2014/main" id="{A0F8860C-31A1-4DB8-957E-AC13C60A612A}"/>
              </a:ext>
            </a:extLst>
          </p:cNvPr>
          <p:cNvGrpSpPr/>
          <p:nvPr/>
        </p:nvGrpSpPr>
        <p:grpSpPr>
          <a:xfrm>
            <a:off x="2375906" y="2803070"/>
            <a:ext cx="2461100" cy="1120775"/>
            <a:chOff x="2869118" y="3523888"/>
            <a:chExt cx="2461100" cy="1120775"/>
          </a:xfrm>
        </p:grpSpPr>
        <p:grpSp>
          <p:nvGrpSpPr>
            <p:cNvPr id="364" name="组合 363">
              <a:extLst>
                <a:ext uri="{FF2B5EF4-FFF2-40B4-BE49-F238E27FC236}">
                  <a16:creationId xmlns:a16="http://schemas.microsoft.com/office/drawing/2014/main" id="{17E3A94C-9BFD-4C33-B281-363F8168B07E}"/>
                </a:ext>
              </a:extLst>
            </p:cNvPr>
            <p:cNvGrpSpPr/>
            <p:nvPr/>
          </p:nvGrpSpPr>
          <p:grpSpPr>
            <a:xfrm>
              <a:off x="2869118" y="3832623"/>
              <a:ext cx="1084139" cy="498049"/>
              <a:chOff x="2869118" y="3832623"/>
              <a:chExt cx="1084139" cy="498049"/>
            </a:xfrm>
          </p:grpSpPr>
          <p:sp>
            <p:nvSpPr>
              <p:cNvPr id="13" name="箭头: 右 12">
                <a:extLst>
                  <a:ext uri="{FF2B5EF4-FFF2-40B4-BE49-F238E27FC236}">
                    <a16:creationId xmlns:a16="http://schemas.microsoft.com/office/drawing/2014/main" id="{7F5C600B-4677-4C9B-A0D2-B1B717761ED7}"/>
                  </a:ext>
                </a:extLst>
              </p:cNvPr>
              <p:cNvSpPr/>
              <p:nvPr/>
            </p:nvSpPr>
            <p:spPr>
              <a:xfrm>
                <a:off x="2869118" y="4084276"/>
                <a:ext cx="1084139" cy="24639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86003B4-A5F8-46FB-95BB-2BCF817020C1}"/>
                  </a:ext>
                </a:extLst>
              </p:cNvPr>
              <p:cNvSpPr txBox="1"/>
              <p:nvPr/>
            </p:nvSpPr>
            <p:spPr>
              <a:xfrm>
                <a:off x="3147950" y="3832623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dirty="0">
                    <a:solidFill>
                      <a:srgbClr val="1A275B"/>
                    </a:solidFill>
                  </a:rPr>
                  <a:t>下发</a:t>
                </a:r>
              </a:p>
            </p:txBody>
          </p:sp>
        </p:grpSp>
        <p:pic>
          <p:nvPicPr>
            <p:cNvPr id="49" name="图片 2">
              <a:extLst>
                <a:ext uri="{FF2B5EF4-FFF2-40B4-BE49-F238E27FC236}">
                  <a16:creationId xmlns:a16="http://schemas.microsoft.com/office/drawing/2014/main" id="{685E8068-5EBB-41AD-BCF7-8EEF018146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9430" y="3523888"/>
              <a:ext cx="1220788" cy="1120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315" name="组合 314">
            <a:extLst>
              <a:ext uri="{FF2B5EF4-FFF2-40B4-BE49-F238E27FC236}">
                <a16:creationId xmlns:a16="http://schemas.microsoft.com/office/drawing/2014/main" id="{B7851F9A-8C6B-47AC-A9B3-C9E537A29B4C}"/>
              </a:ext>
            </a:extLst>
          </p:cNvPr>
          <p:cNvGrpSpPr/>
          <p:nvPr/>
        </p:nvGrpSpPr>
        <p:grpSpPr>
          <a:xfrm>
            <a:off x="7067568" y="1752246"/>
            <a:ext cx="338976" cy="1762171"/>
            <a:chOff x="7067568" y="1752246"/>
            <a:chExt cx="338976" cy="1762171"/>
          </a:xfrm>
        </p:grpSpPr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280DFC60-46C8-47C2-8B37-64580B940C7D}"/>
                </a:ext>
              </a:extLst>
            </p:cNvPr>
            <p:cNvGrpSpPr/>
            <p:nvPr/>
          </p:nvGrpSpPr>
          <p:grpSpPr>
            <a:xfrm rot="16200000">
              <a:off x="6681877" y="2789751"/>
              <a:ext cx="1110357" cy="338976"/>
              <a:chOff x="2396062" y="1495803"/>
              <a:chExt cx="1800000" cy="180000"/>
            </a:xfrm>
          </p:grpSpPr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84F6D643-3AD2-4B98-A454-DF21C3A18735}"/>
                  </a:ext>
                </a:extLst>
              </p:cNvPr>
              <p:cNvSpPr/>
              <p:nvPr/>
            </p:nvSpPr>
            <p:spPr>
              <a:xfrm>
                <a:off x="2756062" y="1495803"/>
                <a:ext cx="360000" cy="18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u="sng"/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FA6776AC-1F25-41C6-9674-E815B1A75CCA}"/>
                  </a:ext>
                </a:extLst>
              </p:cNvPr>
              <p:cNvSpPr/>
              <p:nvPr/>
            </p:nvSpPr>
            <p:spPr>
              <a:xfrm>
                <a:off x="2396062" y="1495803"/>
                <a:ext cx="360000" cy="180000"/>
              </a:xfrm>
              <a:prstGeom prst="rect">
                <a:avLst/>
              </a:prstGeom>
              <a:solidFill>
                <a:srgbClr val="BFBFB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u="sng" dirty="0"/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EFB2CAD0-00F7-4628-B7FE-35F1FE6EB931}"/>
                  </a:ext>
                </a:extLst>
              </p:cNvPr>
              <p:cNvSpPr/>
              <p:nvPr/>
            </p:nvSpPr>
            <p:spPr>
              <a:xfrm>
                <a:off x="3476062" y="1495803"/>
                <a:ext cx="360000" cy="18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u="sng"/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9EE4C740-A916-4E65-BF09-B17ABD0CD895}"/>
                  </a:ext>
                </a:extLst>
              </p:cNvPr>
              <p:cNvSpPr/>
              <p:nvPr/>
            </p:nvSpPr>
            <p:spPr>
              <a:xfrm>
                <a:off x="3116062" y="1495803"/>
                <a:ext cx="360000" cy="18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u="sng"/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087A21A3-54B0-488E-89E8-BF4391152DD3}"/>
                  </a:ext>
                </a:extLst>
              </p:cNvPr>
              <p:cNvSpPr/>
              <p:nvPr/>
            </p:nvSpPr>
            <p:spPr>
              <a:xfrm>
                <a:off x="3836062" y="1495803"/>
                <a:ext cx="360000" cy="18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u="sng"/>
              </a:p>
            </p:txBody>
          </p:sp>
        </p:grpSp>
        <p:grpSp>
          <p:nvGrpSpPr>
            <p:cNvPr id="167" name="组合 166">
              <a:extLst>
                <a:ext uri="{FF2B5EF4-FFF2-40B4-BE49-F238E27FC236}">
                  <a16:creationId xmlns:a16="http://schemas.microsoft.com/office/drawing/2014/main" id="{FB0462A1-6A3E-4DBA-BBD7-4859595110A4}"/>
                </a:ext>
              </a:extLst>
            </p:cNvPr>
            <p:cNvGrpSpPr/>
            <p:nvPr/>
          </p:nvGrpSpPr>
          <p:grpSpPr>
            <a:xfrm rot="16200000">
              <a:off x="6903948" y="1915866"/>
              <a:ext cx="666215" cy="338976"/>
              <a:chOff x="2396062" y="1495803"/>
              <a:chExt cx="1080000" cy="180000"/>
            </a:xfrm>
          </p:grpSpPr>
          <p:sp>
            <p:nvSpPr>
              <p:cNvPr id="168" name="矩形 167">
                <a:extLst>
                  <a:ext uri="{FF2B5EF4-FFF2-40B4-BE49-F238E27FC236}">
                    <a16:creationId xmlns:a16="http://schemas.microsoft.com/office/drawing/2014/main" id="{A5DF0BEA-7BDB-4C1C-9ACB-63828E2613D9}"/>
                  </a:ext>
                </a:extLst>
              </p:cNvPr>
              <p:cNvSpPr/>
              <p:nvPr/>
            </p:nvSpPr>
            <p:spPr>
              <a:xfrm>
                <a:off x="2756062" y="1495803"/>
                <a:ext cx="360000" cy="18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u="sng"/>
              </a:p>
            </p:txBody>
          </p:sp>
          <p:sp>
            <p:nvSpPr>
              <p:cNvPr id="169" name="矩形 168">
                <a:extLst>
                  <a:ext uri="{FF2B5EF4-FFF2-40B4-BE49-F238E27FC236}">
                    <a16:creationId xmlns:a16="http://schemas.microsoft.com/office/drawing/2014/main" id="{F156BFAE-59D4-4DF9-8165-336BD6169033}"/>
                  </a:ext>
                </a:extLst>
              </p:cNvPr>
              <p:cNvSpPr/>
              <p:nvPr/>
            </p:nvSpPr>
            <p:spPr>
              <a:xfrm>
                <a:off x="2396062" y="1495803"/>
                <a:ext cx="360000" cy="180000"/>
              </a:xfrm>
              <a:prstGeom prst="rect">
                <a:avLst/>
              </a:prstGeom>
              <a:solidFill>
                <a:srgbClr val="BFBFB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u="sng" dirty="0"/>
              </a:p>
            </p:txBody>
          </p:sp>
          <p:sp>
            <p:nvSpPr>
              <p:cNvPr id="171" name="矩形 170">
                <a:extLst>
                  <a:ext uri="{FF2B5EF4-FFF2-40B4-BE49-F238E27FC236}">
                    <a16:creationId xmlns:a16="http://schemas.microsoft.com/office/drawing/2014/main" id="{C06600AA-05E0-4599-9A64-BD57C95E2C59}"/>
                  </a:ext>
                </a:extLst>
              </p:cNvPr>
              <p:cNvSpPr/>
              <p:nvPr/>
            </p:nvSpPr>
            <p:spPr>
              <a:xfrm>
                <a:off x="3116062" y="1495803"/>
                <a:ext cx="360000" cy="18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u="sng"/>
              </a:p>
            </p:txBody>
          </p:sp>
        </p:grpSp>
      </p:grp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F7E1F156-4FF7-45E9-9DFC-25779BCBAE0E}"/>
              </a:ext>
            </a:extLst>
          </p:cNvPr>
          <p:cNvGrpSpPr/>
          <p:nvPr/>
        </p:nvGrpSpPr>
        <p:grpSpPr>
          <a:xfrm rot="16200000">
            <a:off x="7138899" y="5017810"/>
            <a:ext cx="888286" cy="338976"/>
            <a:chOff x="2396062" y="1495803"/>
            <a:chExt cx="1440000" cy="180000"/>
          </a:xfrm>
        </p:grpSpPr>
        <p:sp>
          <p:nvSpPr>
            <p:cNvPr id="180" name="矩形 179">
              <a:extLst>
                <a:ext uri="{FF2B5EF4-FFF2-40B4-BE49-F238E27FC236}">
                  <a16:creationId xmlns:a16="http://schemas.microsoft.com/office/drawing/2014/main" id="{893862ED-45AF-4850-BC62-94718E755EB7}"/>
                </a:ext>
              </a:extLst>
            </p:cNvPr>
            <p:cNvSpPr/>
            <p:nvPr/>
          </p:nvSpPr>
          <p:spPr>
            <a:xfrm>
              <a:off x="2756062" y="1495803"/>
              <a:ext cx="360000" cy="18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00"/>
            </a:p>
          </p:txBody>
        </p:sp>
        <p:sp>
          <p:nvSpPr>
            <p:cNvPr id="181" name="矩形 180">
              <a:extLst>
                <a:ext uri="{FF2B5EF4-FFF2-40B4-BE49-F238E27FC236}">
                  <a16:creationId xmlns:a16="http://schemas.microsoft.com/office/drawing/2014/main" id="{7F6FE4C7-5853-4CA8-B844-F12F3C5682FB}"/>
                </a:ext>
              </a:extLst>
            </p:cNvPr>
            <p:cNvSpPr/>
            <p:nvPr/>
          </p:nvSpPr>
          <p:spPr>
            <a:xfrm>
              <a:off x="2396062" y="1495803"/>
              <a:ext cx="360000" cy="180000"/>
            </a:xfrm>
            <a:prstGeom prst="rect">
              <a:avLst/>
            </a:prstGeom>
            <a:solidFill>
              <a:srgbClr val="BFBF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00" dirty="0"/>
            </a:p>
          </p:txBody>
        </p:sp>
        <p:sp>
          <p:nvSpPr>
            <p:cNvPr id="182" name="矩形 181">
              <a:extLst>
                <a:ext uri="{FF2B5EF4-FFF2-40B4-BE49-F238E27FC236}">
                  <a16:creationId xmlns:a16="http://schemas.microsoft.com/office/drawing/2014/main" id="{2ACA67F7-C226-43F4-AA60-82C2CB5F0C26}"/>
                </a:ext>
              </a:extLst>
            </p:cNvPr>
            <p:cNvSpPr/>
            <p:nvPr/>
          </p:nvSpPr>
          <p:spPr>
            <a:xfrm>
              <a:off x="3476062" y="1495803"/>
              <a:ext cx="360000" cy="18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00"/>
            </a:p>
          </p:txBody>
        </p:sp>
        <p:sp>
          <p:nvSpPr>
            <p:cNvPr id="183" name="矩形 182">
              <a:extLst>
                <a:ext uri="{FF2B5EF4-FFF2-40B4-BE49-F238E27FC236}">
                  <a16:creationId xmlns:a16="http://schemas.microsoft.com/office/drawing/2014/main" id="{5F8F8B4D-1F39-4E82-AAF8-11D8C873D4E4}"/>
                </a:ext>
              </a:extLst>
            </p:cNvPr>
            <p:cNvSpPr/>
            <p:nvPr/>
          </p:nvSpPr>
          <p:spPr>
            <a:xfrm>
              <a:off x="3116062" y="1495803"/>
              <a:ext cx="360000" cy="18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00"/>
            </a:p>
          </p:txBody>
        </p:sp>
      </p:grpSp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E11E50DD-6B8E-48C8-A918-88FC2FCC694B}"/>
              </a:ext>
            </a:extLst>
          </p:cNvPr>
          <p:cNvGrpSpPr/>
          <p:nvPr/>
        </p:nvGrpSpPr>
        <p:grpSpPr>
          <a:xfrm rot="16200000">
            <a:off x="7720499" y="5247620"/>
            <a:ext cx="444143" cy="338976"/>
            <a:chOff x="2396062" y="1495803"/>
            <a:chExt cx="720000" cy="180000"/>
          </a:xfrm>
        </p:grpSpPr>
        <p:sp>
          <p:nvSpPr>
            <p:cNvPr id="186" name="矩形 185">
              <a:extLst>
                <a:ext uri="{FF2B5EF4-FFF2-40B4-BE49-F238E27FC236}">
                  <a16:creationId xmlns:a16="http://schemas.microsoft.com/office/drawing/2014/main" id="{A9A7983E-5B40-43CE-AD62-13402EC98792}"/>
                </a:ext>
              </a:extLst>
            </p:cNvPr>
            <p:cNvSpPr/>
            <p:nvPr/>
          </p:nvSpPr>
          <p:spPr>
            <a:xfrm>
              <a:off x="2756062" y="1495803"/>
              <a:ext cx="360000" cy="18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00"/>
            </a:p>
          </p:txBody>
        </p:sp>
        <p:sp>
          <p:nvSpPr>
            <p:cNvPr id="187" name="矩形 186">
              <a:extLst>
                <a:ext uri="{FF2B5EF4-FFF2-40B4-BE49-F238E27FC236}">
                  <a16:creationId xmlns:a16="http://schemas.microsoft.com/office/drawing/2014/main" id="{80C526C4-2187-49B4-934E-8EB5D3D9C7B9}"/>
                </a:ext>
              </a:extLst>
            </p:cNvPr>
            <p:cNvSpPr/>
            <p:nvPr/>
          </p:nvSpPr>
          <p:spPr>
            <a:xfrm>
              <a:off x="2396062" y="1495803"/>
              <a:ext cx="360000" cy="180000"/>
            </a:xfrm>
            <a:prstGeom prst="rect">
              <a:avLst/>
            </a:prstGeom>
            <a:solidFill>
              <a:srgbClr val="BFBF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00" dirty="0"/>
            </a:p>
          </p:txBody>
        </p:sp>
      </p:grpSp>
      <p:sp>
        <p:nvSpPr>
          <p:cNvPr id="192" name="矩形 191">
            <a:extLst>
              <a:ext uri="{FF2B5EF4-FFF2-40B4-BE49-F238E27FC236}">
                <a16:creationId xmlns:a16="http://schemas.microsoft.com/office/drawing/2014/main" id="{D7F77B6D-7977-4808-974F-AB0C014BAC4B}"/>
              </a:ext>
            </a:extLst>
          </p:cNvPr>
          <p:cNvSpPr/>
          <p:nvPr/>
        </p:nvSpPr>
        <p:spPr>
          <a:xfrm rot="16200000">
            <a:off x="8190069" y="5366392"/>
            <a:ext cx="222072" cy="338976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00" dirty="0"/>
          </a:p>
        </p:txBody>
      </p:sp>
      <p:sp>
        <p:nvSpPr>
          <p:cNvPr id="193" name="矩形 192">
            <a:extLst>
              <a:ext uri="{FF2B5EF4-FFF2-40B4-BE49-F238E27FC236}">
                <a16:creationId xmlns:a16="http://schemas.microsoft.com/office/drawing/2014/main" id="{2C9E85B7-9D59-465F-84D2-454563A67DC0}"/>
              </a:ext>
            </a:extLst>
          </p:cNvPr>
          <p:cNvSpPr/>
          <p:nvPr/>
        </p:nvSpPr>
        <p:spPr>
          <a:xfrm rot="16200000">
            <a:off x="8614058" y="5438824"/>
            <a:ext cx="91658" cy="338976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00" dirty="0"/>
          </a:p>
        </p:txBody>
      </p:sp>
      <p:grpSp>
        <p:nvGrpSpPr>
          <p:cNvPr id="301" name="组合 300">
            <a:extLst>
              <a:ext uri="{FF2B5EF4-FFF2-40B4-BE49-F238E27FC236}">
                <a16:creationId xmlns:a16="http://schemas.microsoft.com/office/drawing/2014/main" id="{4A236ED8-8F69-4059-95F3-6C6180C43B06}"/>
              </a:ext>
            </a:extLst>
          </p:cNvPr>
          <p:cNvGrpSpPr/>
          <p:nvPr/>
        </p:nvGrpSpPr>
        <p:grpSpPr>
          <a:xfrm>
            <a:off x="7422258" y="1754654"/>
            <a:ext cx="338990" cy="1762173"/>
            <a:chOff x="6563320" y="1749178"/>
            <a:chExt cx="338990" cy="1762173"/>
          </a:xfrm>
        </p:grpSpPr>
        <p:grpSp>
          <p:nvGrpSpPr>
            <p:cNvPr id="195" name="组合 194">
              <a:extLst>
                <a:ext uri="{FF2B5EF4-FFF2-40B4-BE49-F238E27FC236}">
                  <a16:creationId xmlns:a16="http://schemas.microsoft.com/office/drawing/2014/main" id="{C0579332-784F-439C-AA7E-8B5AB603FBE4}"/>
                </a:ext>
              </a:extLst>
            </p:cNvPr>
            <p:cNvGrpSpPr/>
            <p:nvPr/>
          </p:nvGrpSpPr>
          <p:grpSpPr>
            <a:xfrm rot="16200000">
              <a:off x="6177643" y="2786685"/>
              <a:ext cx="1110357" cy="338976"/>
              <a:chOff x="2396062" y="1495803"/>
              <a:chExt cx="1800000" cy="1800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00" name="矩形 199">
                <a:extLst>
                  <a:ext uri="{FF2B5EF4-FFF2-40B4-BE49-F238E27FC236}">
                    <a16:creationId xmlns:a16="http://schemas.microsoft.com/office/drawing/2014/main" id="{FC0DC19C-3CD9-4303-9189-1C45379943BF}"/>
                  </a:ext>
                </a:extLst>
              </p:cNvPr>
              <p:cNvSpPr/>
              <p:nvPr/>
            </p:nvSpPr>
            <p:spPr>
              <a:xfrm>
                <a:off x="2756062" y="1495803"/>
                <a:ext cx="360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/>
              </a:p>
            </p:txBody>
          </p:sp>
          <p:sp>
            <p:nvSpPr>
              <p:cNvPr id="201" name="矩形 200">
                <a:extLst>
                  <a:ext uri="{FF2B5EF4-FFF2-40B4-BE49-F238E27FC236}">
                    <a16:creationId xmlns:a16="http://schemas.microsoft.com/office/drawing/2014/main" id="{27370CF9-1755-443B-8469-3DC7B085B838}"/>
                  </a:ext>
                </a:extLst>
              </p:cNvPr>
              <p:cNvSpPr/>
              <p:nvPr/>
            </p:nvSpPr>
            <p:spPr>
              <a:xfrm>
                <a:off x="2396062" y="1495803"/>
                <a:ext cx="360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dirty="0"/>
              </a:p>
            </p:txBody>
          </p:sp>
          <p:sp>
            <p:nvSpPr>
              <p:cNvPr id="202" name="矩形 201">
                <a:extLst>
                  <a:ext uri="{FF2B5EF4-FFF2-40B4-BE49-F238E27FC236}">
                    <a16:creationId xmlns:a16="http://schemas.microsoft.com/office/drawing/2014/main" id="{21CA1010-CD21-478C-B912-1C92F2118746}"/>
                  </a:ext>
                </a:extLst>
              </p:cNvPr>
              <p:cNvSpPr/>
              <p:nvPr/>
            </p:nvSpPr>
            <p:spPr>
              <a:xfrm>
                <a:off x="3476062" y="1495803"/>
                <a:ext cx="360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/>
              </a:p>
            </p:txBody>
          </p:sp>
          <p:sp>
            <p:nvSpPr>
              <p:cNvPr id="203" name="矩形 202">
                <a:extLst>
                  <a:ext uri="{FF2B5EF4-FFF2-40B4-BE49-F238E27FC236}">
                    <a16:creationId xmlns:a16="http://schemas.microsoft.com/office/drawing/2014/main" id="{1708D4F8-FECD-41D8-AD03-CF82AF60AEC8}"/>
                  </a:ext>
                </a:extLst>
              </p:cNvPr>
              <p:cNvSpPr/>
              <p:nvPr/>
            </p:nvSpPr>
            <p:spPr>
              <a:xfrm>
                <a:off x="3116062" y="1495803"/>
                <a:ext cx="360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/>
              </a:p>
            </p:txBody>
          </p:sp>
          <p:sp>
            <p:nvSpPr>
              <p:cNvPr id="204" name="矩形 203">
                <a:extLst>
                  <a:ext uri="{FF2B5EF4-FFF2-40B4-BE49-F238E27FC236}">
                    <a16:creationId xmlns:a16="http://schemas.microsoft.com/office/drawing/2014/main" id="{91BC5D1E-C7E0-4403-88C6-7D9635CF2BBA}"/>
                  </a:ext>
                </a:extLst>
              </p:cNvPr>
              <p:cNvSpPr/>
              <p:nvPr/>
            </p:nvSpPr>
            <p:spPr>
              <a:xfrm>
                <a:off x="3836062" y="1495803"/>
                <a:ext cx="360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/>
              </a:p>
            </p:txBody>
          </p:sp>
        </p:grpSp>
        <p:grpSp>
          <p:nvGrpSpPr>
            <p:cNvPr id="196" name="组合 195">
              <a:extLst>
                <a:ext uri="{FF2B5EF4-FFF2-40B4-BE49-F238E27FC236}">
                  <a16:creationId xmlns:a16="http://schemas.microsoft.com/office/drawing/2014/main" id="{4496C4CF-A662-43AB-AD3F-2C64520F698F}"/>
                </a:ext>
              </a:extLst>
            </p:cNvPr>
            <p:cNvGrpSpPr/>
            <p:nvPr/>
          </p:nvGrpSpPr>
          <p:grpSpPr>
            <a:xfrm rot="16200000">
              <a:off x="6399706" y="1912792"/>
              <a:ext cx="666218" cy="338990"/>
              <a:chOff x="2396061" y="1495801"/>
              <a:chExt cx="1080003" cy="180008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197" name="矩形 196">
                <a:extLst>
                  <a:ext uri="{FF2B5EF4-FFF2-40B4-BE49-F238E27FC236}">
                    <a16:creationId xmlns:a16="http://schemas.microsoft.com/office/drawing/2014/main" id="{0D0694D9-E9F3-4523-B1DA-16E94F35D0B9}"/>
                  </a:ext>
                </a:extLst>
              </p:cNvPr>
              <p:cNvSpPr/>
              <p:nvPr/>
            </p:nvSpPr>
            <p:spPr>
              <a:xfrm>
                <a:off x="2756062" y="1495808"/>
                <a:ext cx="360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/>
              </a:p>
            </p:txBody>
          </p:sp>
          <p:sp>
            <p:nvSpPr>
              <p:cNvPr id="198" name="矩形 197">
                <a:extLst>
                  <a:ext uri="{FF2B5EF4-FFF2-40B4-BE49-F238E27FC236}">
                    <a16:creationId xmlns:a16="http://schemas.microsoft.com/office/drawing/2014/main" id="{AD110305-CAFE-49C6-89AA-27217DC5001D}"/>
                  </a:ext>
                </a:extLst>
              </p:cNvPr>
              <p:cNvSpPr/>
              <p:nvPr/>
            </p:nvSpPr>
            <p:spPr>
              <a:xfrm>
                <a:off x="2396061" y="1495801"/>
                <a:ext cx="360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dirty="0"/>
              </a:p>
            </p:txBody>
          </p:sp>
          <p:sp>
            <p:nvSpPr>
              <p:cNvPr id="199" name="矩形 198">
                <a:extLst>
                  <a:ext uri="{FF2B5EF4-FFF2-40B4-BE49-F238E27FC236}">
                    <a16:creationId xmlns:a16="http://schemas.microsoft.com/office/drawing/2014/main" id="{B6B6CB81-2425-4028-8B1F-9ADECB394197}"/>
                  </a:ext>
                </a:extLst>
              </p:cNvPr>
              <p:cNvSpPr/>
              <p:nvPr/>
            </p:nvSpPr>
            <p:spPr>
              <a:xfrm>
                <a:off x="3116064" y="1495809"/>
                <a:ext cx="360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/>
              </a:p>
            </p:txBody>
          </p:sp>
        </p:grpSp>
      </p:grpSp>
      <p:sp>
        <p:nvSpPr>
          <p:cNvPr id="218" name="文本框 217">
            <a:extLst>
              <a:ext uri="{FF2B5EF4-FFF2-40B4-BE49-F238E27FC236}">
                <a16:creationId xmlns:a16="http://schemas.microsoft.com/office/drawing/2014/main" id="{2A27ED1E-1DFB-4712-A200-E4BAED73F014}"/>
              </a:ext>
            </a:extLst>
          </p:cNvPr>
          <p:cNvSpPr txBox="1"/>
          <p:nvPr/>
        </p:nvSpPr>
        <p:spPr>
          <a:xfrm>
            <a:off x="6929111" y="5790206"/>
            <a:ext cx="28504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1A275B"/>
                </a:solidFill>
              </a:rPr>
              <a:t>请求量 </a:t>
            </a:r>
            <a:r>
              <a:rPr lang="en-US" altLang="zh-CN" sz="1400" dirty="0">
                <a:solidFill>
                  <a:srgbClr val="1A275B"/>
                </a:solidFill>
              </a:rPr>
              <a:t>/ </a:t>
            </a:r>
            <a:r>
              <a:rPr lang="zh-CN" altLang="en-US" sz="1400" dirty="0">
                <a:solidFill>
                  <a:srgbClr val="1A275B"/>
                </a:solidFill>
              </a:rPr>
              <a:t>下发量 </a:t>
            </a:r>
            <a:r>
              <a:rPr lang="en-US" altLang="zh-CN" sz="1400" dirty="0">
                <a:solidFill>
                  <a:srgbClr val="1A275B"/>
                </a:solidFill>
              </a:rPr>
              <a:t>= </a:t>
            </a:r>
            <a:r>
              <a:rPr lang="zh-CN" altLang="en-US" sz="1400" dirty="0">
                <a:solidFill>
                  <a:srgbClr val="1A275B"/>
                </a:solidFill>
              </a:rPr>
              <a:t>流量利用率</a:t>
            </a:r>
            <a:r>
              <a:rPr lang="en-US" altLang="zh-CN" sz="1400" dirty="0">
                <a:solidFill>
                  <a:srgbClr val="1A275B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1A275B"/>
                </a:solidFill>
              </a:rPr>
              <a:t>下发量 </a:t>
            </a:r>
            <a:r>
              <a:rPr lang="en-US" altLang="zh-CN" sz="1400" dirty="0">
                <a:solidFill>
                  <a:srgbClr val="1A275B"/>
                </a:solidFill>
              </a:rPr>
              <a:t>/ </a:t>
            </a:r>
            <a:r>
              <a:rPr lang="zh-CN" altLang="en-US" sz="1400" dirty="0">
                <a:solidFill>
                  <a:srgbClr val="1A275B"/>
                </a:solidFill>
              </a:rPr>
              <a:t>回收量 </a:t>
            </a:r>
            <a:r>
              <a:rPr lang="en-US" altLang="zh-CN" sz="1400" dirty="0">
                <a:solidFill>
                  <a:srgbClr val="1A275B"/>
                </a:solidFill>
              </a:rPr>
              <a:t>= </a:t>
            </a:r>
            <a:r>
              <a:rPr lang="zh-CN" altLang="en-US" sz="1400" dirty="0">
                <a:solidFill>
                  <a:srgbClr val="1A275B"/>
                </a:solidFill>
              </a:rPr>
              <a:t>转化率</a:t>
            </a:r>
          </a:p>
        </p:txBody>
      </p:sp>
      <p:grpSp>
        <p:nvGrpSpPr>
          <p:cNvPr id="302" name="组合 301">
            <a:extLst>
              <a:ext uri="{FF2B5EF4-FFF2-40B4-BE49-F238E27FC236}">
                <a16:creationId xmlns:a16="http://schemas.microsoft.com/office/drawing/2014/main" id="{2AE5F17E-E90D-4A6E-86DA-2B41CA76D5C3}"/>
              </a:ext>
            </a:extLst>
          </p:cNvPr>
          <p:cNvGrpSpPr/>
          <p:nvPr/>
        </p:nvGrpSpPr>
        <p:grpSpPr>
          <a:xfrm>
            <a:off x="7777185" y="1753676"/>
            <a:ext cx="338990" cy="1762173"/>
            <a:chOff x="6918247" y="1748200"/>
            <a:chExt cx="338990" cy="1762173"/>
          </a:xfrm>
        </p:grpSpPr>
        <p:grpSp>
          <p:nvGrpSpPr>
            <p:cNvPr id="220" name="组合 219">
              <a:extLst>
                <a:ext uri="{FF2B5EF4-FFF2-40B4-BE49-F238E27FC236}">
                  <a16:creationId xmlns:a16="http://schemas.microsoft.com/office/drawing/2014/main" id="{58B5B448-F3BE-44B4-B886-73ACEA7D8017}"/>
                </a:ext>
              </a:extLst>
            </p:cNvPr>
            <p:cNvGrpSpPr/>
            <p:nvPr/>
          </p:nvGrpSpPr>
          <p:grpSpPr>
            <a:xfrm rot="16200000">
              <a:off x="6532570" y="2785707"/>
              <a:ext cx="1110357" cy="338976"/>
              <a:chOff x="2396062" y="1495803"/>
              <a:chExt cx="1800000" cy="180000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225" name="矩形 224">
                <a:extLst>
                  <a:ext uri="{FF2B5EF4-FFF2-40B4-BE49-F238E27FC236}">
                    <a16:creationId xmlns:a16="http://schemas.microsoft.com/office/drawing/2014/main" id="{201FB4E7-172D-4EA8-A623-B15DE5AE96BC}"/>
                  </a:ext>
                </a:extLst>
              </p:cNvPr>
              <p:cNvSpPr/>
              <p:nvPr/>
            </p:nvSpPr>
            <p:spPr>
              <a:xfrm>
                <a:off x="2756062" y="1495803"/>
                <a:ext cx="360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/>
              </a:p>
            </p:txBody>
          </p:sp>
          <p:sp>
            <p:nvSpPr>
              <p:cNvPr id="226" name="矩形 225">
                <a:extLst>
                  <a:ext uri="{FF2B5EF4-FFF2-40B4-BE49-F238E27FC236}">
                    <a16:creationId xmlns:a16="http://schemas.microsoft.com/office/drawing/2014/main" id="{FFBEEF96-639D-46BE-8EFF-CF9BD887034A}"/>
                  </a:ext>
                </a:extLst>
              </p:cNvPr>
              <p:cNvSpPr/>
              <p:nvPr/>
            </p:nvSpPr>
            <p:spPr>
              <a:xfrm>
                <a:off x="2396062" y="1495803"/>
                <a:ext cx="360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dirty="0"/>
              </a:p>
            </p:txBody>
          </p:sp>
          <p:sp>
            <p:nvSpPr>
              <p:cNvPr id="227" name="矩形 226">
                <a:extLst>
                  <a:ext uri="{FF2B5EF4-FFF2-40B4-BE49-F238E27FC236}">
                    <a16:creationId xmlns:a16="http://schemas.microsoft.com/office/drawing/2014/main" id="{4F3FB1AE-3052-4CD2-AAC4-186E4288E4F9}"/>
                  </a:ext>
                </a:extLst>
              </p:cNvPr>
              <p:cNvSpPr/>
              <p:nvPr/>
            </p:nvSpPr>
            <p:spPr>
              <a:xfrm>
                <a:off x="3476062" y="1495803"/>
                <a:ext cx="360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/>
              </a:p>
            </p:txBody>
          </p:sp>
          <p:sp>
            <p:nvSpPr>
              <p:cNvPr id="228" name="矩形 227">
                <a:extLst>
                  <a:ext uri="{FF2B5EF4-FFF2-40B4-BE49-F238E27FC236}">
                    <a16:creationId xmlns:a16="http://schemas.microsoft.com/office/drawing/2014/main" id="{49CF9762-7270-4B58-A200-7EC55532BC58}"/>
                  </a:ext>
                </a:extLst>
              </p:cNvPr>
              <p:cNvSpPr/>
              <p:nvPr/>
            </p:nvSpPr>
            <p:spPr>
              <a:xfrm>
                <a:off x="3116062" y="1495803"/>
                <a:ext cx="360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/>
              </a:p>
            </p:txBody>
          </p:sp>
          <p:sp>
            <p:nvSpPr>
              <p:cNvPr id="229" name="矩形 228">
                <a:extLst>
                  <a:ext uri="{FF2B5EF4-FFF2-40B4-BE49-F238E27FC236}">
                    <a16:creationId xmlns:a16="http://schemas.microsoft.com/office/drawing/2014/main" id="{EA0E9456-150D-4937-9F9D-694EF52795EA}"/>
                  </a:ext>
                </a:extLst>
              </p:cNvPr>
              <p:cNvSpPr/>
              <p:nvPr/>
            </p:nvSpPr>
            <p:spPr>
              <a:xfrm>
                <a:off x="3836062" y="1495803"/>
                <a:ext cx="360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/>
              </a:p>
            </p:txBody>
          </p:sp>
        </p:grpSp>
        <p:grpSp>
          <p:nvGrpSpPr>
            <p:cNvPr id="221" name="组合 220">
              <a:extLst>
                <a:ext uri="{FF2B5EF4-FFF2-40B4-BE49-F238E27FC236}">
                  <a16:creationId xmlns:a16="http://schemas.microsoft.com/office/drawing/2014/main" id="{A7EC8AD7-6C38-4ED1-9FBB-6FBB713B404A}"/>
                </a:ext>
              </a:extLst>
            </p:cNvPr>
            <p:cNvGrpSpPr/>
            <p:nvPr/>
          </p:nvGrpSpPr>
          <p:grpSpPr>
            <a:xfrm rot="16200000">
              <a:off x="6754633" y="1911814"/>
              <a:ext cx="666218" cy="338990"/>
              <a:chOff x="2396061" y="1495801"/>
              <a:chExt cx="1080003" cy="180008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222" name="矩形 221">
                <a:extLst>
                  <a:ext uri="{FF2B5EF4-FFF2-40B4-BE49-F238E27FC236}">
                    <a16:creationId xmlns:a16="http://schemas.microsoft.com/office/drawing/2014/main" id="{279A066B-56FA-44F3-87F2-2E36000179BC}"/>
                  </a:ext>
                </a:extLst>
              </p:cNvPr>
              <p:cNvSpPr/>
              <p:nvPr/>
            </p:nvSpPr>
            <p:spPr>
              <a:xfrm>
                <a:off x="2756062" y="1495808"/>
                <a:ext cx="360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/>
              </a:p>
            </p:txBody>
          </p:sp>
          <p:sp>
            <p:nvSpPr>
              <p:cNvPr id="223" name="矩形 222">
                <a:extLst>
                  <a:ext uri="{FF2B5EF4-FFF2-40B4-BE49-F238E27FC236}">
                    <a16:creationId xmlns:a16="http://schemas.microsoft.com/office/drawing/2014/main" id="{1BFC6590-7EC9-4319-8A4E-4CF3CF4D7E35}"/>
                  </a:ext>
                </a:extLst>
              </p:cNvPr>
              <p:cNvSpPr/>
              <p:nvPr/>
            </p:nvSpPr>
            <p:spPr>
              <a:xfrm>
                <a:off x="2396061" y="1495801"/>
                <a:ext cx="360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dirty="0"/>
              </a:p>
            </p:txBody>
          </p:sp>
          <p:sp>
            <p:nvSpPr>
              <p:cNvPr id="224" name="矩形 223">
                <a:extLst>
                  <a:ext uri="{FF2B5EF4-FFF2-40B4-BE49-F238E27FC236}">
                    <a16:creationId xmlns:a16="http://schemas.microsoft.com/office/drawing/2014/main" id="{1655A6B2-1EC8-4185-8B26-D4B812ED0139}"/>
                  </a:ext>
                </a:extLst>
              </p:cNvPr>
              <p:cNvSpPr/>
              <p:nvPr/>
            </p:nvSpPr>
            <p:spPr>
              <a:xfrm>
                <a:off x="3116064" y="1495809"/>
                <a:ext cx="360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/>
              </a:p>
            </p:txBody>
          </p:sp>
        </p:grpSp>
      </p:grpSp>
      <p:grpSp>
        <p:nvGrpSpPr>
          <p:cNvPr id="242" name="组合 241">
            <a:extLst>
              <a:ext uri="{FF2B5EF4-FFF2-40B4-BE49-F238E27FC236}">
                <a16:creationId xmlns:a16="http://schemas.microsoft.com/office/drawing/2014/main" id="{66F5E008-7991-47B3-8194-F7412FFCEBA5}"/>
              </a:ext>
            </a:extLst>
          </p:cNvPr>
          <p:cNvGrpSpPr/>
          <p:nvPr/>
        </p:nvGrpSpPr>
        <p:grpSpPr>
          <a:xfrm>
            <a:off x="8137091" y="4064386"/>
            <a:ext cx="1415612" cy="1576782"/>
            <a:chOff x="7338383" y="3604448"/>
            <a:chExt cx="1415612" cy="1576782"/>
          </a:xfrm>
        </p:grpSpPr>
        <p:grpSp>
          <p:nvGrpSpPr>
            <p:cNvPr id="230" name="组合 229">
              <a:extLst>
                <a:ext uri="{FF2B5EF4-FFF2-40B4-BE49-F238E27FC236}">
                  <a16:creationId xmlns:a16="http://schemas.microsoft.com/office/drawing/2014/main" id="{0F5A79DC-8393-4031-980E-3C9A417DBB76}"/>
                </a:ext>
              </a:extLst>
            </p:cNvPr>
            <p:cNvGrpSpPr/>
            <p:nvPr/>
          </p:nvGrpSpPr>
          <p:grpSpPr>
            <a:xfrm rot="16200000">
              <a:off x="7063728" y="3879103"/>
              <a:ext cx="888286" cy="338976"/>
              <a:chOff x="2396062" y="1495803"/>
              <a:chExt cx="1440000" cy="180000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231" name="矩形 230">
                <a:extLst>
                  <a:ext uri="{FF2B5EF4-FFF2-40B4-BE49-F238E27FC236}">
                    <a16:creationId xmlns:a16="http://schemas.microsoft.com/office/drawing/2014/main" id="{9C079EAE-D30B-4252-8C36-2CA0619E29C6}"/>
                  </a:ext>
                </a:extLst>
              </p:cNvPr>
              <p:cNvSpPr/>
              <p:nvPr/>
            </p:nvSpPr>
            <p:spPr>
              <a:xfrm>
                <a:off x="2756062" y="1495803"/>
                <a:ext cx="360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/>
              </a:p>
            </p:txBody>
          </p:sp>
          <p:sp>
            <p:nvSpPr>
              <p:cNvPr id="232" name="矩形 231">
                <a:extLst>
                  <a:ext uri="{FF2B5EF4-FFF2-40B4-BE49-F238E27FC236}">
                    <a16:creationId xmlns:a16="http://schemas.microsoft.com/office/drawing/2014/main" id="{7A29B879-FF5A-45B9-9CCF-89E9BB68E27F}"/>
                  </a:ext>
                </a:extLst>
              </p:cNvPr>
              <p:cNvSpPr/>
              <p:nvPr/>
            </p:nvSpPr>
            <p:spPr>
              <a:xfrm>
                <a:off x="2396062" y="1495803"/>
                <a:ext cx="360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dirty="0"/>
              </a:p>
            </p:txBody>
          </p:sp>
          <p:sp>
            <p:nvSpPr>
              <p:cNvPr id="233" name="矩形 232">
                <a:extLst>
                  <a:ext uri="{FF2B5EF4-FFF2-40B4-BE49-F238E27FC236}">
                    <a16:creationId xmlns:a16="http://schemas.microsoft.com/office/drawing/2014/main" id="{630F9282-921E-4D52-A594-33D645E794A5}"/>
                  </a:ext>
                </a:extLst>
              </p:cNvPr>
              <p:cNvSpPr/>
              <p:nvPr/>
            </p:nvSpPr>
            <p:spPr>
              <a:xfrm>
                <a:off x="3476062" y="1495803"/>
                <a:ext cx="360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/>
              </a:p>
            </p:txBody>
          </p:sp>
          <p:sp>
            <p:nvSpPr>
              <p:cNvPr id="234" name="矩形 233">
                <a:extLst>
                  <a:ext uri="{FF2B5EF4-FFF2-40B4-BE49-F238E27FC236}">
                    <a16:creationId xmlns:a16="http://schemas.microsoft.com/office/drawing/2014/main" id="{5AB18790-746C-4964-AB15-C390BF924FB2}"/>
                  </a:ext>
                </a:extLst>
              </p:cNvPr>
              <p:cNvSpPr/>
              <p:nvPr/>
            </p:nvSpPr>
            <p:spPr>
              <a:xfrm>
                <a:off x="3116062" y="1495803"/>
                <a:ext cx="360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/>
              </a:p>
            </p:txBody>
          </p:sp>
        </p:grpSp>
        <p:grpSp>
          <p:nvGrpSpPr>
            <p:cNvPr id="235" name="组合 234">
              <a:extLst>
                <a:ext uri="{FF2B5EF4-FFF2-40B4-BE49-F238E27FC236}">
                  <a16:creationId xmlns:a16="http://schemas.microsoft.com/office/drawing/2014/main" id="{7B5FB683-03EB-4A4A-95E2-4996CFE86AF4}"/>
                </a:ext>
              </a:extLst>
            </p:cNvPr>
            <p:cNvGrpSpPr/>
            <p:nvPr/>
          </p:nvGrpSpPr>
          <p:grpSpPr>
            <a:xfrm rot="16200000">
              <a:off x="7643113" y="4467786"/>
              <a:ext cx="444143" cy="338976"/>
              <a:chOff x="2396062" y="1495803"/>
              <a:chExt cx="720000" cy="180000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236" name="矩形 235">
                <a:extLst>
                  <a:ext uri="{FF2B5EF4-FFF2-40B4-BE49-F238E27FC236}">
                    <a16:creationId xmlns:a16="http://schemas.microsoft.com/office/drawing/2014/main" id="{7227ABEB-A6F2-4844-B42D-7119CBD07040}"/>
                  </a:ext>
                </a:extLst>
              </p:cNvPr>
              <p:cNvSpPr/>
              <p:nvPr/>
            </p:nvSpPr>
            <p:spPr>
              <a:xfrm>
                <a:off x="2756062" y="1495803"/>
                <a:ext cx="360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/>
              </a:p>
            </p:txBody>
          </p:sp>
          <p:sp>
            <p:nvSpPr>
              <p:cNvPr id="237" name="矩形 236">
                <a:extLst>
                  <a:ext uri="{FF2B5EF4-FFF2-40B4-BE49-F238E27FC236}">
                    <a16:creationId xmlns:a16="http://schemas.microsoft.com/office/drawing/2014/main" id="{06D9488B-8FF3-4C1E-82DA-B3A6E3417EA7}"/>
                  </a:ext>
                </a:extLst>
              </p:cNvPr>
              <p:cNvSpPr/>
              <p:nvPr/>
            </p:nvSpPr>
            <p:spPr>
              <a:xfrm>
                <a:off x="2396062" y="1495803"/>
                <a:ext cx="360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dirty="0"/>
              </a:p>
            </p:txBody>
          </p:sp>
        </p:grpSp>
        <p:sp>
          <p:nvSpPr>
            <p:cNvPr id="238" name="矩形 237">
              <a:extLst>
                <a:ext uri="{FF2B5EF4-FFF2-40B4-BE49-F238E27FC236}">
                  <a16:creationId xmlns:a16="http://schemas.microsoft.com/office/drawing/2014/main" id="{83BB92FA-3CC6-48AB-9DC9-9F8F28CE7BC9}"/>
                </a:ext>
              </a:extLst>
            </p:cNvPr>
            <p:cNvSpPr/>
            <p:nvPr/>
          </p:nvSpPr>
          <p:spPr>
            <a:xfrm rot="16200000">
              <a:off x="8107899" y="4808745"/>
              <a:ext cx="222072" cy="3389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00" dirty="0"/>
            </a:p>
          </p:txBody>
        </p:sp>
        <p:sp>
          <p:nvSpPr>
            <p:cNvPr id="239" name="矩形 238">
              <a:extLst>
                <a:ext uri="{FF2B5EF4-FFF2-40B4-BE49-F238E27FC236}">
                  <a16:creationId xmlns:a16="http://schemas.microsoft.com/office/drawing/2014/main" id="{47C188CA-0601-4EFA-B682-4EE7275AD9BE}"/>
                </a:ext>
              </a:extLst>
            </p:cNvPr>
            <p:cNvSpPr/>
            <p:nvPr/>
          </p:nvSpPr>
          <p:spPr>
            <a:xfrm rot="16200000">
              <a:off x="8538678" y="4965913"/>
              <a:ext cx="91658" cy="3389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00" dirty="0"/>
            </a:p>
          </p:txBody>
        </p:sp>
      </p:grpSp>
      <p:grpSp>
        <p:nvGrpSpPr>
          <p:cNvPr id="303" name="组合 302">
            <a:extLst>
              <a:ext uri="{FF2B5EF4-FFF2-40B4-BE49-F238E27FC236}">
                <a16:creationId xmlns:a16="http://schemas.microsoft.com/office/drawing/2014/main" id="{DD0DAC95-59F9-4A79-8A96-EC9BC9CF0A1C}"/>
              </a:ext>
            </a:extLst>
          </p:cNvPr>
          <p:cNvGrpSpPr/>
          <p:nvPr/>
        </p:nvGrpSpPr>
        <p:grpSpPr>
          <a:xfrm>
            <a:off x="8133180" y="1752242"/>
            <a:ext cx="338990" cy="1762173"/>
            <a:chOff x="7274242" y="1746766"/>
            <a:chExt cx="338990" cy="1762173"/>
          </a:xfrm>
        </p:grpSpPr>
        <p:grpSp>
          <p:nvGrpSpPr>
            <p:cNvPr id="244" name="组合 243">
              <a:extLst>
                <a:ext uri="{FF2B5EF4-FFF2-40B4-BE49-F238E27FC236}">
                  <a16:creationId xmlns:a16="http://schemas.microsoft.com/office/drawing/2014/main" id="{761F9C8A-EA07-459C-910B-3970077FE3F3}"/>
                </a:ext>
              </a:extLst>
            </p:cNvPr>
            <p:cNvGrpSpPr/>
            <p:nvPr/>
          </p:nvGrpSpPr>
          <p:grpSpPr>
            <a:xfrm rot="16200000">
              <a:off x="6888565" y="2784273"/>
              <a:ext cx="1110357" cy="338976"/>
              <a:chOff x="2396062" y="1495803"/>
              <a:chExt cx="1800000" cy="180000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249" name="矩形 248">
                <a:extLst>
                  <a:ext uri="{FF2B5EF4-FFF2-40B4-BE49-F238E27FC236}">
                    <a16:creationId xmlns:a16="http://schemas.microsoft.com/office/drawing/2014/main" id="{74FD85C3-AD0C-491D-95EA-D46B3CFFF890}"/>
                  </a:ext>
                </a:extLst>
              </p:cNvPr>
              <p:cNvSpPr/>
              <p:nvPr/>
            </p:nvSpPr>
            <p:spPr>
              <a:xfrm>
                <a:off x="2756062" y="1495803"/>
                <a:ext cx="360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/>
              </a:p>
            </p:txBody>
          </p:sp>
          <p:sp>
            <p:nvSpPr>
              <p:cNvPr id="250" name="矩形 249">
                <a:extLst>
                  <a:ext uri="{FF2B5EF4-FFF2-40B4-BE49-F238E27FC236}">
                    <a16:creationId xmlns:a16="http://schemas.microsoft.com/office/drawing/2014/main" id="{15D6998F-EAF5-42C4-AB73-498EAFB9EA6B}"/>
                  </a:ext>
                </a:extLst>
              </p:cNvPr>
              <p:cNvSpPr/>
              <p:nvPr/>
            </p:nvSpPr>
            <p:spPr>
              <a:xfrm>
                <a:off x="2396062" y="1495803"/>
                <a:ext cx="360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dirty="0"/>
              </a:p>
            </p:txBody>
          </p:sp>
          <p:sp>
            <p:nvSpPr>
              <p:cNvPr id="251" name="矩形 250">
                <a:extLst>
                  <a:ext uri="{FF2B5EF4-FFF2-40B4-BE49-F238E27FC236}">
                    <a16:creationId xmlns:a16="http://schemas.microsoft.com/office/drawing/2014/main" id="{D2A22151-22B3-4F57-B25B-DDC852268A70}"/>
                  </a:ext>
                </a:extLst>
              </p:cNvPr>
              <p:cNvSpPr/>
              <p:nvPr/>
            </p:nvSpPr>
            <p:spPr>
              <a:xfrm>
                <a:off x="3476062" y="1495803"/>
                <a:ext cx="360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/>
              </a:p>
            </p:txBody>
          </p:sp>
          <p:sp>
            <p:nvSpPr>
              <p:cNvPr id="252" name="矩形 251">
                <a:extLst>
                  <a:ext uri="{FF2B5EF4-FFF2-40B4-BE49-F238E27FC236}">
                    <a16:creationId xmlns:a16="http://schemas.microsoft.com/office/drawing/2014/main" id="{2B567DFE-1B5E-4639-8320-7FA999A84905}"/>
                  </a:ext>
                </a:extLst>
              </p:cNvPr>
              <p:cNvSpPr/>
              <p:nvPr/>
            </p:nvSpPr>
            <p:spPr>
              <a:xfrm>
                <a:off x="3116062" y="1495803"/>
                <a:ext cx="360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/>
              </a:p>
            </p:txBody>
          </p:sp>
          <p:sp>
            <p:nvSpPr>
              <p:cNvPr id="253" name="矩形 252">
                <a:extLst>
                  <a:ext uri="{FF2B5EF4-FFF2-40B4-BE49-F238E27FC236}">
                    <a16:creationId xmlns:a16="http://schemas.microsoft.com/office/drawing/2014/main" id="{EAA0E77A-1AD9-4633-91FE-4A9006EAF276}"/>
                  </a:ext>
                </a:extLst>
              </p:cNvPr>
              <p:cNvSpPr/>
              <p:nvPr/>
            </p:nvSpPr>
            <p:spPr>
              <a:xfrm>
                <a:off x="3836062" y="1495803"/>
                <a:ext cx="360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/>
              </a:p>
            </p:txBody>
          </p:sp>
        </p:grpSp>
        <p:grpSp>
          <p:nvGrpSpPr>
            <p:cNvPr id="245" name="组合 244">
              <a:extLst>
                <a:ext uri="{FF2B5EF4-FFF2-40B4-BE49-F238E27FC236}">
                  <a16:creationId xmlns:a16="http://schemas.microsoft.com/office/drawing/2014/main" id="{0ECDEA62-7723-44EE-A1EA-5F288616B242}"/>
                </a:ext>
              </a:extLst>
            </p:cNvPr>
            <p:cNvGrpSpPr/>
            <p:nvPr/>
          </p:nvGrpSpPr>
          <p:grpSpPr>
            <a:xfrm rot="16200000">
              <a:off x="7110628" y="1910380"/>
              <a:ext cx="666218" cy="338990"/>
              <a:chOff x="2396061" y="1495801"/>
              <a:chExt cx="1080003" cy="180008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246" name="矩形 245">
                <a:extLst>
                  <a:ext uri="{FF2B5EF4-FFF2-40B4-BE49-F238E27FC236}">
                    <a16:creationId xmlns:a16="http://schemas.microsoft.com/office/drawing/2014/main" id="{30FCC099-8B31-4611-A660-1C6E4DB53F98}"/>
                  </a:ext>
                </a:extLst>
              </p:cNvPr>
              <p:cNvSpPr/>
              <p:nvPr/>
            </p:nvSpPr>
            <p:spPr>
              <a:xfrm>
                <a:off x="2756062" y="1495808"/>
                <a:ext cx="360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/>
              </a:p>
            </p:txBody>
          </p:sp>
          <p:sp>
            <p:nvSpPr>
              <p:cNvPr id="247" name="矩形 246">
                <a:extLst>
                  <a:ext uri="{FF2B5EF4-FFF2-40B4-BE49-F238E27FC236}">
                    <a16:creationId xmlns:a16="http://schemas.microsoft.com/office/drawing/2014/main" id="{415C39BE-BB1B-46EE-AA76-B5E7188968D6}"/>
                  </a:ext>
                </a:extLst>
              </p:cNvPr>
              <p:cNvSpPr/>
              <p:nvPr/>
            </p:nvSpPr>
            <p:spPr>
              <a:xfrm>
                <a:off x="2396061" y="1495801"/>
                <a:ext cx="360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dirty="0"/>
              </a:p>
            </p:txBody>
          </p:sp>
          <p:sp>
            <p:nvSpPr>
              <p:cNvPr id="248" name="矩形 247">
                <a:extLst>
                  <a:ext uri="{FF2B5EF4-FFF2-40B4-BE49-F238E27FC236}">
                    <a16:creationId xmlns:a16="http://schemas.microsoft.com/office/drawing/2014/main" id="{14CB8848-D824-46A7-A4AE-9994FA81BF8C}"/>
                  </a:ext>
                </a:extLst>
              </p:cNvPr>
              <p:cNvSpPr/>
              <p:nvPr/>
            </p:nvSpPr>
            <p:spPr>
              <a:xfrm>
                <a:off x="3116064" y="1495809"/>
                <a:ext cx="360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/>
              </a:p>
            </p:txBody>
          </p:sp>
        </p:grpSp>
      </p:grpSp>
      <p:grpSp>
        <p:nvGrpSpPr>
          <p:cNvPr id="254" name="组合 253">
            <a:extLst>
              <a:ext uri="{FF2B5EF4-FFF2-40B4-BE49-F238E27FC236}">
                <a16:creationId xmlns:a16="http://schemas.microsoft.com/office/drawing/2014/main" id="{E78AC06F-37CA-4BCD-B9B7-AE330D45C374}"/>
              </a:ext>
            </a:extLst>
          </p:cNvPr>
          <p:cNvGrpSpPr/>
          <p:nvPr/>
        </p:nvGrpSpPr>
        <p:grpSpPr>
          <a:xfrm>
            <a:off x="8498258" y="3975523"/>
            <a:ext cx="1415612" cy="1664382"/>
            <a:chOff x="7338383" y="3604448"/>
            <a:chExt cx="1415612" cy="1664382"/>
          </a:xfrm>
          <a:solidFill>
            <a:schemeClr val="accent4">
              <a:lumMod val="60000"/>
              <a:lumOff val="40000"/>
            </a:schemeClr>
          </a:solidFill>
        </p:grpSpPr>
        <p:grpSp>
          <p:nvGrpSpPr>
            <p:cNvPr id="255" name="组合 254">
              <a:extLst>
                <a:ext uri="{FF2B5EF4-FFF2-40B4-BE49-F238E27FC236}">
                  <a16:creationId xmlns:a16="http://schemas.microsoft.com/office/drawing/2014/main" id="{2B660534-5B0C-45E9-B8C3-4984F4642CAD}"/>
                </a:ext>
              </a:extLst>
            </p:cNvPr>
            <p:cNvGrpSpPr/>
            <p:nvPr/>
          </p:nvGrpSpPr>
          <p:grpSpPr>
            <a:xfrm rot="16200000">
              <a:off x="7063728" y="3879103"/>
              <a:ext cx="888286" cy="338976"/>
              <a:chOff x="2396062" y="1495803"/>
              <a:chExt cx="1440000" cy="180000"/>
            </a:xfrm>
            <a:grpFill/>
          </p:grpSpPr>
          <p:sp>
            <p:nvSpPr>
              <p:cNvPr id="261" name="矩形 260">
                <a:extLst>
                  <a:ext uri="{FF2B5EF4-FFF2-40B4-BE49-F238E27FC236}">
                    <a16:creationId xmlns:a16="http://schemas.microsoft.com/office/drawing/2014/main" id="{4517FB1D-C16D-4354-8E79-AF12926D1ACD}"/>
                  </a:ext>
                </a:extLst>
              </p:cNvPr>
              <p:cNvSpPr/>
              <p:nvPr/>
            </p:nvSpPr>
            <p:spPr>
              <a:xfrm>
                <a:off x="2756062" y="1495803"/>
                <a:ext cx="360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/>
              </a:p>
            </p:txBody>
          </p:sp>
          <p:sp>
            <p:nvSpPr>
              <p:cNvPr id="262" name="矩形 261">
                <a:extLst>
                  <a:ext uri="{FF2B5EF4-FFF2-40B4-BE49-F238E27FC236}">
                    <a16:creationId xmlns:a16="http://schemas.microsoft.com/office/drawing/2014/main" id="{51DC748F-046F-4214-ABF2-8EB90AF27CA5}"/>
                  </a:ext>
                </a:extLst>
              </p:cNvPr>
              <p:cNvSpPr/>
              <p:nvPr/>
            </p:nvSpPr>
            <p:spPr>
              <a:xfrm>
                <a:off x="2396062" y="1495803"/>
                <a:ext cx="360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dirty="0"/>
              </a:p>
            </p:txBody>
          </p:sp>
          <p:sp>
            <p:nvSpPr>
              <p:cNvPr id="263" name="矩形 262">
                <a:extLst>
                  <a:ext uri="{FF2B5EF4-FFF2-40B4-BE49-F238E27FC236}">
                    <a16:creationId xmlns:a16="http://schemas.microsoft.com/office/drawing/2014/main" id="{B6FAB0D3-A5FC-46F3-9CA4-B485E9A1DD69}"/>
                  </a:ext>
                </a:extLst>
              </p:cNvPr>
              <p:cNvSpPr/>
              <p:nvPr/>
            </p:nvSpPr>
            <p:spPr>
              <a:xfrm>
                <a:off x="3476062" y="1495803"/>
                <a:ext cx="360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/>
              </a:p>
            </p:txBody>
          </p:sp>
          <p:sp>
            <p:nvSpPr>
              <p:cNvPr id="264" name="矩形 263">
                <a:extLst>
                  <a:ext uri="{FF2B5EF4-FFF2-40B4-BE49-F238E27FC236}">
                    <a16:creationId xmlns:a16="http://schemas.microsoft.com/office/drawing/2014/main" id="{759C76C1-20C6-4690-A39B-A38F70591637}"/>
                  </a:ext>
                </a:extLst>
              </p:cNvPr>
              <p:cNvSpPr/>
              <p:nvPr/>
            </p:nvSpPr>
            <p:spPr>
              <a:xfrm>
                <a:off x="3116062" y="1495803"/>
                <a:ext cx="360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/>
              </a:p>
            </p:txBody>
          </p:sp>
        </p:grpSp>
        <p:grpSp>
          <p:nvGrpSpPr>
            <p:cNvPr id="256" name="组合 255">
              <a:extLst>
                <a:ext uri="{FF2B5EF4-FFF2-40B4-BE49-F238E27FC236}">
                  <a16:creationId xmlns:a16="http://schemas.microsoft.com/office/drawing/2014/main" id="{9F811E2C-49BE-4E48-9BD3-813186D2A07A}"/>
                </a:ext>
              </a:extLst>
            </p:cNvPr>
            <p:cNvGrpSpPr/>
            <p:nvPr/>
          </p:nvGrpSpPr>
          <p:grpSpPr>
            <a:xfrm rot="16200000">
              <a:off x="7643131" y="4555403"/>
              <a:ext cx="444138" cy="338976"/>
              <a:chOff x="2254056" y="1495803"/>
              <a:chExt cx="719995" cy="180000"/>
            </a:xfrm>
            <a:grpFill/>
          </p:grpSpPr>
          <p:sp>
            <p:nvSpPr>
              <p:cNvPr id="259" name="矩形 258">
                <a:extLst>
                  <a:ext uri="{FF2B5EF4-FFF2-40B4-BE49-F238E27FC236}">
                    <a16:creationId xmlns:a16="http://schemas.microsoft.com/office/drawing/2014/main" id="{2990593C-2588-46B4-8854-18489D463654}"/>
                  </a:ext>
                </a:extLst>
              </p:cNvPr>
              <p:cNvSpPr/>
              <p:nvPr/>
            </p:nvSpPr>
            <p:spPr>
              <a:xfrm>
                <a:off x="2614049" y="1495803"/>
                <a:ext cx="360002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/>
              </a:p>
            </p:txBody>
          </p:sp>
          <p:sp>
            <p:nvSpPr>
              <p:cNvPr id="260" name="矩形 259">
                <a:extLst>
                  <a:ext uri="{FF2B5EF4-FFF2-40B4-BE49-F238E27FC236}">
                    <a16:creationId xmlns:a16="http://schemas.microsoft.com/office/drawing/2014/main" id="{B76DD10D-63A4-4C63-8E5C-753B88A28193}"/>
                  </a:ext>
                </a:extLst>
              </p:cNvPr>
              <p:cNvSpPr/>
              <p:nvPr/>
            </p:nvSpPr>
            <p:spPr>
              <a:xfrm>
                <a:off x="2254056" y="1495803"/>
                <a:ext cx="359999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dirty="0"/>
              </a:p>
            </p:txBody>
          </p:sp>
        </p:grpSp>
        <p:sp>
          <p:nvSpPr>
            <p:cNvPr id="257" name="矩形 256">
              <a:extLst>
                <a:ext uri="{FF2B5EF4-FFF2-40B4-BE49-F238E27FC236}">
                  <a16:creationId xmlns:a16="http://schemas.microsoft.com/office/drawing/2014/main" id="{FB2E4FA3-E6F5-419C-9335-A76F4CD0E664}"/>
                </a:ext>
              </a:extLst>
            </p:cNvPr>
            <p:cNvSpPr/>
            <p:nvPr/>
          </p:nvSpPr>
          <p:spPr>
            <a:xfrm rot="16200000">
              <a:off x="8107899" y="4896345"/>
              <a:ext cx="222072" cy="33897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00" dirty="0"/>
            </a:p>
          </p:txBody>
        </p:sp>
        <p:sp>
          <p:nvSpPr>
            <p:cNvPr id="258" name="矩形 257">
              <a:extLst>
                <a:ext uri="{FF2B5EF4-FFF2-40B4-BE49-F238E27FC236}">
                  <a16:creationId xmlns:a16="http://schemas.microsoft.com/office/drawing/2014/main" id="{B1ED700A-0AF0-43A5-8847-CA89C63723FC}"/>
                </a:ext>
              </a:extLst>
            </p:cNvPr>
            <p:cNvSpPr/>
            <p:nvPr/>
          </p:nvSpPr>
          <p:spPr>
            <a:xfrm rot="16200000">
              <a:off x="8538678" y="5053513"/>
              <a:ext cx="91658" cy="33897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00" dirty="0"/>
            </a:p>
          </p:txBody>
        </p:sp>
      </p:grpSp>
      <p:grpSp>
        <p:nvGrpSpPr>
          <p:cNvPr id="267" name="组合 266">
            <a:extLst>
              <a:ext uri="{FF2B5EF4-FFF2-40B4-BE49-F238E27FC236}">
                <a16:creationId xmlns:a16="http://schemas.microsoft.com/office/drawing/2014/main" id="{E4B2AFAA-DBC9-4A89-9304-E3F5507C68AE}"/>
              </a:ext>
            </a:extLst>
          </p:cNvPr>
          <p:cNvGrpSpPr/>
          <p:nvPr/>
        </p:nvGrpSpPr>
        <p:grpSpPr>
          <a:xfrm>
            <a:off x="8492066" y="1751336"/>
            <a:ext cx="340569" cy="1762173"/>
            <a:chOff x="5777651" y="2198719"/>
            <a:chExt cx="340569" cy="1762173"/>
          </a:xfrm>
          <a:solidFill>
            <a:schemeClr val="accent2">
              <a:lumMod val="60000"/>
              <a:lumOff val="40000"/>
            </a:schemeClr>
          </a:solidFill>
        </p:grpSpPr>
        <p:grpSp>
          <p:nvGrpSpPr>
            <p:cNvPr id="268" name="组合 267">
              <a:extLst>
                <a:ext uri="{FF2B5EF4-FFF2-40B4-BE49-F238E27FC236}">
                  <a16:creationId xmlns:a16="http://schemas.microsoft.com/office/drawing/2014/main" id="{D579E058-6326-4341-AC42-8585E847B112}"/>
                </a:ext>
              </a:extLst>
            </p:cNvPr>
            <p:cNvGrpSpPr/>
            <p:nvPr/>
          </p:nvGrpSpPr>
          <p:grpSpPr>
            <a:xfrm rot="16200000">
              <a:off x="5393553" y="3236226"/>
              <a:ext cx="1110357" cy="338976"/>
              <a:chOff x="2396062" y="1495803"/>
              <a:chExt cx="1800000" cy="180000"/>
            </a:xfrm>
            <a:grpFill/>
          </p:grpSpPr>
          <p:sp>
            <p:nvSpPr>
              <p:cNvPr id="273" name="矩形 272">
                <a:extLst>
                  <a:ext uri="{FF2B5EF4-FFF2-40B4-BE49-F238E27FC236}">
                    <a16:creationId xmlns:a16="http://schemas.microsoft.com/office/drawing/2014/main" id="{F79CE882-E725-4A6E-835C-B0AEF8540058}"/>
                  </a:ext>
                </a:extLst>
              </p:cNvPr>
              <p:cNvSpPr/>
              <p:nvPr/>
            </p:nvSpPr>
            <p:spPr>
              <a:xfrm>
                <a:off x="2756062" y="1495803"/>
                <a:ext cx="360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/>
              </a:p>
            </p:txBody>
          </p:sp>
          <p:sp>
            <p:nvSpPr>
              <p:cNvPr id="274" name="矩形 273">
                <a:extLst>
                  <a:ext uri="{FF2B5EF4-FFF2-40B4-BE49-F238E27FC236}">
                    <a16:creationId xmlns:a16="http://schemas.microsoft.com/office/drawing/2014/main" id="{B8C546E4-4AD7-4F5E-9B0F-8EB36FFE05C3}"/>
                  </a:ext>
                </a:extLst>
              </p:cNvPr>
              <p:cNvSpPr/>
              <p:nvPr/>
            </p:nvSpPr>
            <p:spPr>
              <a:xfrm>
                <a:off x="2396062" y="1495803"/>
                <a:ext cx="360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dirty="0"/>
              </a:p>
            </p:txBody>
          </p:sp>
          <p:sp>
            <p:nvSpPr>
              <p:cNvPr id="275" name="矩形 274">
                <a:extLst>
                  <a:ext uri="{FF2B5EF4-FFF2-40B4-BE49-F238E27FC236}">
                    <a16:creationId xmlns:a16="http://schemas.microsoft.com/office/drawing/2014/main" id="{87802F5E-74EE-421B-9AB2-975235B9C4DD}"/>
                  </a:ext>
                </a:extLst>
              </p:cNvPr>
              <p:cNvSpPr/>
              <p:nvPr/>
            </p:nvSpPr>
            <p:spPr>
              <a:xfrm>
                <a:off x="3476062" y="1495803"/>
                <a:ext cx="360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/>
              </a:p>
            </p:txBody>
          </p:sp>
          <p:sp>
            <p:nvSpPr>
              <p:cNvPr id="276" name="矩形 275">
                <a:extLst>
                  <a:ext uri="{FF2B5EF4-FFF2-40B4-BE49-F238E27FC236}">
                    <a16:creationId xmlns:a16="http://schemas.microsoft.com/office/drawing/2014/main" id="{84BB968F-D220-4B85-9688-629086869FFE}"/>
                  </a:ext>
                </a:extLst>
              </p:cNvPr>
              <p:cNvSpPr/>
              <p:nvPr/>
            </p:nvSpPr>
            <p:spPr>
              <a:xfrm>
                <a:off x="3116062" y="1495803"/>
                <a:ext cx="360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/>
              </a:p>
            </p:txBody>
          </p:sp>
          <p:sp>
            <p:nvSpPr>
              <p:cNvPr id="277" name="矩形 276">
                <a:extLst>
                  <a:ext uri="{FF2B5EF4-FFF2-40B4-BE49-F238E27FC236}">
                    <a16:creationId xmlns:a16="http://schemas.microsoft.com/office/drawing/2014/main" id="{734BB868-6FE4-4303-8ABD-FF6F55CB277B}"/>
                  </a:ext>
                </a:extLst>
              </p:cNvPr>
              <p:cNvSpPr/>
              <p:nvPr/>
            </p:nvSpPr>
            <p:spPr>
              <a:xfrm>
                <a:off x="3836062" y="1495803"/>
                <a:ext cx="360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/>
              </a:p>
            </p:txBody>
          </p:sp>
        </p:grpSp>
        <p:grpSp>
          <p:nvGrpSpPr>
            <p:cNvPr id="269" name="组合 268">
              <a:extLst>
                <a:ext uri="{FF2B5EF4-FFF2-40B4-BE49-F238E27FC236}">
                  <a16:creationId xmlns:a16="http://schemas.microsoft.com/office/drawing/2014/main" id="{FFF4D78F-9501-418E-A13D-315BBEC390D9}"/>
                </a:ext>
              </a:extLst>
            </p:cNvPr>
            <p:cNvGrpSpPr/>
            <p:nvPr/>
          </p:nvGrpSpPr>
          <p:grpSpPr>
            <a:xfrm rot="16200000">
              <a:off x="5614037" y="2362333"/>
              <a:ext cx="666218" cy="338990"/>
              <a:chOff x="2396061" y="1495801"/>
              <a:chExt cx="1080003" cy="180008"/>
            </a:xfrm>
            <a:grpFill/>
          </p:grpSpPr>
          <p:sp>
            <p:nvSpPr>
              <p:cNvPr id="270" name="矩形 269">
                <a:extLst>
                  <a:ext uri="{FF2B5EF4-FFF2-40B4-BE49-F238E27FC236}">
                    <a16:creationId xmlns:a16="http://schemas.microsoft.com/office/drawing/2014/main" id="{DD867097-04DE-456D-A2B6-C08D9E456542}"/>
                  </a:ext>
                </a:extLst>
              </p:cNvPr>
              <p:cNvSpPr/>
              <p:nvPr/>
            </p:nvSpPr>
            <p:spPr>
              <a:xfrm>
                <a:off x="2756062" y="1495808"/>
                <a:ext cx="360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/>
              </a:p>
            </p:txBody>
          </p:sp>
          <p:sp>
            <p:nvSpPr>
              <p:cNvPr id="271" name="矩形 270">
                <a:extLst>
                  <a:ext uri="{FF2B5EF4-FFF2-40B4-BE49-F238E27FC236}">
                    <a16:creationId xmlns:a16="http://schemas.microsoft.com/office/drawing/2014/main" id="{0555F870-2C2F-45EC-BED6-0D26A35ABFFF}"/>
                  </a:ext>
                </a:extLst>
              </p:cNvPr>
              <p:cNvSpPr/>
              <p:nvPr/>
            </p:nvSpPr>
            <p:spPr>
              <a:xfrm>
                <a:off x="2396061" y="1495801"/>
                <a:ext cx="360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dirty="0"/>
              </a:p>
            </p:txBody>
          </p:sp>
          <p:sp>
            <p:nvSpPr>
              <p:cNvPr id="272" name="矩形 271">
                <a:extLst>
                  <a:ext uri="{FF2B5EF4-FFF2-40B4-BE49-F238E27FC236}">
                    <a16:creationId xmlns:a16="http://schemas.microsoft.com/office/drawing/2014/main" id="{AB119213-A69D-4703-9F10-4A19D7D3407C}"/>
                  </a:ext>
                </a:extLst>
              </p:cNvPr>
              <p:cNvSpPr/>
              <p:nvPr/>
            </p:nvSpPr>
            <p:spPr>
              <a:xfrm>
                <a:off x="3116064" y="1495809"/>
                <a:ext cx="360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/>
              </a:p>
            </p:txBody>
          </p:sp>
        </p:grpSp>
      </p:grpSp>
      <p:grpSp>
        <p:nvGrpSpPr>
          <p:cNvPr id="278" name="组合 277">
            <a:extLst>
              <a:ext uri="{FF2B5EF4-FFF2-40B4-BE49-F238E27FC236}">
                <a16:creationId xmlns:a16="http://schemas.microsoft.com/office/drawing/2014/main" id="{0A6ACC1E-98C5-4D9B-8146-2A5331BCF83B}"/>
              </a:ext>
            </a:extLst>
          </p:cNvPr>
          <p:cNvGrpSpPr/>
          <p:nvPr/>
        </p:nvGrpSpPr>
        <p:grpSpPr>
          <a:xfrm>
            <a:off x="8858710" y="3975153"/>
            <a:ext cx="1415612" cy="1669857"/>
            <a:chOff x="7338383" y="3604448"/>
            <a:chExt cx="1415612" cy="1669857"/>
          </a:xfrm>
          <a:solidFill>
            <a:schemeClr val="accent2">
              <a:lumMod val="60000"/>
              <a:lumOff val="40000"/>
            </a:schemeClr>
          </a:solidFill>
        </p:grpSpPr>
        <p:grpSp>
          <p:nvGrpSpPr>
            <p:cNvPr id="279" name="组合 278">
              <a:extLst>
                <a:ext uri="{FF2B5EF4-FFF2-40B4-BE49-F238E27FC236}">
                  <a16:creationId xmlns:a16="http://schemas.microsoft.com/office/drawing/2014/main" id="{5A941DE9-D484-44F4-B775-000A476FBDE7}"/>
                </a:ext>
              </a:extLst>
            </p:cNvPr>
            <p:cNvGrpSpPr/>
            <p:nvPr/>
          </p:nvGrpSpPr>
          <p:grpSpPr>
            <a:xfrm rot="16200000">
              <a:off x="7063728" y="3879103"/>
              <a:ext cx="888286" cy="338976"/>
              <a:chOff x="2396062" y="1495803"/>
              <a:chExt cx="1440000" cy="180000"/>
            </a:xfrm>
            <a:grpFill/>
          </p:grpSpPr>
          <p:sp>
            <p:nvSpPr>
              <p:cNvPr id="285" name="矩形 284">
                <a:extLst>
                  <a:ext uri="{FF2B5EF4-FFF2-40B4-BE49-F238E27FC236}">
                    <a16:creationId xmlns:a16="http://schemas.microsoft.com/office/drawing/2014/main" id="{DA6B9D14-76AB-44F1-AA5E-98C400472CAC}"/>
                  </a:ext>
                </a:extLst>
              </p:cNvPr>
              <p:cNvSpPr/>
              <p:nvPr/>
            </p:nvSpPr>
            <p:spPr>
              <a:xfrm>
                <a:off x="2756062" y="1495803"/>
                <a:ext cx="360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/>
              </a:p>
            </p:txBody>
          </p:sp>
          <p:sp>
            <p:nvSpPr>
              <p:cNvPr id="286" name="矩形 285">
                <a:extLst>
                  <a:ext uri="{FF2B5EF4-FFF2-40B4-BE49-F238E27FC236}">
                    <a16:creationId xmlns:a16="http://schemas.microsoft.com/office/drawing/2014/main" id="{A45F384E-98F4-4070-96B8-95B5ED74019C}"/>
                  </a:ext>
                </a:extLst>
              </p:cNvPr>
              <p:cNvSpPr/>
              <p:nvPr/>
            </p:nvSpPr>
            <p:spPr>
              <a:xfrm>
                <a:off x="2396062" y="1495803"/>
                <a:ext cx="360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dirty="0"/>
              </a:p>
            </p:txBody>
          </p:sp>
          <p:sp>
            <p:nvSpPr>
              <p:cNvPr id="287" name="矩形 286">
                <a:extLst>
                  <a:ext uri="{FF2B5EF4-FFF2-40B4-BE49-F238E27FC236}">
                    <a16:creationId xmlns:a16="http://schemas.microsoft.com/office/drawing/2014/main" id="{D0CB8EF4-7FFB-4E56-87C8-4CF2EF624236}"/>
                  </a:ext>
                </a:extLst>
              </p:cNvPr>
              <p:cNvSpPr/>
              <p:nvPr/>
            </p:nvSpPr>
            <p:spPr>
              <a:xfrm>
                <a:off x="3476062" y="1495803"/>
                <a:ext cx="360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/>
              </a:p>
            </p:txBody>
          </p:sp>
          <p:sp>
            <p:nvSpPr>
              <p:cNvPr id="288" name="矩形 287">
                <a:extLst>
                  <a:ext uri="{FF2B5EF4-FFF2-40B4-BE49-F238E27FC236}">
                    <a16:creationId xmlns:a16="http://schemas.microsoft.com/office/drawing/2014/main" id="{57A0F0E9-E6EA-457E-BCC2-CC456867FDBD}"/>
                  </a:ext>
                </a:extLst>
              </p:cNvPr>
              <p:cNvSpPr/>
              <p:nvPr/>
            </p:nvSpPr>
            <p:spPr>
              <a:xfrm>
                <a:off x="3116062" y="1495803"/>
                <a:ext cx="360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/>
              </a:p>
            </p:txBody>
          </p:sp>
        </p:grpSp>
        <p:grpSp>
          <p:nvGrpSpPr>
            <p:cNvPr id="280" name="组合 279">
              <a:extLst>
                <a:ext uri="{FF2B5EF4-FFF2-40B4-BE49-F238E27FC236}">
                  <a16:creationId xmlns:a16="http://schemas.microsoft.com/office/drawing/2014/main" id="{1F24F3BC-984B-4990-AB7B-206CC60AD768}"/>
                </a:ext>
              </a:extLst>
            </p:cNvPr>
            <p:cNvGrpSpPr/>
            <p:nvPr/>
          </p:nvGrpSpPr>
          <p:grpSpPr>
            <a:xfrm rot="16200000">
              <a:off x="7643131" y="4555403"/>
              <a:ext cx="444138" cy="338976"/>
              <a:chOff x="2254056" y="1495803"/>
              <a:chExt cx="719995" cy="180000"/>
            </a:xfrm>
            <a:grpFill/>
          </p:grpSpPr>
          <p:sp>
            <p:nvSpPr>
              <p:cNvPr id="283" name="矩形 282">
                <a:extLst>
                  <a:ext uri="{FF2B5EF4-FFF2-40B4-BE49-F238E27FC236}">
                    <a16:creationId xmlns:a16="http://schemas.microsoft.com/office/drawing/2014/main" id="{3DA4D9C6-C3F3-4381-949B-6E8F0E67D5C4}"/>
                  </a:ext>
                </a:extLst>
              </p:cNvPr>
              <p:cNvSpPr/>
              <p:nvPr/>
            </p:nvSpPr>
            <p:spPr>
              <a:xfrm>
                <a:off x="2614049" y="1495803"/>
                <a:ext cx="360002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/>
              </a:p>
            </p:txBody>
          </p:sp>
          <p:sp>
            <p:nvSpPr>
              <p:cNvPr id="284" name="矩形 283">
                <a:extLst>
                  <a:ext uri="{FF2B5EF4-FFF2-40B4-BE49-F238E27FC236}">
                    <a16:creationId xmlns:a16="http://schemas.microsoft.com/office/drawing/2014/main" id="{2EE81AAA-4ED2-4535-9036-159E750CC429}"/>
                  </a:ext>
                </a:extLst>
              </p:cNvPr>
              <p:cNvSpPr/>
              <p:nvPr/>
            </p:nvSpPr>
            <p:spPr>
              <a:xfrm>
                <a:off x="2254056" y="1495803"/>
                <a:ext cx="359999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dirty="0"/>
              </a:p>
            </p:txBody>
          </p:sp>
        </p:grpSp>
        <p:sp>
          <p:nvSpPr>
            <p:cNvPr id="281" name="矩形 280">
              <a:extLst>
                <a:ext uri="{FF2B5EF4-FFF2-40B4-BE49-F238E27FC236}">
                  <a16:creationId xmlns:a16="http://schemas.microsoft.com/office/drawing/2014/main" id="{6204B840-A91D-4B4B-816E-67B90E10ADE2}"/>
                </a:ext>
              </a:extLst>
            </p:cNvPr>
            <p:cNvSpPr/>
            <p:nvPr/>
          </p:nvSpPr>
          <p:spPr>
            <a:xfrm rot="16200000">
              <a:off x="8107899" y="4896345"/>
              <a:ext cx="222072" cy="33897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00" dirty="0"/>
            </a:p>
          </p:txBody>
        </p:sp>
        <p:sp>
          <p:nvSpPr>
            <p:cNvPr id="282" name="矩形 281">
              <a:extLst>
                <a:ext uri="{FF2B5EF4-FFF2-40B4-BE49-F238E27FC236}">
                  <a16:creationId xmlns:a16="http://schemas.microsoft.com/office/drawing/2014/main" id="{2EA5B79A-1F01-402B-BE4E-90714933E892}"/>
                </a:ext>
              </a:extLst>
            </p:cNvPr>
            <p:cNvSpPr/>
            <p:nvPr/>
          </p:nvSpPr>
          <p:spPr>
            <a:xfrm rot="16200000">
              <a:off x="8538678" y="5058988"/>
              <a:ext cx="91658" cy="33897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00" dirty="0"/>
            </a:p>
          </p:txBody>
        </p:sp>
      </p:grpSp>
      <p:grpSp>
        <p:nvGrpSpPr>
          <p:cNvPr id="300" name="组合 299">
            <a:extLst>
              <a:ext uri="{FF2B5EF4-FFF2-40B4-BE49-F238E27FC236}">
                <a16:creationId xmlns:a16="http://schemas.microsoft.com/office/drawing/2014/main" id="{10F27547-F5BE-4D81-99CB-15CD1F7551F0}"/>
              </a:ext>
            </a:extLst>
          </p:cNvPr>
          <p:cNvGrpSpPr/>
          <p:nvPr/>
        </p:nvGrpSpPr>
        <p:grpSpPr>
          <a:xfrm>
            <a:off x="8853637" y="1755518"/>
            <a:ext cx="338985" cy="1762169"/>
            <a:chOff x="7994699" y="1750042"/>
            <a:chExt cx="338985" cy="1762169"/>
          </a:xfrm>
          <a:solidFill>
            <a:schemeClr val="tx2">
              <a:lumMod val="60000"/>
              <a:lumOff val="40000"/>
            </a:schemeClr>
          </a:solidFill>
        </p:grpSpPr>
        <p:grpSp>
          <p:nvGrpSpPr>
            <p:cNvPr id="290" name="组合 289">
              <a:extLst>
                <a:ext uri="{FF2B5EF4-FFF2-40B4-BE49-F238E27FC236}">
                  <a16:creationId xmlns:a16="http://schemas.microsoft.com/office/drawing/2014/main" id="{070D5550-3F59-4095-A146-13600AAFD448}"/>
                </a:ext>
              </a:extLst>
            </p:cNvPr>
            <p:cNvGrpSpPr/>
            <p:nvPr/>
          </p:nvGrpSpPr>
          <p:grpSpPr>
            <a:xfrm rot="16200000">
              <a:off x="7609009" y="2787545"/>
              <a:ext cx="1110357" cy="338976"/>
              <a:chOff x="2396062" y="1495803"/>
              <a:chExt cx="1800000" cy="180000"/>
            </a:xfrm>
            <a:grpFill/>
          </p:grpSpPr>
          <p:sp>
            <p:nvSpPr>
              <p:cNvPr id="295" name="矩形 294">
                <a:extLst>
                  <a:ext uri="{FF2B5EF4-FFF2-40B4-BE49-F238E27FC236}">
                    <a16:creationId xmlns:a16="http://schemas.microsoft.com/office/drawing/2014/main" id="{5C57D6CF-B27B-4BA7-9E52-92C056068D5E}"/>
                  </a:ext>
                </a:extLst>
              </p:cNvPr>
              <p:cNvSpPr/>
              <p:nvPr/>
            </p:nvSpPr>
            <p:spPr>
              <a:xfrm>
                <a:off x="2756062" y="1495803"/>
                <a:ext cx="360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/>
              </a:p>
            </p:txBody>
          </p:sp>
          <p:sp>
            <p:nvSpPr>
              <p:cNvPr id="296" name="矩形 295">
                <a:extLst>
                  <a:ext uri="{FF2B5EF4-FFF2-40B4-BE49-F238E27FC236}">
                    <a16:creationId xmlns:a16="http://schemas.microsoft.com/office/drawing/2014/main" id="{55600C17-D3BB-4D2E-9558-262A76968704}"/>
                  </a:ext>
                </a:extLst>
              </p:cNvPr>
              <p:cNvSpPr/>
              <p:nvPr/>
            </p:nvSpPr>
            <p:spPr>
              <a:xfrm>
                <a:off x="2396062" y="1495803"/>
                <a:ext cx="360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dirty="0"/>
              </a:p>
            </p:txBody>
          </p:sp>
          <p:sp>
            <p:nvSpPr>
              <p:cNvPr id="297" name="矩形 296">
                <a:extLst>
                  <a:ext uri="{FF2B5EF4-FFF2-40B4-BE49-F238E27FC236}">
                    <a16:creationId xmlns:a16="http://schemas.microsoft.com/office/drawing/2014/main" id="{6584DDD9-8FBA-46CA-B983-637348CBBCEA}"/>
                  </a:ext>
                </a:extLst>
              </p:cNvPr>
              <p:cNvSpPr/>
              <p:nvPr/>
            </p:nvSpPr>
            <p:spPr>
              <a:xfrm>
                <a:off x="3476062" y="1495803"/>
                <a:ext cx="360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/>
              </a:p>
            </p:txBody>
          </p:sp>
          <p:sp>
            <p:nvSpPr>
              <p:cNvPr id="298" name="矩形 297">
                <a:extLst>
                  <a:ext uri="{FF2B5EF4-FFF2-40B4-BE49-F238E27FC236}">
                    <a16:creationId xmlns:a16="http://schemas.microsoft.com/office/drawing/2014/main" id="{19DAF58A-C92E-4E0B-AFF9-4445FF9B1A87}"/>
                  </a:ext>
                </a:extLst>
              </p:cNvPr>
              <p:cNvSpPr/>
              <p:nvPr/>
            </p:nvSpPr>
            <p:spPr>
              <a:xfrm>
                <a:off x="3116062" y="1495803"/>
                <a:ext cx="360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/>
              </a:p>
            </p:txBody>
          </p:sp>
          <p:sp>
            <p:nvSpPr>
              <p:cNvPr id="299" name="矩形 298">
                <a:extLst>
                  <a:ext uri="{FF2B5EF4-FFF2-40B4-BE49-F238E27FC236}">
                    <a16:creationId xmlns:a16="http://schemas.microsoft.com/office/drawing/2014/main" id="{CC9B83D0-B3A9-4F89-ABF1-4ED108CD6310}"/>
                  </a:ext>
                </a:extLst>
              </p:cNvPr>
              <p:cNvSpPr/>
              <p:nvPr/>
            </p:nvSpPr>
            <p:spPr>
              <a:xfrm>
                <a:off x="3836062" y="1495803"/>
                <a:ext cx="360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/>
              </a:p>
            </p:txBody>
          </p:sp>
        </p:grpSp>
        <p:grpSp>
          <p:nvGrpSpPr>
            <p:cNvPr id="291" name="组合 290">
              <a:extLst>
                <a:ext uri="{FF2B5EF4-FFF2-40B4-BE49-F238E27FC236}">
                  <a16:creationId xmlns:a16="http://schemas.microsoft.com/office/drawing/2014/main" id="{E324E1AB-FDB9-4DC6-97E4-4B111AFEB6F9}"/>
                </a:ext>
              </a:extLst>
            </p:cNvPr>
            <p:cNvGrpSpPr/>
            <p:nvPr/>
          </p:nvGrpSpPr>
          <p:grpSpPr>
            <a:xfrm rot="16200000">
              <a:off x="7831084" y="1913657"/>
              <a:ext cx="666216" cy="338985"/>
              <a:chOff x="2396062" y="1498709"/>
              <a:chExt cx="1080001" cy="180005"/>
            </a:xfrm>
            <a:grpFill/>
          </p:grpSpPr>
          <p:sp>
            <p:nvSpPr>
              <p:cNvPr id="292" name="矩形 291">
                <a:extLst>
                  <a:ext uri="{FF2B5EF4-FFF2-40B4-BE49-F238E27FC236}">
                    <a16:creationId xmlns:a16="http://schemas.microsoft.com/office/drawing/2014/main" id="{96CC9451-856F-4A77-8850-1012210B8B95}"/>
                  </a:ext>
                </a:extLst>
              </p:cNvPr>
              <p:cNvSpPr/>
              <p:nvPr/>
            </p:nvSpPr>
            <p:spPr>
              <a:xfrm>
                <a:off x="2756062" y="1498713"/>
                <a:ext cx="360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/>
              </a:p>
            </p:txBody>
          </p:sp>
          <p:sp>
            <p:nvSpPr>
              <p:cNvPr id="293" name="矩形 292">
                <a:extLst>
                  <a:ext uri="{FF2B5EF4-FFF2-40B4-BE49-F238E27FC236}">
                    <a16:creationId xmlns:a16="http://schemas.microsoft.com/office/drawing/2014/main" id="{4AB916A6-E0FF-456C-B635-BFAC45A32A7F}"/>
                  </a:ext>
                </a:extLst>
              </p:cNvPr>
              <p:cNvSpPr/>
              <p:nvPr/>
            </p:nvSpPr>
            <p:spPr>
              <a:xfrm>
                <a:off x="2396062" y="1498709"/>
                <a:ext cx="360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dirty="0"/>
              </a:p>
            </p:txBody>
          </p:sp>
          <p:sp>
            <p:nvSpPr>
              <p:cNvPr id="294" name="矩形 293">
                <a:extLst>
                  <a:ext uri="{FF2B5EF4-FFF2-40B4-BE49-F238E27FC236}">
                    <a16:creationId xmlns:a16="http://schemas.microsoft.com/office/drawing/2014/main" id="{88E04866-5930-4483-8908-251CCE024374}"/>
                  </a:ext>
                </a:extLst>
              </p:cNvPr>
              <p:cNvSpPr/>
              <p:nvPr/>
            </p:nvSpPr>
            <p:spPr>
              <a:xfrm>
                <a:off x="3116063" y="1498714"/>
                <a:ext cx="360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/>
              </a:p>
            </p:txBody>
          </p:sp>
        </p:grpSp>
      </p:grpSp>
      <p:grpSp>
        <p:nvGrpSpPr>
          <p:cNvPr id="304" name="组合 303">
            <a:extLst>
              <a:ext uri="{FF2B5EF4-FFF2-40B4-BE49-F238E27FC236}">
                <a16:creationId xmlns:a16="http://schemas.microsoft.com/office/drawing/2014/main" id="{31BC9CF8-D25D-42B7-A96D-75B54B389D00}"/>
              </a:ext>
            </a:extLst>
          </p:cNvPr>
          <p:cNvGrpSpPr/>
          <p:nvPr/>
        </p:nvGrpSpPr>
        <p:grpSpPr>
          <a:xfrm>
            <a:off x="9213415" y="3974717"/>
            <a:ext cx="1426562" cy="1669857"/>
            <a:chOff x="7338383" y="3604448"/>
            <a:chExt cx="1426562" cy="1669857"/>
          </a:xfrm>
          <a:solidFill>
            <a:schemeClr val="tx2">
              <a:lumMod val="60000"/>
              <a:lumOff val="40000"/>
            </a:schemeClr>
          </a:solidFill>
        </p:grpSpPr>
        <p:grpSp>
          <p:nvGrpSpPr>
            <p:cNvPr id="305" name="组合 304">
              <a:extLst>
                <a:ext uri="{FF2B5EF4-FFF2-40B4-BE49-F238E27FC236}">
                  <a16:creationId xmlns:a16="http://schemas.microsoft.com/office/drawing/2014/main" id="{1A52DB1A-DA5F-4D56-948C-B3DAD4BF9A4E}"/>
                </a:ext>
              </a:extLst>
            </p:cNvPr>
            <p:cNvGrpSpPr/>
            <p:nvPr/>
          </p:nvGrpSpPr>
          <p:grpSpPr>
            <a:xfrm rot="16200000">
              <a:off x="7063728" y="3879103"/>
              <a:ext cx="888286" cy="338976"/>
              <a:chOff x="2396062" y="1495803"/>
              <a:chExt cx="1440000" cy="180000"/>
            </a:xfrm>
            <a:grpFill/>
          </p:grpSpPr>
          <p:sp>
            <p:nvSpPr>
              <p:cNvPr id="311" name="矩形 310">
                <a:extLst>
                  <a:ext uri="{FF2B5EF4-FFF2-40B4-BE49-F238E27FC236}">
                    <a16:creationId xmlns:a16="http://schemas.microsoft.com/office/drawing/2014/main" id="{C3A46D03-8C91-4001-A835-5ED151283F42}"/>
                  </a:ext>
                </a:extLst>
              </p:cNvPr>
              <p:cNvSpPr/>
              <p:nvPr/>
            </p:nvSpPr>
            <p:spPr>
              <a:xfrm>
                <a:off x="2756062" y="1495803"/>
                <a:ext cx="360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/>
              </a:p>
            </p:txBody>
          </p:sp>
          <p:sp>
            <p:nvSpPr>
              <p:cNvPr id="312" name="矩形 311">
                <a:extLst>
                  <a:ext uri="{FF2B5EF4-FFF2-40B4-BE49-F238E27FC236}">
                    <a16:creationId xmlns:a16="http://schemas.microsoft.com/office/drawing/2014/main" id="{A315193A-1739-4FF4-B535-C72C07987509}"/>
                  </a:ext>
                </a:extLst>
              </p:cNvPr>
              <p:cNvSpPr/>
              <p:nvPr/>
            </p:nvSpPr>
            <p:spPr>
              <a:xfrm>
                <a:off x="2396062" y="1495803"/>
                <a:ext cx="360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dirty="0"/>
              </a:p>
            </p:txBody>
          </p:sp>
          <p:sp>
            <p:nvSpPr>
              <p:cNvPr id="313" name="矩形 312">
                <a:extLst>
                  <a:ext uri="{FF2B5EF4-FFF2-40B4-BE49-F238E27FC236}">
                    <a16:creationId xmlns:a16="http://schemas.microsoft.com/office/drawing/2014/main" id="{F4888E22-16FF-43E6-8282-1873878868E8}"/>
                  </a:ext>
                </a:extLst>
              </p:cNvPr>
              <p:cNvSpPr/>
              <p:nvPr/>
            </p:nvSpPr>
            <p:spPr>
              <a:xfrm>
                <a:off x="3476062" y="1495803"/>
                <a:ext cx="360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/>
              </a:p>
            </p:txBody>
          </p:sp>
          <p:sp>
            <p:nvSpPr>
              <p:cNvPr id="314" name="矩形 313">
                <a:extLst>
                  <a:ext uri="{FF2B5EF4-FFF2-40B4-BE49-F238E27FC236}">
                    <a16:creationId xmlns:a16="http://schemas.microsoft.com/office/drawing/2014/main" id="{5DAD6C05-A03B-45D7-B6CB-C81613AF97B5}"/>
                  </a:ext>
                </a:extLst>
              </p:cNvPr>
              <p:cNvSpPr/>
              <p:nvPr/>
            </p:nvSpPr>
            <p:spPr>
              <a:xfrm>
                <a:off x="3116062" y="1495803"/>
                <a:ext cx="360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/>
              </a:p>
            </p:txBody>
          </p:sp>
        </p:grpSp>
        <p:grpSp>
          <p:nvGrpSpPr>
            <p:cNvPr id="306" name="组合 305">
              <a:extLst>
                <a:ext uri="{FF2B5EF4-FFF2-40B4-BE49-F238E27FC236}">
                  <a16:creationId xmlns:a16="http://schemas.microsoft.com/office/drawing/2014/main" id="{9453F6F7-B9E6-486E-8BE3-FE971DB79310}"/>
                </a:ext>
              </a:extLst>
            </p:cNvPr>
            <p:cNvGrpSpPr/>
            <p:nvPr/>
          </p:nvGrpSpPr>
          <p:grpSpPr>
            <a:xfrm rot="16200000">
              <a:off x="7643131" y="4555403"/>
              <a:ext cx="444138" cy="338976"/>
              <a:chOff x="2254056" y="1495803"/>
              <a:chExt cx="719995" cy="180000"/>
            </a:xfrm>
            <a:grpFill/>
          </p:grpSpPr>
          <p:sp>
            <p:nvSpPr>
              <p:cNvPr id="309" name="矩形 308">
                <a:extLst>
                  <a:ext uri="{FF2B5EF4-FFF2-40B4-BE49-F238E27FC236}">
                    <a16:creationId xmlns:a16="http://schemas.microsoft.com/office/drawing/2014/main" id="{DCAD78F8-1838-4DCB-B87C-70B7CA13B2AC}"/>
                  </a:ext>
                </a:extLst>
              </p:cNvPr>
              <p:cNvSpPr/>
              <p:nvPr/>
            </p:nvSpPr>
            <p:spPr>
              <a:xfrm>
                <a:off x="2614049" y="1495803"/>
                <a:ext cx="360002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/>
              </a:p>
            </p:txBody>
          </p:sp>
          <p:sp>
            <p:nvSpPr>
              <p:cNvPr id="310" name="矩形 309">
                <a:extLst>
                  <a:ext uri="{FF2B5EF4-FFF2-40B4-BE49-F238E27FC236}">
                    <a16:creationId xmlns:a16="http://schemas.microsoft.com/office/drawing/2014/main" id="{754C1665-CE38-4BA4-9C77-4F4D3ED7E76A}"/>
                  </a:ext>
                </a:extLst>
              </p:cNvPr>
              <p:cNvSpPr/>
              <p:nvPr/>
            </p:nvSpPr>
            <p:spPr>
              <a:xfrm>
                <a:off x="2254056" y="1495803"/>
                <a:ext cx="359999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dirty="0"/>
              </a:p>
            </p:txBody>
          </p:sp>
        </p:grpSp>
        <p:sp>
          <p:nvSpPr>
            <p:cNvPr id="307" name="矩形 306">
              <a:extLst>
                <a:ext uri="{FF2B5EF4-FFF2-40B4-BE49-F238E27FC236}">
                  <a16:creationId xmlns:a16="http://schemas.microsoft.com/office/drawing/2014/main" id="{9F0544C3-F935-4263-A20C-F001B95456FE}"/>
                </a:ext>
              </a:extLst>
            </p:cNvPr>
            <p:cNvSpPr/>
            <p:nvPr/>
          </p:nvSpPr>
          <p:spPr>
            <a:xfrm rot="16200000">
              <a:off x="8118849" y="4896345"/>
              <a:ext cx="222072" cy="33897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00" dirty="0"/>
            </a:p>
          </p:txBody>
        </p:sp>
        <p:sp>
          <p:nvSpPr>
            <p:cNvPr id="308" name="矩形 307">
              <a:extLst>
                <a:ext uri="{FF2B5EF4-FFF2-40B4-BE49-F238E27FC236}">
                  <a16:creationId xmlns:a16="http://schemas.microsoft.com/office/drawing/2014/main" id="{4F59D13F-77FD-4ACA-9E50-53D869F153A9}"/>
                </a:ext>
              </a:extLst>
            </p:cNvPr>
            <p:cNvSpPr/>
            <p:nvPr/>
          </p:nvSpPr>
          <p:spPr>
            <a:xfrm rot="16200000">
              <a:off x="8549628" y="5058988"/>
              <a:ext cx="91658" cy="33897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00" dirty="0"/>
            </a:p>
          </p:txBody>
        </p:sp>
      </p:grpSp>
      <p:grpSp>
        <p:nvGrpSpPr>
          <p:cNvPr id="371" name="组合 370">
            <a:extLst>
              <a:ext uri="{FF2B5EF4-FFF2-40B4-BE49-F238E27FC236}">
                <a16:creationId xmlns:a16="http://schemas.microsoft.com/office/drawing/2014/main" id="{47D4099C-BD55-479D-A4D4-BF3FD11AB0C4}"/>
              </a:ext>
            </a:extLst>
          </p:cNvPr>
          <p:cNvGrpSpPr/>
          <p:nvPr/>
        </p:nvGrpSpPr>
        <p:grpSpPr>
          <a:xfrm>
            <a:off x="6315995" y="845992"/>
            <a:ext cx="5134035" cy="2899663"/>
            <a:chOff x="6315995" y="845992"/>
            <a:chExt cx="5134035" cy="2899663"/>
          </a:xfrm>
        </p:grpSpPr>
        <p:sp>
          <p:nvSpPr>
            <p:cNvPr id="332" name="文本框 331">
              <a:extLst>
                <a:ext uri="{FF2B5EF4-FFF2-40B4-BE49-F238E27FC236}">
                  <a16:creationId xmlns:a16="http://schemas.microsoft.com/office/drawing/2014/main" id="{68EDEC0C-E333-48E2-9996-8DF03C750C41}"/>
                </a:ext>
              </a:extLst>
            </p:cNvPr>
            <p:cNvSpPr txBox="1"/>
            <p:nvPr/>
          </p:nvSpPr>
          <p:spPr>
            <a:xfrm>
              <a:off x="6344292" y="845992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>
                  <a:solidFill>
                    <a:srgbClr val="1A275B"/>
                  </a:solidFill>
                </a:rPr>
                <a:t>请求量</a:t>
              </a:r>
            </a:p>
          </p:txBody>
        </p:sp>
        <p:grpSp>
          <p:nvGrpSpPr>
            <p:cNvPr id="369" name="组合 368">
              <a:extLst>
                <a:ext uri="{FF2B5EF4-FFF2-40B4-BE49-F238E27FC236}">
                  <a16:creationId xmlns:a16="http://schemas.microsoft.com/office/drawing/2014/main" id="{D905B9CB-DE09-448D-9F8F-FA2812A924B0}"/>
                </a:ext>
              </a:extLst>
            </p:cNvPr>
            <p:cNvGrpSpPr/>
            <p:nvPr/>
          </p:nvGrpSpPr>
          <p:grpSpPr>
            <a:xfrm>
              <a:off x="6315995" y="863845"/>
              <a:ext cx="5134035" cy="2881810"/>
              <a:chOff x="6315995" y="863845"/>
              <a:chExt cx="5134035" cy="2881810"/>
            </a:xfrm>
          </p:grpSpPr>
          <p:cxnSp>
            <p:nvCxnSpPr>
              <p:cNvPr id="320" name="直接连接符 319">
                <a:extLst>
                  <a:ext uri="{FF2B5EF4-FFF2-40B4-BE49-F238E27FC236}">
                    <a16:creationId xmlns:a16="http://schemas.microsoft.com/office/drawing/2014/main" id="{2DD1CE41-8275-4FB6-9EC4-66CA24990FD2}"/>
                  </a:ext>
                </a:extLst>
              </p:cNvPr>
              <p:cNvCxnSpPr>
                <a:cxnSpLocks/>
                <a:stCxn id="332" idx="3"/>
              </p:cNvCxnSpPr>
              <p:nvPr/>
            </p:nvCxnSpPr>
            <p:spPr>
              <a:xfrm>
                <a:off x="7067567" y="999881"/>
                <a:ext cx="3572410" cy="380583"/>
              </a:xfrm>
              <a:prstGeom prst="bentConnector3">
                <a:avLst>
                  <a:gd name="adj1" fmla="val 39578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3" name="组合 332">
                <a:extLst>
                  <a:ext uri="{FF2B5EF4-FFF2-40B4-BE49-F238E27FC236}">
                    <a16:creationId xmlns:a16="http://schemas.microsoft.com/office/drawing/2014/main" id="{FA377275-5031-430E-8E08-D34BD4D71AE0}"/>
                  </a:ext>
                </a:extLst>
              </p:cNvPr>
              <p:cNvGrpSpPr/>
              <p:nvPr/>
            </p:nvGrpSpPr>
            <p:grpSpPr>
              <a:xfrm>
                <a:off x="6315995" y="863845"/>
                <a:ext cx="5134035" cy="2881810"/>
                <a:chOff x="5463530" y="859645"/>
                <a:chExt cx="5134035" cy="2881810"/>
              </a:xfrm>
            </p:grpSpPr>
            <p:sp>
              <p:nvSpPr>
                <p:cNvPr id="334" name="文本框 333">
                  <a:extLst>
                    <a:ext uri="{FF2B5EF4-FFF2-40B4-BE49-F238E27FC236}">
                      <a16:creationId xmlns:a16="http://schemas.microsoft.com/office/drawing/2014/main" id="{F859B83F-F908-4813-B6F8-7C54005FCCE6}"/>
                    </a:ext>
                  </a:extLst>
                </p:cNvPr>
                <p:cNvSpPr txBox="1"/>
                <p:nvPr/>
              </p:nvSpPr>
              <p:spPr>
                <a:xfrm>
                  <a:off x="5463530" y="1505302"/>
                  <a:ext cx="72327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400" b="1" dirty="0">
                      <a:solidFill>
                        <a:srgbClr val="1A275B"/>
                      </a:solidFill>
                    </a:rPr>
                    <a:t>下发量</a:t>
                  </a:r>
                </a:p>
              </p:txBody>
            </p:sp>
            <p:cxnSp>
              <p:nvCxnSpPr>
                <p:cNvPr id="335" name="直接连接符 334">
                  <a:extLst>
                    <a:ext uri="{FF2B5EF4-FFF2-40B4-BE49-F238E27FC236}">
                      <a16:creationId xmlns:a16="http://schemas.microsoft.com/office/drawing/2014/main" id="{B3FBBB46-AF42-4E05-AAA2-E934F08735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86805" y="859645"/>
                  <a:ext cx="12111" cy="2674697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直接连接符 335">
                  <a:extLst>
                    <a:ext uri="{FF2B5EF4-FFF2-40B4-BE49-F238E27FC236}">
                      <a16:creationId xmlns:a16="http://schemas.microsoft.com/office/drawing/2014/main" id="{A0DC24C6-310B-4DAF-A44A-7B63BE7938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10741" y="1015956"/>
                  <a:ext cx="5080" cy="2520000"/>
                </a:xfrm>
                <a:prstGeom prst="line">
                  <a:avLst/>
                </a:prstGeom>
                <a:ln w="12700"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直接连接符 336">
                  <a:extLst>
                    <a:ext uri="{FF2B5EF4-FFF2-40B4-BE49-F238E27FC236}">
                      <a16:creationId xmlns:a16="http://schemas.microsoft.com/office/drawing/2014/main" id="{A7092420-A54C-4C2B-A22D-BFDD8D0106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34261" y="1015956"/>
                  <a:ext cx="5080" cy="2520000"/>
                </a:xfrm>
                <a:prstGeom prst="line">
                  <a:avLst/>
                </a:prstGeom>
                <a:ln w="12700"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直接连接符 337">
                  <a:extLst>
                    <a:ext uri="{FF2B5EF4-FFF2-40B4-BE49-F238E27FC236}">
                      <a16:creationId xmlns:a16="http://schemas.microsoft.com/office/drawing/2014/main" id="{C3443447-F26B-4504-8A1F-2762BFA753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89197" y="1376264"/>
                  <a:ext cx="6824" cy="2159692"/>
                </a:xfrm>
                <a:prstGeom prst="line">
                  <a:avLst/>
                </a:prstGeom>
                <a:ln w="12700"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9" name="直接连接符 338">
                  <a:extLst>
                    <a:ext uri="{FF2B5EF4-FFF2-40B4-BE49-F238E27FC236}">
                      <a16:creationId xmlns:a16="http://schemas.microsoft.com/office/drawing/2014/main" id="{34E47DBE-43E2-40B1-9593-41AF2F2580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357781" y="1376264"/>
                  <a:ext cx="3169" cy="2159692"/>
                </a:xfrm>
                <a:prstGeom prst="line">
                  <a:avLst/>
                </a:prstGeom>
                <a:ln w="12700">
                  <a:solidFill>
                    <a:schemeClr val="accent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直接连接符 339">
                  <a:extLst>
                    <a:ext uri="{FF2B5EF4-FFF2-40B4-BE49-F238E27FC236}">
                      <a16:creationId xmlns:a16="http://schemas.microsoft.com/office/drawing/2014/main" id="{1343F43E-5EA7-4B13-9BC1-EC0F74BC86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719541" y="1376264"/>
                  <a:ext cx="3171" cy="2159692"/>
                </a:xfrm>
                <a:prstGeom prst="line">
                  <a:avLst/>
                </a:prstGeom>
                <a:ln w="12700"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直接连接符 340">
                  <a:extLst>
                    <a:ext uri="{FF2B5EF4-FFF2-40B4-BE49-F238E27FC236}">
                      <a16:creationId xmlns:a16="http://schemas.microsoft.com/office/drawing/2014/main" id="{0308702B-83CE-4B65-B737-7D4B92667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43061" y="1376264"/>
                  <a:ext cx="0" cy="2159692"/>
                </a:xfrm>
                <a:prstGeom prst="line">
                  <a:avLst/>
                </a:prstGeom>
                <a:ln w="12700"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直接连接符 341">
                  <a:extLst>
                    <a:ext uri="{FF2B5EF4-FFF2-40B4-BE49-F238E27FC236}">
                      <a16:creationId xmlns:a16="http://schemas.microsoft.com/office/drawing/2014/main" id="{9630EC50-B5A8-43C7-9CDD-A811E61E69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800328" y="1376264"/>
                  <a:ext cx="4498" cy="2159692"/>
                </a:xfrm>
                <a:prstGeom prst="line">
                  <a:avLst/>
                </a:prstGeom>
                <a:ln w="12700"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直接箭头连接符 342">
                  <a:extLst>
                    <a:ext uri="{FF2B5EF4-FFF2-40B4-BE49-F238E27FC236}">
                      <a16:creationId xmlns:a16="http://schemas.microsoft.com/office/drawing/2014/main" id="{5B5FFEA1-4A55-4A49-83F7-DBA3AA96CDFC}"/>
                    </a:ext>
                  </a:extLst>
                </p:cNvPr>
                <p:cNvCxnSpPr/>
                <p:nvPr/>
              </p:nvCxnSpPr>
              <p:spPr>
                <a:xfrm>
                  <a:off x="6181330" y="3518111"/>
                  <a:ext cx="3764280" cy="2540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4" name="文本框 343">
                  <a:extLst>
                    <a:ext uri="{FF2B5EF4-FFF2-40B4-BE49-F238E27FC236}">
                      <a16:creationId xmlns:a16="http://schemas.microsoft.com/office/drawing/2014/main" id="{6FA5D213-B3C0-4E3E-8921-903623887269}"/>
                    </a:ext>
                  </a:extLst>
                </p:cNvPr>
                <p:cNvSpPr txBox="1"/>
                <p:nvPr/>
              </p:nvSpPr>
              <p:spPr>
                <a:xfrm>
                  <a:off x="9944822" y="3433678"/>
                  <a:ext cx="65274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400" b="1" dirty="0">
                      <a:solidFill>
                        <a:srgbClr val="1A275B"/>
                      </a:solidFill>
                    </a:rPr>
                    <a:t>时间</a:t>
                  </a:r>
                  <a:r>
                    <a:rPr lang="en-US" altLang="zh-CN" sz="1400" b="1" dirty="0">
                      <a:solidFill>
                        <a:srgbClr val="1A275B"/>
                      </a:solidFill>
                    </a:rPr>
                    <a:t>T</a:t>
                  </a:r>
                  <a:endParaRPr lang="zh-CN" altLang="en-US" sz="1400" b="1" dirty="0">
                    <a:solidFill>
                      <a:srgbClr val="1A275B"/>
                    </a:solidFill>
                  </a:endParaRPr>
                </a:p>
              </p:txBody>
            </p:sp>
            <p:cxnSp>
              <p:nvCxnSpPr>
                <p:cNvPr id="345" name="直接连接符 344">
                  <a:extLst>
                    <a:ext uri="{FF2B5EF4-FFF2-40B4-BE49-F238E27FC236}">
                      <a16:creationId xmlns:a16="http://schemas.microsoft.com/office/drawing/2014/main" id="{5CBDF6F1-F7F8-46D9-B58A-B4C16720A0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554456" y="1015956"/>
                  <a:ext cx="5080" cy="2520000"/>
                </a:xfrm>
                <a:prstGeom prst="line">
                  <a:avLst/>
                </a:prstGeom>
                <a:ln w="12700"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直接连接符 345">
                  <a:extLst>
                    <a:ext uri="{FF2B5EF4-FFF2-40B4-BE49-F238E27FC236}">
                      <a16:creationId xmlns:a16="http://schemas.microsoft.com/office/drawing/2014/main" id="{0E6A6D4B-1F3B-4071-92EB-1E85B8AD36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72501" y="1015956"/>
                  <a:ext cx="5080" cy="2520000"/>
                </a:xfrm>
                <a:prstGeom prst="line">
                  <a:avLst/>
                </a:prstGeom>
                <a:ln w="12700"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直接连接符 346">
                  <a:extLst>
                    <a:ext uri="{FF2B5EF4-FFF2-40B4-BE49-F238E27FC236}">
                      <a16:creationId xmlns:a16="http://schemas.microsoft.com/office/drawing/2014/main" id="{384F7718-9386-41EE-A60F-A452D164FF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76589" y="1376264"/>
                  <a:ext cx="4712" cy="2159692"/>
                </a:xfrm>
                <a:prstGeom prst="line">
                  <a:avLst/>
                </a:prstGeom>
                <a:ln w="12700"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48" name="组合 347">
            <a:extLst>
              <a:ext uri="{FF2B5EF4-FFF2-40B4-BE49-F238E27FC236}">
                <a16:creationId xmlns:a16="http://schemas.microsoft.com/office/drawing/2014/main" id="{9CE4529A-2641-4722-8177-FC0582597C7A}"/>
              </a:ext>
            </a:extLst>
          </p:cNvPr>
          <p:cNvGrpSpPr/>
          <p:nvPr/>
        </p:nvGrpSpPr>
        <p:grpSpPr>
          <a:xfrm>
            <a:off x="6316993" y="3634107"/>
            <a:ext cx="5134035" cy="2236153"/>
            <a:chOff x="5458055" y="3628631"/>
            <a:chExt cx="5134035" cy="2236153"/>
          </a:xfrm>
        </p:grpSpPr>
        <p:sp>
          <p:nvSpPr>
            <p:cNvPr id="349" name="文本框 348">
              <a:extLst>
                <a:ext uri="{FF2B5EF4-FFF2-40B4-BE49-F238E27FC236}">
                  <a16:creationId xmlns:a16="http://schemas.microsoft.com/office/drawing/2014/main" id="{48BACFD1-ABB6-41F6-BCB3-FBBEA79E6FF4}"/>
                </a:ext>
              </a:extLst>
            </p:cNvPr>
            <p:cNvSpPr txBox="1"/>
            <p:nvPr/>
          </p:nvSpPr>
          <p:spPr>
            <a:xfrm>
              <a:off x="5458055" y="3628631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>
                  <a:solidFill>
                    <a:srgbClr val="1A275B"/>
                  </a:solidFill>
                </a:rPr>
                <a:t>回收量</a:t>
              </a:r>
            </a:p>
          </p:txBody>
        </p:sp>
        <p:cxnSp>
          <p:nvCxnSpPr>
            <p:cNvPr id="350" name="直接连接符 349">
              <a:extLst>
                <a:ext uri="{FF2B5EF4-FFF2-40B4-BE49-F238E27FC236}">
                  <a16:creationId xmlns:a16="http://schemas.microsoft.com/office/drawing/2014/main" id="{4FD66F33-6DE9-4951-A913-9D1BF0F5AE8C}"/>
                </a:ext>
              </a:extLst>
            </p:cNvPr>
            <p:cNvCxnSpPr>
              <a:cxnSpLocks/>
            </p:cNvCxnSpPr>
            <p:nvPr/>
          </p:nvCxnSpPr>
          <p:spPr>
            <a:xfrm>
              <a:off x="6181330" y="3790543"/>
              <a:ext cx="0" cy="186712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接连接符 350">
              <a:extLst>
                <a:ext uri="{FF2B5EF4-FFF2-40B4-BE49-F238E27FC236}">
                  <a16:creationId xmlns:a16="http://schemas.microsoft.com/office/drawing/2014/main" id="{B0CD30E6-43E3-40E3-BD6C-303014B8DAAD}"/>
                </a:ext>
              </a:extLst>
            </p:cNvPr>
            <p:cNvCxnSpPr/>
            <p:nvPr/>
          </p:nvCxnSpPr>
          <p:spPr>
            <a:xfrm flipH="1">
              <a:off x="6899770" y="3857671"/>
              <a:ext cx="5080" cy="180000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直接连接符 351">
              <a:extLst>
                <a:ext uri="{FF2B5EF4-FFF2-40B4-BE49-F238E27FC236}">
                  <a16:creationId xmlns:a16="http://schemas.microsoft.com/office/drawing/2014/main" id="{ED3C0B1A-6A20-43CB-BC94-3620FF191E9F}"/>
                </a:ext>
              </a:extLst>
            </p:cNvPr>
            <p:cNvCxnSpPr/>
            <p:nvPr/>
          </p:nvCxnSpPr>
          <p:spPr>
            <a:xfrm flipH="1">
              <a:off x="7623290" y="3857671"/>
              <a:ext cx="5080" cy="180000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直接连接符 352">
              <a:extLst>
                <a:ext uri="{FF2B5EF4-FFF2-40B4-BE49-F238E27FC236}">
                  <a16:creationId xmlns:a16="http://schemas.microsoft.com/office/drawing/2014/main" id="{F9D75344-6927-4864-B0B7-805E4688C9AB}"/>
                </a:ext>
              </a:extLst>
            </p:cNvPr>
            <p:cNvCxnSpPr/>
            <p:nvPr/>
          </p:nvCxnSpPr>
          <p:spPr>
            <a:xfrm flipH="1">
              <a:off x="7985050" y="3857671"/>
              <a:ext cx="5080" cy="180000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直接连接符 353">
              <a:extLst>
                <a:ext uri="{FF2B5EF4-FFF2-40B4-BE49-F238E27FC236}">
                  <a16:creationId xmlns:a16="http://schemas.microsoft.com/office/drawing/2014/main" id="{38797B21-CA35-4AC9-BE01-D8C08F547094}"/>
                </a:ext>
              </a:extLst>
            </p:cNvPr>
            <p:cNvCxnSpPr/>
            <p:nvPr/>
          </p:nvCxnSpPr>
          <p:spPr>
            <a:xfrm flipH="1">
              <a:off x="8346810" y="3857671"/>
              <a:ext cx="5080" cy="1800000"/>
            </a:xfrm>
            <a:prstGeom prst="line">
              <a:avLst/>
            </a:prstGeom>
            <a:ln w="12700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直接连接符 354">
              <a:extLst>
                <a:ext uri="{FF2B5EF4-FFF2-40B4-BE49-F238E27FC236}">
                  <a16:creationId xmlns:a16="http://schemas.microsoft.com/office/drawing/2014/main" id="{A1034D38-717A-4AA7-922C-E6C0BA9D1642}"/>
                </a:ext>
              </a:extLst>
            </p:cNvPr>
            <p:cNvCxnSpPr/>
            <p:nvPr/>
          </p:nvCxnSpPr>
          <p:spPr>
            <a:xfrm flipH="1">
              <a:off x="8708570" y="3857671"/>
              <a:ext cx="5080" cy="180000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直接连接符 355">
              <a:extLst>
                <a:ext uri="{FF2B5EF4-FFF2-40B4-BE49-F238E27FC236}">
                  <a16:creationId xmlns:a16="http://schemas.microsoft.com/office/drawing/2014/main" id="{9C3799AD-DFD8-418F-9178-538F7B633450}"/>
                </a:ext>
              </a:extLst>
            </p:cNvPr>
            <p:cNvCxnSpPr/>
            <p:nvPr/>
          </p:nvCxnSpPr>
          <p:spPr>
            <a:xfrm flipH="1">
              <a:off x="9432090" y="3857671"/>
              <a:ext cx="5080" cy="180000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直接连接符 356">
              <a:extLst>
                <a:ext uri="{FF2B5EF4-FFF2-40B4-BE49-F238E27FC236}">
                  <a16:creationId xmlns:a16="http://schemas.microsoft.com/office/drawing/2014/main" id="{430C52A1-67DB-4985-89D2-972B89FAEFE0}"/>
                </a:ext>
              </a:extLst>
            </p:cNvPr>
            <p:cNvCxnSpPr/>
            <p:nvPr/>
          </p:nvCxnSpPr>
          <p:spPr>
            <a:xfrm flipH="1">
              <a:off x="9793855" y="3857671"/>
              <a:ext cx="5080" cy="180000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直接箭头连接符 357">
              <a:extLst>
                <a:ext uri="{FF2B5EF4-FFF2-40B4-BE49-F238E27FC236}">
                  <a16:creationId xmlns:a16="http://schemas.microsoft.com/office/drawing/2014/main" id="{C5AD862D-FAB3-4C40-8A95-EB6DC13C2ECF}"/>
                </a:ext>
              </a:extLst>
            </p:cNvPr>
            <p:cNvCxnSpPr/>
            <p:nvPr/>
          </p:nvCxnSpPr>
          <p:spPr>
            <a:xfrm>
              <a:off x="6175855" y="5641440"/>
              <a:ext cx="3764280" cy="254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文本框 358">
              <a:extLst>
                <a:ext uri="{FF2B5EF4-FFF2-40B4-BE49-F238E27FC236}">
                  <a16:creationId xmlns:a16="http://schemas.microsoft.com/office/drawing/2014/main" id="{B788EDEA-58BB-4155-9B19-234848D677A9}"/>
                </a:ext>
              </a:extLst>
            </p:cNvPr>
            <p:cNvSpPr txBox="1"/>
            <p:nvPr/>
          </p:nvSpPr>
          <p:spPr>
            <a:xfrm>
              <a:off x="9939347" y="5557007"/>
              <a:ext cx="6527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>
                  <a:solidFill>
                    <a:srgbClr val="1A275B"/>
                  </a:solidFill>
                </a:rPr>
                <a:t>时间</a:t>
              </a:r>
              <a:r>
                <a:rPr lang="en-US" altLang="zh-CN" sz="1400" b="1" dirty="0">
                  <a:solidFill>
                    <a:srgbClr val="1A275B"/>
                  </a:solidFill>
                </a:rPr>
                <a:t>T</a:t>
              </a:r>
              <a:endParaRPr lang="zh-CN" altLang="en-US" sz="1400" b="1" dirty="0">
                <a:solidFill>
                  <a:srgbClr val="1A275B"/>
                </a:solidFill>
              </a:endParaRPr>
            </a:p>
          </p:txBody>
        </p:sp>
        <p:cxnSp>
          <p:nvCxnSpPr>
            <p:cNvPr id="360" name="直接连接符 359">
              <a:extLst>
                <a:ext uri="{FF2B5EF4-FFF2-40B4-BE49-F238E27FC236}">
                  <a16:creationId xmlns:a16="http://schemas.microsoft.com/office/drawing/2014/main" id="{58214455-7EE9-48DF-954B-ADE0D2EDE240}"/>
                </a:ext>
              </a:extLst>
            </p:cNvPr>
            <p:cNvCxnSpPr/>
            <p:nvPr/>
          </p:nvCxnSpPr>
          <p:spPr>
            <a:xfrm flipH="1">
              <a:off x="6538010" y="3857671"/>
              <a:ext cx="5080" cy="180000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直接连接符 360">
              <a:extLst>
                <a:ext uri="{FF2B5EF4-FFF2-40B4-BE49-F238E27FC236}">
                  <a16:creationId xmlns:a16="http://schemas.microsoft.com/office/drawing/2014/main" id="{68EA783D-5721-45BC-8A96-8BFC0A4624BA}"/>
                </a:ext>
              </a:extLst>
            </p:cNvPr>
            <p:cNvCxnSpPr/>
            <p:nvPr/>
          </p:nvCxnSpPr>
          <p:spPr>
            <a:xfrm flipH="1">
              <a:off x="7261530" y="3857671"/>
              <a:ext cx="5080" cy="180000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直接连接符 361">
              <a:extLst>
                <a:ext uri="{FF2B5EF4-FFF2-40B4-BE49-F238E27FC236}">
                  <a16:creationId xmlns:a16="http://schemas.microsoft.com/office/drawing/2014/main" id="{CA5F417B-937D-4B1C-9D3D-194C7E58123D}"/>
                </a:ext>
              </a:extLst>
            </p:cNvPr>
            <p:cNvCxnSpPr/>
            <p:nvPr/>
          </p:nvCxnSpPr>
          <p:spPr>
            <a:xfrm flipH="1">
              <a:off x="9070330" y="3857671"/>
              <a:ext cx="5080" cy="180000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8" name="文本框 367">
            <a:extLst>
              <a:ext uri="{FF2B5EF4-FFF2-40B4-BE49-F238E27FC236}">
                <a16:creationId xmlns:a16="http://schemas.microsoft.com/office/drawing/2014/main" id="{65C2E28A-9994-4F17-93DC-58518C1F368E}"/>
              </a:ext>
            </a:extLst>
          </p:cNvPr>
          <p:cNvSpPr txBox="1"/>
          <p:nvPr/>
        </p:nvSpPr>
        <p:spPr>
          <a:xfrm>
            <a:off x="2206044" y="2218578"/>
            <a:ext cx="3280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highlight>
                  <a:srgbClr val="FFFF00"/>
                </a:highlight>
              </a:rPr>
              <a:t>假设：</a:t>
            </a:r>
            <a:r>
              <a:rPr lang="zh-CN" altLang="en-US" sz="1400" dirty="0">
                <a:solidFill>
                  <a:srgbClr val="1A275B"/>
                </a:solidFill>
                <a:highlight>
                  <a:srgbClr val="FFFF00"/>
                </a:highlight>
              </a:rPr>
              <a:t>回收量 ≡</a:t>
            </a:r>
            <a:r>
              <a:rPr lang="en-US" altLang="zh-CN" sz="1400" dirty="0">
                <a:solidFill>
                  <a:srgbClr val="1A275B"/>
                </a:solidFill>
                <a:highlight>
                  <a:srgbClr val="FFFF00"/>
                </a:highlight>
              </a:rPr>
              <a:t> </a:t>
            </a:r>
            <a:r>
              <a:rPr lang="el-GR" altLang="zh-CN" sz="1400" b="1" dirty="0">
                <a:solidFill>
                  <a:srgbClr val="1A275B"/>
                </a:solidFill>
                <a:highlight>
                  <a:srgbClr val="FFFF00"/>
                </a:highlight>
              </a:rPr>
              <a:t> β</a:t>
            </a:r>
            <a:r>
              <a:rPr lang="en-US" altLang="zh-CN" sz="1400" dirty="0">
                <a:solidFill>
                  <a:srgbClr val="1A275B"/>
                </a:solidFill>
                <a:highlight>
                  <a:srgbClr val="FFFF00"/>
                </a:highlight>
              </a:rPr>
              <a:t> * </a:t>
            </a:r>
            <a:r>
              <a:rPr lang="zh-CN" altLang="en-US" sz="1400" dirty="0">
                <a:solidFill>
                  <a:srgbClr val="1A275B"/>
                </a:solidFill>
                <a:highlight>
                  <a:srgbClr val="FFFF00"/>
                </a:highlight>
              </a:rPr>
              <a:t>下发量</a:t>
            </a:r>
            <a:r>
              <a:rPr lang="zh-CN" altLang="en-US" sz="1400" dirty="0">
                <a:solidFill>
                  <a:srgbClr val="1A275B"/>
                </a:solidFill>
              </a:rPr>
              <a:t> 不存在超发</a:t>
            </a:r>
          </a:p>
        </p:txBody>
      </p:sp>
      <p:sp>
        <p:nvSpPr>
          <p:cNvPr id="372" name="文本框 371">
            <a:extLst>
              <a:ext uri="{FF2B5EF4-FFF2-40B4-BE49-F238E27FC236}">
                <a16:creationId xmlns:a16="http://schemas.microsoft.com/office/drawing/2014/main" id="{84A7AA56-C1A3-48C3-9450-29089ACABB1C}"/>
              </a:ext>
            </a:extLst>
          </p:cNvPr>
          <p:cNvSpPr txBox="1"/>
          <p:nvPr/>
        </p:nvSpPr>
        <p:spPr>
          <a:xfrm>
            <a:off x="2202298" y="2539365"/>
            <a:ext cx="3799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highlight>
                  <a:srgbClr val="FFFF00"/>
                </a:highlight>
              </a:rPr>
              <a:t>实际：</a:t>
            </a:r>
            <a:r>
              <a:rPr lang="zh-CN" altLang="en-US" sz="1400" dirty="0">
                <a:solidFill>
                  <a:srgbClr val="1A275B"/>
                </a:solidFill>
                <a:highlight>
                  <a:srgbClr val="FFFF00"/>
                </a:highlight>
              </a:rPr>
              <a:t>回收</a:t>
            </a:r>
            <a:r>
              <a:rPr lang="en-US" altLang="zh-CN" sz="1400" dirty="0">
                <a:solidFill>
                  <a:srgbClr val="1A275B"/>
                </a:solidFill>
                <a:highlight>
                  <a:srgbClr val="FFFF00"/>
                </a:highlight>
              </a:rPr>
              <a:t>-&gt;</a:t>
            </a:r>
            <a:r>
              <a:rPr lang="zh-CN" altLang="en-US" sz="1400" dirty="0">
                <a:solidFill>
                  <a:srgbClr val="1A275B"/>
                </a:solidFill>
                <a:highlight>
                  <a:srgbClr val="FFFF00"/>
                </a:highlight>
              </a:rPr>
              <a:t>下发：无线性关系 </a:t>
            </a:r>
            <a:r>
              <a:rPr lang="en-US" altLang="zh-CN" sz="1400" dirty="0">
                <a:solidFill>
                  <a:srgbClr val="1A275B"/>
                </a:solidFill>
                <a:highlight>
                  <a:srgbClr val="FFFF00"/>
                </a:highlight>
              </a:rPr>
              <a:t>&amp; </a:t>
            </a:r>
            <a:r>
              <a:rPr lang="zh-CN" altLang="en-US" sz="1400" dirty="0">
                <a:solidFill>
                  <a:srgbClr val="1A275B"/>
                </a:solidFill>
                <a:highlight>
                  <a:srgbClr val="FFFF00"/>
                </a:highlight>
              </a:rPr>
              <a:t>回收延时大</a:t>
            </a:r>
          </a:p>
        </p:txBody>
      </p:sp>
      <p:grpSp>
        <p:nvGrpSpPr>
          <p:cNvPr id="373" name="组合 372">
            <a:extLst>
              <a:ext uri="{FF2B5EF4-FFF2-40B4-BE49-F238E27FC236}">
                <a16:creationId xmlns:a16="http://schemas.microsoft.com/office/drawing/2014/main" id="{F2E35987-1A83-473C-8314-4C5267A1203C}"/>
              </a:ext>
            </a:extLst>
          </p:cNvPr>
          <p:cNvGrpSpPr/>
          <p:nvPr/>
        </p:nvGrpSpPr>
        <p:grpSpPr>
          <a:xfrm>
            <a:off x="7772686" y="4296490"/>
            <a:ext cx="1415358" cy="1352175"/>
            <a:chOff x="6973978" y="3836552"/>
            <a:chExt cx="1415358" cy="1352175"/>
          </a:xfrm>
        </p:grpSpPr>
        <p:grpSp>
          <p:nvGrpSpPr>
            <p:cNvPr id="374" name="组合 373">
              <a:extLst>
                <a:ext uri="{FF2B5EF4-FFF2-40B4-BE49-F238E27FC236}">
                  <a16:creationId xmlns:a16="http://schemas.microsoft.com/office/drawing/2014/main" id="{D5713D4B-85FA-4D5A-8619-487041DDE868}"/>
                </a:ext>
              </a:extLst>
            </p:cNvPr>
            <p:cNvGrpSpPr/>
            <p:nvPr/>
          </p:nvGrpSpPr>
          <p:grpSpPr>
            <a:xfrm rot="16200000">
              <a:off x="6699323" y="4111207"/>
              <a:ext cx="888286" cy="338976"/>
              <a:chOff x="2396062" y="1495803"/>
              <a:chExt cx="1440000" cy="1800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380" name="矩形 379">
                <a:extLst>
                  <a:ext uri="{FF2B5EF4-FFF2-40B4-BE49-F238E27FC236}">
                    <a16:creationId xmlns:a16="http://schemas.microsoft.com/office/drawing/2014/main" id="{8755C76E-8BB1-4E43-A93A-4F53399E5157}"/>
                  </a:ext>
                </a:extLst>
              </p:cNvPr>
              <p:cNvSpPr/>
              <p:nvPr/>
            </p:nvSpPr>
            <p:spPr>
              <a:xfrm>
                <a:off x="2756062" y="1495803"/>
                <a:ext cx="360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/>
              </a:p>
            </p:txBody>
          </p:sp>
          <p:sp>
            <p:nvSpPr>
              <p:cNvPr id="381" name="矩形 380">
                <a:extLst>
                  <a:ext uri="{FF2B5EF4-FFF2-40B4-BE49-F238E27FC236}">
                    <a16:creationId xmlns:a16="http://schemas.microsoft.com/office/drawing/2014/main" id="{50BCA0A3-0D40-4DE3-B7B6-39304A0A5218}"/>
                  </a:ext>
                </a:extLst>
              </p:cNvPr>
              <p:cNvSpPr/>
              <p:nvPr/>
            </p:nvSpPr>
            <p:spPr>
              <a:xfrm>
                <a:off x="2396062" y="1495803"/>
                <a:ext cx="360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dirty="0"/>
              </a:p>
            </p:txBody>
          </p:sp>
          <p:sp>
            <p:nvSpPr>
              <p:cNvPr id="382" name="矩形 381">
                <a:extLst>
                  <a:ext uri="{FF2B5EF4-FFF2-40B4-BE49-F238E27FC236}">
                    <a16:creationId xmlns:a16="http://schemas.microsoft.com/office/drawing/2014/main" id="{C3079D96-6B40-44EF-8E75-CE2409F35C69}"/>
                  </a:ext>
                </a:extLst>
              </p:cNvPr>
              <p:cNvSpPr/>
              <p:nvPr/>
            </p:nvSpPr>
            <p:spPr>
              <a:xfrm>
                <a:off x="3476062" y="1495803"/>
                <a:ext cx="360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/>
              </a:p>
            </p:txBody>
          </p:sp>
          <p:sp>
            <p:nvSpPr>
              <p:cNvPr id="383" name="矩形 382">
                <a:extLst>
                  <a:ext uri="{FF2B5EF4-FFF2-40B4-BE49-F238E27FC236}">
                    <a16:creationId xmlns:a16="http://schemas.microsoft.com/office/drawing/2014/main" id="{CA12280E-3345-4253-939E-C31F0A8E7110}"/>
                  </a:ext>
                </a:extLst>
              </p:cNvPr>
              <p:cNvSpPr/>
              <p:nvPr/>
            </p:nvSpPr>
            <p:spPr>
              <a:xfrm>
                <a:off x="3116062" y="1495803"/>
                <a:ext cx="360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/>
              </a:p>
            </p:txBody>
          </p:sp>
        </p:grpSp>
        <p:grpSp>
          <p:nvGrpSpPr>
            <p:cNvPr id="375" name="组合 374">
              <a:extLst>
                <a:ext uri="{FF2B5EF4-FFF2-40B4-BE49-F238E27FC236}">
                  <a16:creationId xmlns:a16="http://schemas.microsoft.com/office/drawing/2014/main" id="{9DF9E225-49EA-47B9-80D7-6ED94B6991AC}"/>
                </a:ext>
              </a:extLst>
            </p:cNvPr>
            <p:cNvGrpSpPr/>
            <p:nvPr/>
          </p:nvGrpSpPr>
          <p:grpSpPr>
            <a:xfrm rot="16200000">
              <a:off x="7282666" y="4561550"/>
              <a:ext cx="444143" cy="338976"/>
              <a:chOff x="2396062" y="1495803"/>
              <a:chExt cx="720000" cy="1800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378" name="矩形 377">
                <a:extLst>
                  <a:ext uri="{FF2B5EF4-FFF2-40B4-BE49-F238E27FC236}">
                    <a16:creationId xmlns:a16="http://schemas.microsoft.com/office/drawing/2014/main" id="{870F2258-CF49-42B3-81FE-0C1B7834DB7D}"/>
                  </a:ext>
                </a:extLst>
              </p:cNvPr>
              <p:cNvSpPr/>
              <p:nvPr/>
            </p:nvSpPr>
            <p:spPr>
              <a:xfrm>
                <a:off x="2756062" y="1495803"/>
                <a:ext cx="360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/>
              </a:p>
            </p:txBody>
          </p:sp>
          <p:sp>
            <p:nvSpPr>
              <p:cNvPr id="379" name="矩形 378">
                <a:extLst>
                  <a:ext uri="{FF2B5EF4-FFF2-40B4-BE49-F238E27FC236}">
                    <a16:creationId xmlns:a16="http://schemas.microsoft.com/office/drawing/2014/main" id="{223B9A98-802D-409A-B41F-475AACF82534}"/>
                  </a:ext>
                </a:extLst>
              </p:cNvPr>
              <p:cNvSpPr/>
              <p:nvPr/>
            </p:nvSpPr>
            <p:spPr>
              <a:xfrm>
                <a:off x="2396062" y="1495803"/>
                <a:ext cx="360000" cy="180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dirty="0"/>
              </a:p>
            </p:txBody>
          </p:sp>
        </p:grpSp>
        <p:sp>
          <p:nvSpPr>
            <p:cNvPr id="376" name="矩形 375">
              <a:extLst>
                <a:ext uri="{FF2B5EF4-FFF2-40B4-BE49-F238E27FC236}">
                  <a16:creationId xmlns:a16="http://schemas.microsoft.com/office/drawing/2014/main" id="{AB908E1D-B4DD-4D53-AA83-E6DB7B4B73BA}"/>
                </a:ext>
              </a:extLst>
            </p:cNvPr>
            <p:cNvSpPr/>
            <p:nvPr/>
          </p:nvSpPr>
          <p:spPr>
            <a:xfrm rot="16200000">
              <a:off x="7752922" y="4809581"/>
              <a:ext cx="222072" cy="3389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00" dirty="0"/>
            </a:p>
          </p:txBody>
        </p:sp>
        <p:sp>
          <p:nvSpPr>
            <p:cNvPr id="377" name="矩形 376">
              <a:extLst>
                <a:ext uri="{FF2B5EF4-FFF2-40B4-BE49-F238E27FC236}">
                  <a16:creationId xmlns:a16="http://schemas.microsoft.com/office/drawing/2014/main" id="{BAA27FA2-169D-46EF-B97B-0B9AAC6EF1A9}"/>
                </a:ext>
              </a:extLst>
            </p:cNvPr>
            <p:cNvSpPr/>
            <p:nvPr/>
          </p:nvSpPr>
          <p:spPr>
            <a:xfrm rot="16200000">
              <a:off x="8174019" y="4973410"/>
              <a:ext cx="91658" cy="3389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00" dirty="0"/>
            </a:p>
          </p:txBody>
        </p:sp>
      </p:grpSp>
      <p:cxnSp>
        <p:nvCxnSpPr>
          <p:cNvPr id="386" name="直接连接符 385">
            <a:extLst>
              <a:ext uri="{FF2B5EF4-FFF2-40B4-BE49-F238E27FC236}">
                <a16:creationId xmlns:a16="http://schemas.microsoft.com/office/drawing/2014/main" id="{FF7FCBE3-F43F-4265-8215-D8DF8796CA87}"/>
              </a:ext>
            </a:extLst>
          </p:cNvPr>
          <p:cNvCxnSpPr>
            <a:cxnSpLocks/>
          </p:cNvCxnSpPr>
          <p:nvPr/>
        </p:nvCxnSpPr>
        <p:spPr>
          <a:xfrm flipH="1">
            <a:off x="9194563" y="1118594"/>
            <a:ext cx="17102" cy="4592299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1" name="组合 410">
            <a:extLst>
              <a:ext uri="{FF2B5EF4-FFF2-40B4-BE49-F238E27FC236}">
                <a16:creationId xmlns:a16="http://schemas.microsoft.com/office/drawing/2014/main" id="{ACBE8A64-4DE8-48D7-B716-CDE9D50244E6}"/>
              </a:ext>
            </a:extLst>
          </p:cNvPr>
          <p:cNvGrpSpPr/>
          <p:nvPr/>
        </p:nvGrpSpPr>
        <p:grpSpPr>
          <a:xfrm>
            <a:off x="6988527" y="3923010"/>
            <a:ext cx="2205954" cy="1822848"/>
            <a:chOff x="8890983" y="3898111"/>
            <a:chExt cx="1786747" cy="1841295"/>
          </a:xfrm>
        </p:grpSpPr>
        <p:sp>
          <p:nvSpPr>
            <p:cNvPr id="412" name="矩形: 圆角 411">
              <a:extLst>
                <a:ext uri="{FF2B5EF4-FFF2-40B4-BE49-F238E27FC236}">
                  <a16:creationId xmlns:a16="http://schemas.microsoft.com/office/drawing/2014/main" id="{23E8866B-B715-4C0F-95F4-813EC4F9F0BC}"/>
                </a:ext>
              </a:extLst>
            </p:cNvPr>
            <p:cNvSpPr/>
            <p:nvPr/>
          </p:nvSpPr>
          <p:spPr>
            <a:xfrm>
              <a:off x="8968855" y="3898111"/>
              <a:ext cx="1708875" cy="1841295"/>
            </a:xfrm>
            <a:prstGeom prst="roundRect">
              <a:avLst>
                <a:gd name="adj" fmla="val 9631"/>
              </a:avLst>
            </a:prstGeom>
            <a:noFill/>
            <a:ln w="38100">
              <a:solidFill>
                <a:srgbClr val="85D4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3" name="文本框 412">
              <a:extLst>
                <a:ext uri="{FF2B5EF4-FFF2-40B4-BE49-F238E27FC236}">
                  <a16:creationId xmlns:a16="http://schemas.microsoft.com/office/drawing/2014/main" id="{60326810-9119-4914-B2C6-503CA835AECB}"/>
                </a:ext>
              </a:extLst>
            </p:cNvPr>
            <p:cNvSpPr txBox="1"/>
            <p:nvPr/>
          </p:nvSpPr>
          <p:spPr>
            <a:xfrm>
              <a:off x="8890983" y="3958930"/>
              <a:ext cx="9805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85D4E6"/>
                  </a:solidFill>
                </a:rPr>
                <a:t>达到曝光量</a:t>
              </a:r>
            </a:p>
          </p:txBody>
        </p:sp>
      </p:grpSp>
      <p:grpSp>
        <p:nvGrpSpPr>
          <p:cNvPr id="414" name="组合 413">
            <a:extLst>
              <a:ext uri="{FF2B5EF4-FFF2-40B4-BE49-F238E27FC236}">
                <a16:creationId xmlns:a16="http://schemas.microsoft.com/office/drawing/2014/main" id="{F253554E-C792-4F03-8920-113FC2666F7A}"/>
              </a:ext>
            </a:extLst>
          </p:cNvPr>
          <p:cNvGrpSpPr/>
          <p:nvPr/>
        </p:nvGrpSpPr>
        <p:grpSpPr>
          <a:xfrm>
            <a:off x="9199230" y="3898111"/>
            <a:ext cx="1478500" cy="1841295"/>
            <a:chOff x="9199230" y="3898111"/>
            <a:chExt cx="1478500" cy="1841295"/>
          </a:xfrm>
        </p:grpSpPr>
        <p:sp>
          <p:nvSpPr>
            <p:cNvPr id="415" name="矩形: 圆角 414">
              <a:extLst>
                <a:ext uri="{FF2B5EF4-FFF2-40B4-BE49-F238E27FC236}">
                  <a16:creationId xmlns:a16="http://schemas.microsoft.com/office/drawing/2014/main" id="{3E3AE7B6-C13B-4E71-8E76-2CD818260199}"/>
                </a:ext>
              </a:extLst>
            </p:cNvPr>
            <p:cNvSpPr/>
            <p:nvPr/>
          </p:nvSpPr>
          <p:spPr>
            <a:xfrm>
              <a:off x="9199230" y="3898111"/>
              <a:ext cx="1478500" cy="1841295"/>
            </a:xfrm>
            <a:prstGeom prst="roundRect">
              <a:avLst>
                <a:gd name="adj" fmla="val 9631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6" name="文本框 415">
              <a:extLst>
                <a:ext uri="{FF2B5EF4-FFF2-40B4-BE49-F238E27FC236}">
                  <a16:creationId xmlns:a16="http://schemas.microsoft.com/office/drawing/2014/main" id="{DAABEC26-D93C-463A-97E6-8124C6FD229D}"/>
                </a:ext>
              </a:extLst>
            </p:cNvPr>
            <p:cNvSpPr txBox="1"/>
            <p:nvPr/>
          </p:nvSpPr>
          <p:spPr>
            <a:xfrm>
              <a:off x="9773051" y="398328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FF0000"/>
                  </a:solidFill>
                </a:rPr>
                <a:t>超发量</a:t>
              </a:r>
            </a:p>
          </p:txBody>
        </p:sp>
      </p:grpSp>
      <p:grpSp>
        <p:nvGrpSpPr>
          <p:cNvPr id="419" name="组合 418">
            <a:extLst>
              <a:ext uri="{FF2B5EF4-FFF2-40B4-BE49-F238E27FC236}">
                <a16:creationId xmlns:a16="http://schemas.microsoft.com/office/drawing/2014/main" id="{D70ACEBE-A3A1-44BC-A185-B333588EFE8A}"/>
              </a:ext>
            </a:extLst>
          </p:cNvPr>
          <p:cNvGrpSpPr/>
          <p:nvPr/>
        </p:nvGrpSpPr>
        <p:grpSpPr>
          <a:xfrm>
            <a:off x="6333653" y="3883215"/>
            <a:ext cx="4306324" cy="545865"/>
            <a:chOff x="6333653" y="4135639"/>
            <a:chExt cx="4306324" cy="545865"/>
          </a:xfrm>
        </p:grpSpPr>
        <p:cxnSp>
          <p:nvCxnSpPr>
            <p:cNvPr id="417" name="直接连接符 319">
              <a:extLst>
                <a:ext uri="{FF2B5EF4-FFF2-40B4-BE49-F238E27FC236}">
                  <a16:creationId xmlns:a16="http://schemas.microsoft.com/office/drawing/2014/main" id="{13E95BFB-0214-459F-8778-9D7D5143350A}"/>
                </a:ext>
              </a:extLst>
            </p:cNvPr>
            <p:cNvCxnSpPr>
              <a:cxnSpLocks/>
            </p:cNvCxnSpPr>
            <p:nvPr/>
          </p:nvCxnSpPr>
          <p:spPr>
            <a:xfrm>
              <a:off x="7067567" y="4300921"/>
              <a:ext cx="3572410" cy="380583"/>
            </a:xfrm>
            <a:prstGeom prst="bentConnector3">
              <a:avLst>
                <a:gd name="adj1" fmla="val 39578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8" name="文本框 417">
              <a:extLst>
                <a:ext uri="{FF2B5EF4-FFF2-40B4-BE49-F238E27FC236}">
                  <a16:creationId xmlns:a16="http://schemas.microsoft.com/office/drawing/2014/main" id="{5011502A-D58B-47CC-A778-9F8BCF7709D1}"/>
                </a:ext>
              </a:extLst>
            </p:cNvPr>
            <p:cNvSpPr txBox="1"/>
            <p:nvPr/>
          </p:nvSpPr>
          <p:spPr>
            <a:xfrm>
              <a:off x="6333653" y="4135639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>
                  <a:solidFill>
                    <a:srgbClr val="1A275B"/>
                  </a:solidFill>
                </a:rPr>
                <a:t>期望量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FB26EE55-D7E0-4647-80A5-7C83ACDC1A88}"/>
              </a:ext>
            </a:extLst>
          </p:cNvPr>
          <p:cNvSpPr/>
          <p:nvPr/>
        </p:nvSpPr>
        <p:spPr>
          <a:xfrm>
            <a:off x="405939" y="5045629"/>
            <a:ext cx="5562696" cy="1200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rgbClr val="1A275B"/>
                </a:solidFill>
              </a:rPr>
              <a:t>仍然存在问题</a:t>
            </a:r>
            <a:endParaRPr lang="en-US" altLang="zh-CN" b="1" dirty="0">
              <a:solidFill>
                <a:srgbClr val="1A275B"/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solidFill>
                  <a:srgbClr val="1A275B"/>
                </a:solidFill>
              </a:rPr>
              <a:t>超发问题：</a:t>
            </a:r>
            <a:r>
              <a:rPr lang="zh-CN" altLang="en-US" sz="1600" dirty="0">
                <a:solidFill>
                  <a:srgbClr val="C00000"/>
                </a:solidFill>
              </a:rPr>
              <a:t>解決</a:t>
            </a:r>
            <a:r>
              <a:rPr lang="en-US" altLang="zh-CN" sz="1600" dirty="0">
                <a:solidFill>
                  <a:srgbClr val="C00000"/>
                </a:solidFill>
              </a:rPr>
              <a:t>80%</a:t>
            </a:r>
            <a:r>
              <a:rPr lang="zh-CN" altLang="en-US" sz="1600" dirty="0">
                <a:solidFill>
                  <a:srgbClr val="1A275B"/>
                </a:solidFill>
              </a:rPr>
              <a:t>，从</a:t>
            </a:r>
            <a:r>
              <a:rPr lang="en-US" altLang="zh-CN" sz="1600" dirty="0">
                <a:solidFill>
                  <a:srgbClr val="1A275B"/>
                </a:solidFill>
              </a:rPr>
              <a:t>300%+-&gt;40%</a:t>
            </a:r>
            <a:r>
              <a:rPr lang="zh-CN" altLang="en-US" sz="1600" dirty="0">
                <a:solidFill>
                  <a:srgbClr val="1A275B"/>
                </a:solidFill>
              </a:rPr>
              <a:t>；</a:t>
            </a:r>
            <a:endParaRPr lang="en-US" altLang="zh-CN" sz="1600" dirty="0">
              <a:solidFill>
                <a:srgbClr val="1A275B"/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solidFill>
                  <a:srgbClr val="1A275B"/>
                </a:solidFill>
              </a:rPr>
              <a:t>动态调速问题：</a:t>
            </a:r>
            <a:r>
              <a:rPr lang="zh-CN" altLang="en-US" sz="1600" dirty="0">
                <a:solidFill>
                  <a:srgbClr val="C00000"/>
                </a:solidFill>
              </a:rPr>
              <a:t>未解决</a:t>
            </a:r>
            <a:r>
              <a:rPr lang="zh-CN" altLang="en-US" sz="1600" dirty="0">
                <a:solidFill>
                  <a:srgbClr val="1A275B"/>
                </a:solidFill>
              </a:rPr>
              <a:t>；</a:t>
            </a:r>
            <a:endParaRPr lang="en-US" altLang="zh-CN" sz="1600" dirty="0">
              <a:solidFill>
                <a:srgbClr val="1A27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712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3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8"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 animBg="1"/>
      <p:bldP spid="193" grpId="0" animBg="1"/>
      <p:bldP spid="218" grpId="0"/>
      <p:bldP spid="368" grpId="0"/>
      <p:bldP spid="372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9DA7597-2ABF-4B37-A366-021FF14087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199" y="294211"/>
            <a:ext cx="1048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dirty="0">
                <a:solidFill>
                  <a:srgbClr val="1A275B"/>
                </a:solidFill>
              </a:rPr>
              <a:t>4.</a:t>
            </a:r>
            <a:r>
              <a:rPr lang="zh-CN" altLang="en-US" sz="2800" dirty="0">
                <a:solidFill>
                  <a:srgbClr val="1A275B"/>
                </a:solidFill>
              </a:rPr>
              <a:t>系统关键设计：控速优化</a:t>
            </a:r>
            <a:endParaRPr lang="en-US" altLang="zh-CN" sz="2800" dirty="0">
              <a:solidFill>
                <a:srgbClr val="1A275B"/>
              </a:solidFill>
            </a:endParaRPr>
          </a:p>
        </p:txBody>
      </p:sp>
      <p:graphicFrame>
        <p:nvGraphicFramePr>
          <p:cNvPr id="184" name="表格 183">
            <a:extLst>
              <a:ext uri="{FF2B5EF4-FFF2-40B4-BE49-F238E27FC236}">
                <a16:creationId xmlns:a16="http://schemas.microsoft.com/office/drawing/2014/main" id="{ADBC7EDF-A9AC-46BB-BEBE-702DDDCFF8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388507"/>
              </p:ext>
            </p:extLst>
          </p:nvPr>
        </p:nvGraphicFramePr>
        <p:xfrm>
          <a:off x="632561" y="1960423"/>
          <a:ext cx="7109723" cy="3920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044">
                  <a:extLst>
                    <a:ext uri="{9D8B030D-6E8A-4147-A177-3AD203B41FA5}">
                      <a16:colId xmlns:a16="http://schemas.microsoft.com/office/drawing/2014/main" val="4287257178"/>
                    </a:ext>
                  </a:extLst>
                </a:gridCol>
                <a:gridCol w="1866703">
                  <a:extLst>
                    <a:ext uri="{9D8B030D-6E8A-4147-A177-3AD203B41FA5}">
                      <a16:colId xmlns:a16="http://schemas.microsoft.com/office/drawing/2014/main" val="3562594742"/>
                    </a:ext>
                  </a:extLst>
                </a:gridCol>
                <a:gridCol w="2060865">
                  <a:extLst>
                    <a:ext uri="{9D8B030D-6E8A-4147-A177-3AD203B41FA5}">
                      <a16:colId xmlns:a16="http://schemas.microsoft.com/office/drawing/2014/main" val="2986902880"/>
                    </a:ext>
                  </a:extLst>
                </a:gridCol>
                <a:gridCol w="1910111">
                  <a:extLst>
                    <a:ext uri="{9D8B030D-6E8A-4147-A177-3AD203B41FA5}">
                      <a16:colId xmlns:a16="http://schemas.microsoft.com/office/drawing/2014/main" val="2588505006"/>
                    </a:ext>
                  </a:extLst>
                </a:gridCol>
              </a:tblGrid>
              <a:tr h="47080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令牌桶</a:t>
                      </a:r>
                      <a:r>
                        <a:rPr lang="en-US" altLang="zh-CN" baseline="30000" dirty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en-US" altLang="zh-CN" baseline="300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7</a:t>
                      </a:r>
                      <a:r>
                        <a:rPr lang="en-US" altLang="zh-CN" baseline="30000" dirty="0">
                          <a:solidFill>
                            <a:schemeClr val="bg1"/>
                          </a:solidFill>
                        </a:rPr>
                        <a:t>]</a:t>
                      </a:r>
                      <a:endParaRPr lang="zh-CN" altLang="en-US" baseline="300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模型预测控制</a:t>
                      </a:r>
                      <a:r>
                        <a:rPr lang="en-US" altLang="zh-CN" baseline="30000" dirty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en-US" altLang="zh-CN" baseline="300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8</a:t>
                      </a:r>
                      <a:r>
                        <a:rPr lang="en-US" altLang="zh-CN" baseline="30000" dirty="0">
                          <a:solidFill>
                            <a:schemeClr val="bg1"/>
                          </a:solidFill>
                        </a:rPr>
                        <a:t>]</a:t>
                      </a:r>
                      <a:endParaRPr lang="zh-CN" altLang="en-US" baseline="300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PID</a:t>
                      </a: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算法</a:t>
                      </a:r>
                      <a:r>
                        <a:rPr lang="en-US" altLang="zh-CN" baseline="30000" dirty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en-US" altLang="zh-CN" baseline="300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9</a:t>
                      </a:r>
                      <a:r>
                        <a:rPr lang="en-US" altLang="zh-CN" baseline="30000" dirty="0">
                          <a:solidFill>
                            <a:schemeClr val="bg1"/>
                          </a:solidFill>
                        </a:rPr>
                        <a:t>]</a:t>
                      </a:r>
                      <a:endParaRPr lang="zh-CN" altLang="en-US" baseline="300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2401198"/>
                  </a:ext>
                </a:extLst>
              </a:tr>
              <a:tr h="68201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1A275B"/>
                          </a:solidFill>
                        </a:rPr>
                        <a:t>方案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1A275B"/>
                          </a:solidFill>
                        </a:rPr>
                        <a:t>恒定速度下发令牌，取到令牌进行分发</a:t>
                      </a:r>
                      <a:endParaRPr lang="en-US" altLang="zh-CN" sz="1600" dirty="0">
                        <a:solidFill>
                          <a:srgbClr val="1A275B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1A275B"/>
                          </a:solidFill>
                        </a:rPr>
                        <a:t>搜集训练样本，训练模型，预测下发速率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1A275B"/>
                          </a:solidFill>
                        </a:rPr>
                        <a:t>搜集历史数据，离线调参，实时控制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9485100"/>
                  </a:ext>
                </a:extLst>
              </a:tr>
              <a:tr h="68201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1A275B"/>
                          </a:solidFill>
                        </a:rPr>
                        <a:t>动态控速能力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1A275B"/>
                          </a:solidFill>
                        </a:rPr>
                        <a:t>开环控制，无动态调节能力</a:t>
                      </a:r>
                      <a:endParaRPr lang="en-US" altLang="zh-CN" sz="1600" dirty="0">
                        <a:solidFill>
                          <a:srgbClr val="1A275B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1A275B"/>
                          </a:solidFill>
                        </a:rPr>
                        <a:t>闭环控制，</a:t>
                      </a:r>
                      <a:endParaRPr lang="en-US" altLang="zh-CN" sz="1600" dirty="0">
                        <a:solidFill>
                          <a:srgbClr val="1A275B"/>
                        </a:solidFill>
                      </a:endParaRPr>
                    </a:p>
                    <a:p>
                      <a:pPr algn="ctr"/>
                      <a:r>
                        <a:rPr lang="zh-CN" altLang="en-US" sz="1600" dirty="0">
                          <a:solidFill>
                            <a:srgbClr val="1A275B"/>
                          </a:solidFill>
                        </a:rPr>
                        <a:t>理论上最优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1A275B"/>
                          </a:solidFill>
                        </a:rPr>
                        <a:t>闭环控制，实时反馈场景，效果突出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766074"/>
                  </a:ext>
                </a:extLst>
              </a:tr>
              <a:tr h="4679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1A275B"/>
                          </a:solidFill>
                        </a:rPr>
                        <a:t>泛化能力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1A275B"/>
                          </a:solidFill>
                        </a:rPr>
                        <a:t>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1A275B"/>
                          </a:solidFill>
                        </a:rPr>
                        <a:t>需针对场景训练模型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1A275B"/>
                          </a:solidFill>
                        </a:rPr>
                        <a:t>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3926547"/>
                  </a:ext>
                </a:extLst>
              </a:tr>
              <a:tr h="68201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1A275B"/>
                          </a:solidFill>
                        </a:rPr>
                        <a:t>实现复杂度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1A275B"/>
                          </a:solidFill>
                        </a:rPr>
                        <a:t>简单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1A275B"/>
                          </a:solidFill>
                        </a:rPr>
                        <a:t>模型训练，调优难度大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1A275B"/>
                          </a:solidFill>
                        </a:rPr>
                        <a:t>适中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2880644"/>
                  </a:ext>
                </a:extLst>
              </a:tr>
              <a:tr h="4679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1A275B"/>
                          </a:solidFill>
                        </a:rPr>
                        <a:t>实时计算量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1A275B"/>
                          </a:solidFill>
                        </a:rPr>
                        <a:t>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1A275B"/>
                          </a:solidFill>
                        </a:rPr>
                        <a:t>较大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1A275B"/>
                          </a:solidFill>
                        </a:rPr>
                        <a:t>较小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3511481"/>
                  </a:ext>
                </a:extLst>
              </a:tr>
              <a:tr h="4679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1A275B"/>
                          </a:solidFill>
                        </a:rPr>
                        <a:t>并发能力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1A275B"/>
                          </a:solidFill>
                        </a:rPr>
                        <a:t>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1A275B"/>
                          </a:solidFill>
                        </a:rPr>
                        <a:t>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1A275B"/>
                          </a:solidFill>
                        </a:rPr>
                        <a:t>适中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880297"/>
                  </a:ext>
                </a:extLst>
              </a:tr>
            </a:tbl>
          </a:graphicData>
        </a:graphic>
      </p:graphicFrame>
      <p:sp>
        <p:nvSpPr>
          <p:cNvPr id="188" name="矩形: 圆角 187">
            <a:extLst>
              <a:ext uri="{FF2B5EF4-FFF2-40B4-BE49-F238E27FC236}">
                <a16:creationId xmlns:a16="http://schemas.microsoft.com/office/drawing/2014/main" id="{93634E80-CB4F-4645-A00D-B548B61A355B}"/>
              </a:ext>
            </a:extLst>
          </p:cNvPr>
          <p:cNvSpPr/>
          <p:nvPr/>
        </p:nvSpPr>
        <p:spPr>
          <a:xfrm>
            <a:off x="3222885" y="1355707"/>
            <a:ext cx="1741312" cy="3381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方案对比</a:t>
            </a:r>
          </a:p>
        </p:txBody>
      </p:sp>
      <p:sp>
        <p:nvSpPr>
          <p:cNvPr id="189" name="文本框 188">
            <a:extLst>
              <a:ext uri="{FF2B5EF4-FFF2-40B4-BE49-F238E27FC236}">
                <a16:creationId xmlns:a16="http://schemas.microsoft.com/office/drawing/2014/main" id="{2F34D4D3-6A8A-47A1-92D3-497F7DF381DC}"/>
              </a:ext>
            </a:extLst>
          </p:cNvPr>
          <p:cNvSpPr txBox="1"/>
          <p:nvPr/>
        </p:nvSpPr>
        <p:spPr>
          <a:xfrm>
            <a:off x="8345324" y="2480375"/>
            <a:ext cx="315283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1A275B"/>
                </a:solidFill>
              </a:rPr>
              <a:t>令牌桶：只能起到限流作用，可通过其他速率预估手段，如转化率预估，快速实现简单</a:t>
            </a:r>
            <a:r>
              <a:rPr lang="zh-CN" altLang="en-US" sz="1600" dirty="0">
                <a:solidFill>
                  <a:srgbClr val="C00000"/>
                </a:solidFill>
              </a:rPr>
              <a:t>线性限流</a:t>
            </a:r>
            <a:r>
              <a:rPr lang="zh-CN" altLang="en-US" sz="1600" dirty="0">
                <a:solidFill>
                  <a:srgbClr val="1A275B"/>
                </a:solidFill>
              </a:rPr>
              <a:t>；</a:t>
            </a:r>
            <a:endParaRPr lang="en-US" altLang="zh-CN" sz="1600" dirty="0">
              <a:solidFill>
                <a:srgbClr val="1A275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rgbClr val="1A275B"/>
                </a:solidFill>
              </a:rPr>
              <a:t>PID</a:t>
            </a:r>
            <a:r>
              <a:rPr lang="zh-CN" altLang="en-US" sz="1600" dirty="0">
                <a:solidFill>
                  <a:srgbClr val="1A275B"/>
                </a:solidFill>
              </a:rPr>
              <a:t>算法：可根据实时回收量，进行</a:t>
            </a:r>
            <a:r>
              <a:rPr lang="zh-CN" altLang="en-US" sz="1600" dirty="0">
                <a:solidFill>
                  <a:srgbClr val="C00000"/>
                </a:solidFill>
              </a:rPr>
              <a:t>动态调整</a:t>
            </a:r>
            <a:r>
              <a:rPr lang="zh-CN" altLang="en-US" sz="1600" dirty="0">
                <a:solidFill>
                  <a:srgbClr val="1A275B"/>
                </a:solidFill>
              </a:rPr>
              <a:t>下发速率；但是对</a:t>
            </a:r>
            <a:r>
              <a:rPr lang="zh-CN" altLang="en-US" sz="1600" dirty="0">
                <a:solidFill>
                  <a:srgbClr val="C00000"/>
                </a:solidFill>
              </a:rPr>
              <a:t>反馈实时性要求高</a:t>
            </a:r>
            <a:r>
              <a:rPr lang="zh-CN" altLang="en-US" sz="1600" dirty="0">
                <a:solidFill>
                  <a:srgbClr val="1A275B"/>
                </a:solidFill>
              </a:rPr>
              <a:t>；且需要</a:t>
            </a:r>
            <a:r>
              <a:rPr lang="zh-CN" altLang="en-US" sz="1600" dirty="0">
                <a:solidFill>
                  <a:srgbClr val="C00000"/>
                </a:solidFill>
              </a:rPr>
              <a:t>依赖其他限频算法</a:t>
            </a:r>
            <a:r>
              <a:rPr lang="zh-CN" altLang="en-US" sz="1600" dirty="0">
                <a:solidFill>
                  <a:srgbClr val="1A275B"/>
                </a:solidFill>
              </a:rPr>
              <a:t>实施控速；</a:t>
            </a:r>
            <a:endParaRPr lang="en-US" altLang="zh-CN" sz="1600" dirty="0">
              <a:solidFill>
                <a:srgbClr val="1A275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CN" sz="1600" dirty="0">
              <a:solidFill>
                <a:srgbClr val="1A275B"/>
              </a:solidFill>
            </a:endParaRPr>
          </a:p>
          <a:p>
            <a:r>
              <a:rPr lang="zh-CN" altLang="en-US" sz="1600" dirty="0">
                <a:solidFill>
                  <a:srgbClr val="1A275B"/>
                </a:solidFill>
              </a:rPr>
              <a:t>结合两者特性，用</a:t>
            </a:r>
            <a:r>
              <a:rPr lang="en-US" altLang="zh-CN" sz="1600" dirty="0">
                <a:solidFill>
                  <a:srgbClr val="1A275B"/>
                </a:solidFill>
              </a:rPr>
              <a:t>PID</a:t>
            </a:r>
            <a:r>
              <a:rPr lang="zh-CN" altLang="en-US" sz="1600" dirty="0">
                <a:solidFill>
                  <a:srgbClr val="1A275B"/>
                </a:solidFill>
              </a:rPr>
              <a:t>算法动态调整速度，令牌桶执行速度控制；</a:t>
            </a:r>
            <a:endParaRPr lang="en-US" altLang="zh-CN" sz="1600" dirty="0">
              <a:solidFill>
                <a:srgbClr val="1A275B"/>
              </a:solidFill>
            </a:endParaRPr>
          </a:p>
        </p:txBody>
      </p:sp>
      <p:cxnSp>
        <p:nvCxnSpPr>
          <p:cNvPr id="190" name="直接连接符 189">
            <a:extLst>
              <a:ext uri="{FF2B5EF4-FFF2-40B4-BE49-F238E27FC236}">
                <a16:creationId xmlns:a16="http://schemas.microsoft.com/office/drawing/2014/main" id="{C49DB76F-C0A7-444A-B016-14CA4E26E688}"/>
              </a:ext>
            </a:extLst>
          </p:cNvPr>
          <p:cNvCxnSpPr>
            <a:cxnSpLocks/>
          </p:cNvCxnSpPr>
          <p:nvPr/>
        </p:nvCxnSpPr>
        <p:spPr>
          <a:xfrm>
            <a:off x="7964557" y="1273154"/>
            <a:ext cx="0" cy="491957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矩形: 圆角 190">
            <a:extLst>
              <a:ext uri="{FF2B5EF4-FFF2-40B4-BE49-F238E27FC236}">
                <a16:creationId xmlns:a16="http://schemas.microsoft.com/office/drawing/2014/main" id="{ABB981CF-C9DB-4D2D-B285-8B5B7153206E}"/>
              </a:ext>
            </a:extLst>
          </p:cNvPr>
          <p:cNvSpPr/>
          <p:nvPr/>
        </p:nvSpPr>
        <p:spPr>
          <a:xfrm>
            <a:off x="8345324" y="1960422"/>
            <a:ext cx="3152830" cy="392075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4" name="矩形: 圆角 193">
            <a:extLst>
              <a:ext uri="{FF2B5EF4-FFF2-40B4-BE49-F238E27FC236}">
                <a16:creationId xmlns:a16="http://schemas.microsoft.com/office/drawing/2014/main" id="{FCB586A1-DA80-4C3C-90FC-E7B9EE7DA19C}"/>
              </a:ext>
            </a:extLst>
          </p:cNvPr>
          <p:cNvSpPr/>
          <p:nvPr/>
        </p:nvSpPr>
        <p:spPr>
          <a:xfrm>
            <a:off x="9214168" y="1345700"/>
            <a:ext cx="1415142" cy="348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设计思路</a:t>
            </a:r>
          </a:p>
        </p:txBody>
      </p:sp>
    </p:spTree>
    <p:extLst>
      <p:ext uri="{BB962C8B-B14F-4D97-AF65-F5344CB8AC3E}">
        <p14:creationId xmlns:p14="http://schemas.microsoft.com/office/powerpoint/2010/main" val="3016243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9DA7597-2ABF-4B37-A366-021FF14087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199" y="294211"/>
            <a:ext cx="1048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dirty="0">
                <a:solidFill>
                  <a:srgbClr val="1A275B"/>
                </a:solidFill>
              </a:rPr>
              <a:t>4.</a:t>
            </a:r>
            <a:r>
              <a:rPr lang="zh-CN" altLang="en-US" sz="2800" dirty="0">
                <a:solidFill>
                  <a:srgbClr val="1A275B"/>
                </a:solidFill>
              </a:rPr>
              <a:t>系统关键设计：控速优化</a:t>
            </a:r>
            <a:endParaRPr lang="en-US" altLang="zh-CN" sz="2800" dirty="0">
              <a:solidFill>
                <a:srgbClr val="1A275B"/>
              </a:solidFill>
            </a:endParaRPr>
          </a:p>
        </p:txBody>
      </p:sp>
      <p:grpSp>
        <p:nvGrpSpPr>
          <p:cNvPr id="1032" name="组合 1031">
            <a:extLst>
              <a:ext uri="{FF2B5EF4-FFF2-40B4-BE49-F238E27FC236}">
                <a16:creationId xmlns:a16="http://schemas.microsoft.com/office/drawing/2014/main" id="{8A08856C-549A-4402-B63F-F0E527F2888A}"/>
              </a:ext>
            </a:extLst>
          </p:cNvPr>
          <p:cNvGrpSpPr/>
          <p:nvPr/>
        </p:nvGrpSpPr>
        <p:grpSpPr>
          <a:xfrm>
            <a:off x="547839" y="2682050"/>
            <a:ext cx="8367894" cy="2438310"/>
            <a:chOff x="838199" y="2599499"/>
            <a:chExt cx="8367894" cy="2438310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781D986-98F2-4741-A35B-C4522A7BAFB9}"/>
                </a:ext>
              </a:extLst>
            </p:cNvPr>
            <p:cNvSpPr/>
            <p:nvPr/>
          </p:nvSpPr>
          <p:spPr>
            <a:xfrm>
              <a:off x="838199" y="3281906"/>
              <a:ext cx="1102312" cy="4535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期望速度</a:t>
              </a: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FBBB1DBB-0323-40D8-BCDB-2C3810CDB83C}"/>
                </a:ext>
              </a:extLst>
            </p:cNvPr>
            <p:cNvSpPr/>
            <p:nvPr/>
          </p:nvSpPr>
          <p:spPr>
            <a:xfrm>
              <a:off x="2409334" y="3306744"/>
              <a:ext cx="416134" cy="4038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∑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166DE59-2CDC-4789-BB89-BDD3C28806F0}"/>
                </a:ext>
              </a:extLst>
            </p:cNvPr>
            <p:cNvSpPr/>
            <p:nvPr/>
          </p:nvSpPr>
          <p:spPr>
            <a:xfrm>
              <a:off x="3211563" y="3281906"/>
              <a:ext cx="1634343" cy="4535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I </a:t>
              </a:r>
              <a:r>
                <a:rPr lang="zh-CN" altLang="en-US" sz="1600" dirty="0"/>
                <a:t>（积分控制）</a:t>
              </a:r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2DB8F06D-3CFB-4908-81A3-69D81EA5E9FA}"/>
                </a:ext>
              </a:extLst>
            </p:cNvPr>
            <p:cNvCxnSpPr>
              <a:stCxn id="8" idx="3"/>
              <a:endCxn id="9" idx="2"/>
            </p:cNvCxnSpPr>
            <p:nvPr/>
          </p:nvCxnSpPr>
          <p:spPr>
            <a:xfrm>
              <a:off x="1940511" y="3508663"/>
              <a:ext cx="46882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3D6B2B9-052F-47F6-97C2-9111F22451D5}"/>
                </a:ext>
              </a:extLst>
            </p:cNvPr>
            <p:cNvSpPr txBox="1"/>
            <p:nvPr/>
          </p:nvSpPr>
          <p:spPr>
            <a:xfrm>
              <a:off x="2165801" y="3164170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1A275B"/>
                  </a:solidFill>
                </a:rPr>
                <a:t>+</a:t>
              </a:r>
              <a:endParaRPr lang="zh-CN" altLang="en-US" dirty="0">
                <a:solidFill>
                  <a:srgbClr val="1A275B"/>
                </a:solidFill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D147532-4329-4C08-B8E1-BDD72B851FF6}"/>
                </a:ext>
              </a:extLst>
            </p:cNvPr>
            <p:cNvSpPr txBox="1"/>
            <p:nvPr/>
          </p:nvSpPr>
          <p:spPr>
            <a:xfrm>
              <a:off x="2333963" y="3660197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1A275B"/>
                  </a:solidFill>
                </a:rPr>
                <a:t>-</a:t>
              </a:r>
              <a:endParaRPr lang="zh-CN" altLang="en-US" dirty="0">
                <a:solidFill>
                  <a:srgbClr val="1A275B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B58FF47D-AFDA-4209-A84B-CA4D94BA9E14}"/>
                </a:ext>
              </a:extLst>
            </p:cNvPr>
            <p:cNvSpPr/>
            <p:nvPr/>
          </p:nvSpPr>
          <p:spPr>
            <a:xfrm>
              <a:off x="3211562" y="2599499"/>
              <a:ext cx="1634343" cy="4535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P </a:t>
              </a:r>
              <a:r>
                <a:rPr lang="zh-CN" altLang="en-US" sz="1600" dirty="0"/>
                <a:t>（比例调节）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C13D7A2-2C9D-4BE8-A98F-CE82BA03437B}"/>
                </a:ext>
              </a:extLst>
            </p:cNvPr>
            <p:cNvSpPr/>
            <p:nvPr/>
          </p:nvSpPr>
          <p:spPr>
            <a:xfrm>
              <a:off x="3211562" y="3964313"/>
              <a:ext cx="1634343" cy="4535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D</a:t>
              </a:r>
              <a:r>
                <a:rPr lang="zh-CN" altLang="en-US" sz="1600" dirty="0"/>
                <a:t>（微分控制）</a:t>
              </a:r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11CF07E8-255E-4D15-93FC-24A3D8000DDF}"/>
                </a:ext>
              </a:extLst>
            </p:cNvPr>
            <p:cNvCxnSpPr>
              <a:stCxn id="9" idx="6"/>
              <a:endCxn id="19" idx="1"/>
            </p:cNvCxnSpPr>
            <p:nvPr/>
          </p:nvCxnSpPr>
          <p:spPr>
            <a:xfrm flipV="1">
              <a:off x="2825468" y="3508663"/>
              <a:ext cx="38609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连接符: 肘形 20">
              <a:extLst>
                <a:ext uri="{FF2B5EF4-FFF2-40B4-BE49-F238E27FC236}">
                  <a16:creationId xmlns:a16="http://schemas.microsoft.com/office/drawing/2014/main" id="{0672C7FE-D879-4306-93AE-31274D2B7CF7}"/>
                </a:ext>
              </a:extLst>
            </p:cNvPr>
            <p:cNvCxnSpPr>
              <a:cxnSpLocks/>
              <a:stCxn id="9" idx="6"/>
              <a:endCxn id="26" idx="1"/>
            </p:cNvCxnSpPr>
            <p:nvPr/>
          </p:nvCxnSpPr>
          <p:spPr>
            <a:xfrm flipV="1">
              <a:off x="2825468" y="2826256"/>
              <a:ext cx="386094" cy="682408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连接符: 肘形 33">
              <a:extLst>
                <a:ext uri="{FF2B5EF4-FFF2-40B4-BE49-F238E27FC236}">
                  <a16:creationId xmlns:a16="http://schemas.microsoft.com/office/drawing/2014/main" id="{29EA28E6-5DB7-487B-A36C-37D13A7F0663}"/>
                </a:ext>
              </a:extLst>
            </p:cNvPr>
            <p:cNvCxnSpPr>
              <a:cxnSpLocks/>
              <a:stCxn id="9" idx="6"/>
              <a:endCxn id="27" idx="1"/>
            </p:cNvCxnSpPr>
            <p:nvPr/>
          </p:nvCxnSpPr>
          <p:spPr>
            <a:xfrm>
              <a:off x="2825468" y="3508664"/>
              <a:ext cx="386094" cy="68240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F4D80F1D-B9DA-42AA-AA24-753C007B8696}"/>
                </a:ext>
              </a:extLst>
            </p:cNvPr>
            <p:cNvSpPr/>
            <p:nvPr/>
          </p:nvSpPr>
          <p:spPr>
            <a:xfrm>
              <a:off x="5373703" y="3306743"/>
              <a:ext cx="416134" cy="4038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∑</a:t>
              </a:r>
            </a:p>
          </p:txBody>
        </p:sp>
        <p:cxnSp>
          <p:nvCxnSpPr>
            <p:cNvPr id="39" name="连接符: 肘形 38">
              <a:extLst>
                <a:ext uri="{FF2B5EF4-FFF2-40B4-BE49-F238E27FC236}">
                  <a16:creationId xmlns:a16="http://schemas.microsoft.com/office/drawing/2014/main" id="{4919374E-FB0D-4663-BEB8-E47EBC3588BE}"/>
                </a:ext>
              </a:extLst>
            </p:cNvPr>
            <p:cNvCxnSpPr>
              <a:cxnSpLocks/>
              <a:stCxn id="26" idx="3"/>
              <a:endCxn id="37" idx="0"/>
            </p:cNvCxnSpPr>
            <p:nvPr/>
          </p:nvCxnSpPr>
          <p:spPr>
            <a:xfrm>
              <a:off x="4845905" y="2826256"/>
              <a:ext cx="735865" cy="480487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B6665D23-779B-4211-AB1F-DDE75C762587}"/>
                </a:ext>
              </a:extLst>
            </p:cNvPr>
            <p:cNvSpPr txBox="1"/>
            <p:nvPr/>
          </p:nvSpPr>
          <p:spPr>
            <a:xfrm>
              <a:off x="5339979" y="2954664"/>
              <a:ext cx="267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1A275B"/>
                  </a:solidFill>
                </a:rPr>
                <a:t>+</a:t>
              </a:r>
              <a:endParaRPr lang="zh-CN" altLang="en-US" dirty="0">
                <a:solidFill>
                  <a:srgbClr val="1A275B"/>
                </a:solidFill>
              </a:endParaRPr>
            </a:p>
          </p:txBody>
        </p: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8FBB8A42-6763-44A6-98D5-BF04F759B78B}"/>
                </a:ext>
              </a:extLst>
            </p:cNvPr>
            <p:cNvCxnSpPr>
              <a:stCxn id="19" idx="3"/>
              <a:endCxn id="37" idx="2"/>
            </p:cNvCxnSpPr>
            <p:nvPr/>
          </p:nvCxnSpPr>
          <p:spPr>
            <a:xfrm>
              <a:off x="4845906" y="3508663"/>
              <a:ext cx="5277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A53E0458-EC2A-4364-A406-F6CBE9F2F7DE}"/>
                </a:ext>
              </a:extLst>
            </p:cNvPr>
            <p:cNvSpPr txBox="1"/>
            <p:nvPr/>
          </p:nvSpPr>
          <p:spPr>
            <a:xfrm>
              <a:off x="5093149" y="3214411"/>
              <a:ext cx="267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1A275B"/>
                  </a:solidFill>
                </a:rPr>
                <a:t>+</a:t>
              </a:r>
              <a:endParaRPr lang="zh-CN" altLang="en-US" dirty="0">
                <a:solidFill>
                  <a:srgbClr val="1A275B"/>
                </a:solidFill>
              </a:endParaRPr>
            </a:p>
          </p:txBody>
        </p:sp>
        <p:cxnSp>
          <p:nvCxnSpPr>
            <p:cNvPr id="46" name="连接符: 肘形 45">
              <a:extLst>
                <a:ext uri="{FF2B5EF4-FFF2-40B4-BE49-F238E27FC236}">
                  <a16:creationId xmlns:a16="http://schemas.microsoft.com/office/drawing/2014/main" id="{35AD7FA8-850D-4313-86FF-7D7291F77C23}"/>
                </a:ext>
              </a:extLst>
            </p:cNvPr>
            <p:cNvCxnSpPr>
              <a:cxnSpLocks/>
              <a:stCxn id="27" idx="3"/>
              <a:endCxn id="37" idx="4"/>
            </p:cNvCxnSpPr>
            <p:nvPr/>
          </p:nvCxnSpPr>
          <p:spPr>
            <a:xfrm flipV="1">
              <a:off x="4845905" y="3710582"/>
              <a:ext cx="735865" cy="480488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5044400D-511E-423F-A8F3-C0B82CB535FA}"/>
                </a:ext>
              </a:extLst>
            </p:cNvPr>
            <p:cNvSpPr txBox="1"/>
            <p:nvPr/>
          </p:nvSpPr>
          <p:spPr>
            <a:xfrm>
              <a:off x="5310626" y="3658822"/>
              <a:ext cx="267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1A275B"/>
                  </a:solidFill>
                </a:rPr>
                <a:t>+</a:t>
              </a:r>
              <a:endParaRPr lang="zh-CN" altLang="en-US" dirty="0">
                <a:solidFill>
                  <a:srgbClr val="1A275B"/>
                </a:solidFill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2B99353E-BE58-4FE8-AF47-9990DCB822EC}"/>
                </a:ext>
              </a:extLst>
            </p:cNvPr>
            <p:cNvSpPr txBox="1"/>
            <p:nvPr/>
          </p:nvSpPr>
          <p:spPr>
            <a:xfrm>
              <a:off x="2743992" y="3235083"/>
              <a:ext cx="4523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1A275B"/>
                  </a:solidFill>
                </a:rPr>
                <a:t>e(t)</a:t>
              </a:r>
              <a:endParaRPr lang="zh-CN" altLang="en-US" dirty="0">
                <a:solidFill>
                  <a:srgbClr val="1A275B"/>
                </a:solidFill>
              </a:endParaRPr>
            </a:p>
          </p:txBody>
        </p: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10E71581-04EC-43B3-B220-9032D6A224D1}"/>
                </a:ext>
              </a:extLst>
            </p:cNvPr>
            <p:cNvCxnSpPr>
              <a:cxnSpLocks/>
              <a:stCxn id="37" idx="6"/>
              <a:endCxn id="56" idx="1"/>
            </p:cNvCxnSpPr>
            <p:nvPr/>
          </p:nvCxnSpPr>
          <p:spPr>
            <a:xfrm flipV="1">
              <a:off x="5789837" y="3507070"/>
              <a:ext cx="545913" cy="15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F97B4188-E734-4E1D-8EF8-D45F5A84A18E}"/>
                </a:ext>
              </a:extLst>
            </p:cNvPr>
            <p:cNvSpPr txBox="1"/>
            <p:nvPr/>
          </p:nvSpPr>
          <p:spPr>
            <a:xfrm>
              <a:off x="5809467" y="3235083"/>
              <a:ext cx="4523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1A275B"/>
                  </a:solidFill>
                </a:rPr>
                <a:t>u(t)</a:t>
              </a:r>
              <a:endParaRPr lang="zh-CN" altLang="en-US" dirty="0">
                <a:solidFill>
                  <a:srgbClr val="1A275B"/>
                </a:solidFill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06C7DE64-2B7F-4FDC-9E98-32BED02DCB6C}"/>
                </a:ext>
              </a:extLst>
            </p:cNvPr>
            <p:cNvSpPr txBox="1"/>
            <p:nvPr/>
          </p:nvSpPr>
          <p:spPr>
            <a:xfrm>
              <a:off x="1865699" y="3215179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1A275B"/>
                  </a:solidFill>
                </a:rPr>
                <a:t>r(t)</a:t>
              </a:r>
              <a:endParaRPr lang="zh-CN" altLang="en-US" dirty="0">
                <a:solidFill>
                  <a:srgbClr val="1A275B"/>
                </a:solidFill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6D851FC5-8DD7-4426-97F4-02F0DB636BE0}"/>
                </a:ext>
              </a:extLst>
            </p:cNvPr>
            <p:cNvSpPr/>
            <p:nvPr/>
          </p:nvSpPr>
          <p:spPr>
            <a:xfrm>
              <a:off x="6335750" y="3280313"/>
              <a:ext cx="1333943" cy="4535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令牌桶控速</a:t>
              </a:r>
            </a:p>
          </p:txBody>
        </p: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C55FA999-450B-4787-901A-7DC5CDBF364C}"/>
                </a:ext>
              </a:extLst>
            </p:cNvPr>
            <p:cNvCxnSpPr>
              <a:cxnSpLocks/>
              <a:stCxn id="56" idx="3"/>
            </p:cNvCxnSpPr>
            <p:nvPr/>
          </p:nvCxnSpPr>
          <p:spPr>
            <a:xfrm>
              <a:off x="7669693" y="3507070"/>
              <a:ext cx="63122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图片 2">
              <a:extLst>
                <a:ext uri="{FF2B5EF4-FFF2-40B4-BE49-F238E27FC236}">
                  <a16:creationId xmlns:a16="http://schemas.microsoft.com/office/drawing/2014/main" id="{3F7CEAF4-4BC7-44EC-9496-D93CDC38B9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5305" y="2946682"/>
              <a:ext cx="1220788" cy="1120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cxnSp>
          <p:nvCxnSpPr>
            <p:cNvPr id="53" name="连接符: 肘形 52">
              <a:extLst>
                <a:ext uri="{FF2B5EF4-FFF2-40B4-BE49-F238E27FC236}">
                  <a16:creationId xmlns:a16="http://schemas.microsoft.com/office/drawing/2014/main" id="{EF4808E4-B1A6-4DCE-B3BA-6FEB8C47ABF1}"/>
                </a:ext>
              </a:extLst>
            </p:cNvPr>
            <p:cNvCxnSpPr>
              <a:cxnSpLocks/>
              <a:stCxn id="63" idx="2"/>
              <a:endCxn id="153" idx="3"/>
            </p:cNvCxnSpPr>
            <p:nvPr/>
          </p:nvCxnSpPr>
          <p:spPr>
            <a:xfrm rot="5400000">
              <a:off x="7199943" y="3415295"/>
              <a:ext cx="743595" cy="2047919"/>
            </a:xfrm>
            <a:prstGeom prst="bentConnector2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矩形 152">
              <a:extLst>
                <a:ext uri="{FF2B5EF4-FFF2-40B4-BE49-F238E27FC236}">
                  <a16:creationId xmlns:a16="http://schemas.microsoft.com/office/drawing/2014/main" id="{D8C06441-9E28-4AED-9669-DFA6B34F6BA2}"/>
                </a:ext>
              </a:extLst>
            </p:cNvPr>
            <p:cNvSpPr/>
            <p:nvPr/>
          </p:nvSpPr>
          <p:spPr>
            <a:xfrm>
              <a:off x="5213837" y="4584295"/>
              <a:ext cx="1333943" cy="4535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回收速度 </a:t>
              </a:r>
              <a:r>
                <a:rPr lang="en-US" altLang="zh-CN" sz="1600" dirty="0"/>
                <a:t>p(t)</a:t>
              </a:r>
            </a:p>
          </p:txBody>
        </p:sp>
        <p:cxnSp>
          <p:nvCxnSpPr>
            <p:cNvPr id="155" name="连接符: 肘形 154">
              <a:extLst>
                <a:ext uri="{FF2B5EF4-FFF2-40B4-BE49-F238E27FC236}">
                  <a16:creationId xmlns:a16="http://schemas.microsoft.com/office/drawing/2014/main" id="{3FD41506-143E-4F47-9FF9-75048D315400}"/>
                </a:ext>
              </a:extLst>
            </p:cNvPr>
            <p:cNvCxnSpPr>
              <a:cxnSpLocks/>
              <a:stCxn id="153" idx="1"/>
              <a:endCxn id="9" idx="4"/>
            </p:cNvCxnSpPr>
            <p:nvPr/>
          </p:nvCxnSpPr>
          <p:spPr>
            <a:xfrm rot="10800000">
              <a:off x="2617401" y="3710584"/>
              <a:ext cx="2596436" cy="110046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4" name="组合 1023">
            <a:extLst>
              <a:ext uri="{FF2B5EF4-FFF2-40B4-BE49-F238E27FC236}">
                <a16:creationId xmlns:a16="http://schemas.microsoft.com/office/drawing/2014/main" id="{5D62F755-001F-4390-BDA9-E163EAA31774}"/>
              </a:ext>
            </a:extLst>
          </p:cNvPr>
          <p:cNvGrpSpPr/>
          <p:nvPr/>
        </p:nvGrpSpPr>
        <p:grpSpPr>
          <a:xfrm>
            <a:off x="801148" y="5664010"/>
            <a:ext cx="7508794" cy="423866"/>
            <a:chOff x="1849405" y="5222031"/>
            <a:chExt cx="7508794" cy="423866"/>
          </a:xfrm>
        </p:grpSpPr>
        <p:pic>
          <p:nvPicPr>
            <p:cNvPr id="67" name="图片 66">
              <a:extLst>
                <a:ext uri="{FF2B5EF4-FFF2-40B4-BE49-F238E27FC236}">
                  <a16:creationId xmlns:a16="http://schemas.microsoft.com/office/drawing/2014/main" id="{5D698E8B-7A8B-4C59-AC4A-E80063264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49405" y="5222031"/>
              <a:ext cx="4652997" cy="423866"/>
            </a:xfrm>
            <a:prstGeom prst="rect">
              <a:avLst/>
            </a:prstGeom>
          </p:spPr>
        </p:pic>
        <p:pic>
          <p:nvPicPr>
            <p:cNvPr id="68" name="图片 67">
              <a:extLst>
                <a:ext uri="{FF2B5EF4-FFF2-40B4-BE49-F238E27FC236}">
                  <a16:creationId xmlns:a16="http://schemas.microsoft.com/office/drawing/2014/main" id="{5730EEEC-40E1-4C6A-AB7E-DABA25456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43634" y="5241081"/>
              <a:ext cx="2114565" cy="385765"/>
            </a:xfrm>
            <a:prstGeom prst="rect">
              <a:avLst/>
            </a:prstGeom>
          </p:spPr>
        </p:pic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5E4D9A39-B36A-4887-ACD6-53617ED87F75}"/>
                </a:ext>
              </a:extLst>
            </p:cNvPr>
            <p:cNvSpPr txBox="1"/>
            <p:nvPr/>
          </p:nvSpPr>
          <p:spPr>
            <a:xfrm>
              <a:off x="6457038" y="5250264"/>
              <a:ext cx="7681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.</a:t>
              </a:r>
              <a:r>
                <a:rPr lang="zh-CN" altLang="en-US" sz="1600" dirty="0"/>
                <a:t> 其中</a:t>
              </a:r>
              <a:r>
                <a:rPr lang="en-US" altLang="zh-CN" sz="1600" dirty="0"/>
                <a:t>:</a:t>
              </a:r>
              <a:endParaRPr lang="zh-CN" altLang="en-US" sz="1600" dirty="0"/>
            </a:p>
          </p:txBody>
        </p:sp>
      </p:grpSp>
      <p:sp>
        <p:nvSpPr>
          <p:cNvPr id="1025" name="文本框 1024">
            <a:extLst>
              <a:ext uri="{FF2B5EF4-FFF2-40B4-BE49-F238E27FC236}">
                <a16:creationId xmlns:a16="http://schemas.microsoft.com/office/drawing/2014/main" id="{37832E0B-4B34-4F69-953F-3A79F4DE7701}"/>
              </a:ext>
            </a:extLst>
          </p:cNvPr>
          <p:cNvSpPr txBox="1"/>
          <p:nvPr/>
        </p:nvSpPr>
        <p:spPr>
          <a:xfrm>
            <a:off x="405712" y="1098801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rgbClr val="1A275B"/>
                </a:solidFill>
              </a:rPr>
              <a:t>控速方案：令牌桶</a:t>
            </a:r>
            <a:r>
              <a:rPr lang="en-US" altLang="zh-CN" dirty="0">
                <a:solidFill>
                  <a:srgbClr val="1A275B"/>
                </a:solidFill>
              </a:rPr>
              <a:t>+PID</a:t>
            </a:r>
            <a:endParaRPr lang="zh-CN" altLang="en-US" dirty="0">
              <a:solidFill>
                <a:srgbClr val="1A275B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6E035F6-1819-41DF-98AE-06B1F4C55144}"/>
              </a:ext>
            </a:extLst>
          </p:cNvPr>
          <p:cNvGrpSpPr/>
          <p:nvPr/>
        </p:nvGrpSpPr>
        <p:grpSpPr>
          <a:xfrm>
            <a:off x="8985673" y="330448"/>
            <a:ext cx="5134035" cy="5070278"/>
            <a:chOff x="8985673" y="330448"/>
            <a:chExt cx="5134035" cy="5070278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9CE74AAC-80F0-4D84-92FD-0163EDCE710D}"/>
                </a:ext>
              </a:extLst>
            </p:cNvPr>
            <p:cNvGrpSpPr/>
            <p:nvPr/>
          </p:nvGrpSpPr>
          <p:grpSpPr>
            <a:xfrm>
              <a:off x="8985673" y="3164573"/>
              <a:ext cx="5134035" cy="2236153"/>
              <a:chOff x="8985673" y="3164573"/>
              <a:chExt cx="5134035" cy="2236153"/>
            </a:xfrm>
          </p:grpSpPr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39396A9C-F213-49C1-82B6-9A9BBCFE11E9}"/>
                  </a:ext>
                </a:extLst>
              </p:cNvPr>
              <p:cNvGrpSpPr/>
              <p:nvPr/>
            </p:nvGrpSpPr>
            <p:grpSpPr>
              <a:xfrm rot="16200000">
                <a:off x="9807579" y="4548276"/>
                <a:ext cx="888286" cy="338976"/>
                <a:chOff x="2396062" y="1495803"/>
                <a:chExt cx="1440000" cy="180000"/>
              </a:xfrm>
            </p:grpSpPr>
            <p:sp>
              <p:nvSpPr>
                <p:cNvPr id="71" name="矩形 70">
                  <a:extLst>
                    <a:ext uri="{FF2B5EF4-FFF2-40B4-BE49-F238E27FC236}">
                      <a16:creationId xmlns:a16="http://schemas.microsoft.com/office/drawing/2014/main" id="{8C696043-10FB-4F0B-9763-FC9813754A14}"/>
                    </a:ext>
                  </a:extLst>
                </p:cNvPr>
                <p:cNvSpPr/>
                <p:nvPr/>
              </p:nvSpPr>
              <p:spPr>
                <a:xfrm>
                  <a:off x="2756062" y="1495803"/>
                  <a:ext cx="360000" cy="180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00"/>
                </a:p>
              </p:txBody>
            </p:sp>
            <p:sp>
              <p:nvSpPr>
                <p:cNvPr id="72" name="矩形 71">
                  <a:extLst>
                    <a:ext uri="{FF2B5EF4-FFF2-40B4-BE49-F238E27FC236}">
                      <a16:creationId xmlns:a16="http://schemas.microsoft.com/office/drawing/2014/main" id="{9196FD7A-A6F4-4FCC-904A-DFDF34F05A11}"/>
                    </a:ext>
                  </a:extLst>
                </p:cNvPr>
                <p:cNvSpPr/>
                <p:nvPr/>
              </p:nvSpPr>
              <p:spPr>
                <a:xfrm>
                  <a:off x="2396062" y="1495803"/>
                  <a:ext cx="360000" cy="180000"/>
                </a:xfrm>
                <a:prstGeom prst="rect">
                  <a:avLst/>
                </a:prstGeom>
                <a:solidFill>
                  <a:srgbClr val="BFBFB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00" dirty="0"/>
                </a:p>
              </p:txBody>
            </p:sp>
            <p:sp>
              <p:nvSpPr>
                <p:cNvPr id="73" name="矩形 72">
                  <a:extLst>
                    <a:ext uri="{FF2B5EF4-FFF2-40B4-BE49-F238E27FC236}">
                      <a16:creationId xmlns:a16="http://schemas.microsoft.com/office/drawing/2014/main" id="{97274FDF-ACC1-4D11-A002-D896DE6E2ABB}"/>
                    </a:ext>
                  </a:extLst>
                </p:cNvPr>
                <p:cNvSpPr/>
                <p:nvPr/>
              </p:nvSpPr>
              <p:spPr>
                <a:xfrm>
                  <a:off x="3476062" y="1495803"/>
                  <a:ext cx="360000" cy="180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00"/>
                </a:p>
              </p:txBody>
            </p:sp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A9CA0C63-2812-43D3-9ED6-54D6EB2F47A7}"/>
                    </a:ext>
                  </a:extLst>
                </p:cNvPr>
                <p:cNvSpPr/>
                <p:nvPr/>
              </p:nvSpPr>
              <p:spPr>
                <a:xfrm>
                  <a:off x="3116062" y="1495803"/>
                  <a:ext cx="360000" cy="180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00"/>
                </a:p>
              </p:txBody>
            </p:sp>
          </p:grpSp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4CF1BE71-7D4C-4A78-8242-438C263823A6}"/>
                  </a:ext>
                </a:extLst>
              </p:cNvPr>
              <p:cNvGrpSpPr/>
              <p:nvPr/>
            </p:nvGrpSpPr>
            <p:grpSpPr>
              <a:xfrm rot="16200000">
                <a:off x="10389179" y="4778086"/>
                <a:ext cx="444143" cy="338976"/>
                <a:chOff x="2396062" y="1495803"/>
                <a:chExt cx="720000" cy="180000"/>
              </a:xfrm>
            </p:grpSpPr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96D34AD1-BE2E-4D1D-A02D-709860C3D6D1}"/>
                    </a:ext>
                  </a:extLst>
                </p:cNvPr>
                <p:cNvSpPr/>
                <p:nvPr/>
              </p:nvSpPr>
              <p:spPr>
                <a:xfrm>
                  <a:off x="2756062" y="1495803"/>
                  <a:ext cx="360000" cy="180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00"/>
                </a:p>
              </p:txBody>
            </p:sp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897CFBEE-ABAF-4862-BE0E-0718792DC656}"/>
                    </a:ext>
                  </a:extLst>
                </p:cNvPr>
                <p:cNvSpPr/>
                <p:nvPr/>
              </p:nvSpPr>
              <p:spPr>
                <a:xfrm>
                  <a:off x="2396062" y="1495803"/>
                  <a:ext cx="360000" cy="180000"/>
                </a:xfrm>
                <a:prstGeom prst="rect">
                  <a:avLst/>
                </a:prstGeom>
                <a:solidFill>
                  <a:srgbClr val="BFBFB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00" dirty="0"/>
                </a:p>
              </p:txBody>
            </p:sp>
          </p:grp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49ED5EBC-CFD9-4C01-A140-22D8C16AF586}"/>
                  </a:ext>
                </a:extLst>
              </p:cNvPr>
              <p:cNvSpPr/>
              <p:nvPr/>
            </p:nvSpPr>
            <p:spPr>
              <a:xfrm rot="16200000">
                <a:off x="10858749" y="4896858"/>
                <a:ext cx="222072" cy="338976"/>
              </a:xfrm>
              <a:prstGeom prst="rect">
                <a:avLst/>
              </a:prstGeom>
              <a:solidFill>
                <a:srgbClr val="BFBFB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dirty="0"/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C36356CB-B089-45ED-853A-1CED1E23F7CF}"/>
                  </a:ext>
                </a:extLst>
              </p:cNvPr>
              <p:cNvSpPr/>
              <p:nvPr/>
            </p:nvSpPr>
            <p:spPr>
              <a:xfrm rot="16200000">
                <a:off x="11282738" y="4969290"/>
                <a:ext cx="91658" cy="338976"/>
              </a:xfrm>
              <a:prstGeom prst="rect">
                <a:avLst/>
              </a:prstGeom>
              <a:solidFill>
                <a:srgbClr val="BFBFB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dirty="0"/>
              </a:p>
            </p:txBody>
          </p:sp>
          <p:grpSp>
            <p:nvGrpSpPr>
              <p:cNvPr id="124" name="组合 123">
                <a:extLst>
                  <a:ext uri="{FF2B5EF4-FFF2-40B4-BE49-F238E27FC236}">
                    <a16:creationId xmlns:a16="http://schemas.microsoft.com/office/drawing/2014/main" id="{07D0C73E-2CCA-485A-9123-FE4404F1AE07}"/>
                  </a:ext>
                </a:extLst>
              </p:cNvPr>
              <p:cNvGrpSpPr/>
              <p:nvPr/>
            </p:nvGrpSpPr>
            <p:grpSpPr>
              <a:xfrm>
                <a:off x="8985673" y="3164573"/>
                <a:ext cx="5134035" cy="2236153"/>
                <a:chOff x="5458055" y="3628631"/>
                <a:chExt cx="5134035" cy="2236153"/>
              </a:xfrm>
            </p:grpSpPr>
            <p:sp>
              <p:nvSpPr>
                <p:cNvPr id="125" name="文本框 124">
                  <a:extLst>
                    <a:ext uri="{FF2B5EF4-FFF2-40B4-BE49-F238E27FC236}">
                      <a16:creationId xmlns:a16="http://schemas.microsoft.com/office/drawing/2014/main" id="{2B5FA0A8-248C-4012-BCCD-BD3694FF5B8A}"/>
                    </a:ext>
                  </a:extLst>
                </p:cNvPr>
                <p:cNvSpPr txBox="1"/>
                <p:nvPr/>
              </p:nvSpPr>
              <p:spPr>
                <a:xfrm>
                  <a:off x="5458055" y="3628631"/>
                  <a:ext cx="72327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400" b="1" dirty="0">
                      <a:solidFill>
                        <a:srgbClr val="1A275B"/>
                      </a:solidFill>
                    </a:rPr>
                    <a:t>回收量</a:t>
                  </a:r>
                </a:p>
              </p:txBody>
            </p:sp>
            <p:cxnSp>
              <p:nvCxnSpPr>
                <p:cNvPr id="126" name="直接连接符 125">
                  <a:extLst>
                    <a:ext uri="{FF2B5EF4-FFF2-40B4-BE49-F238E27FC236}">
                      <a16:creationId xmlns:a16="http://schemas.microsoft.com/office/drawing/2014/main" id="{B9DCCA3B-B4E5-4078-991E-43636DC5BA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1330" y="3790543"/>
                  <a:ext cx="0" cy="1867128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接连接符 126">
                  <a:extLst>
                    <a:ext uri="{FF2B5EF4-FFF2-40B4-BE49-F238E27FC236}">
                      <a16:creationId xmlns:a16="http://schemas.microsoft.com/office/drawing/2014/main" id="{568B5943-76B9-433B-939A-DB974E8AB5BD}"/>
                    </a:ext>
                  </a:extLst>
                </p:cNvPr>
                <p:cNvCxnSpPr/>
                <p:nvPr/>
              </p:nvCxnSpPr>
              <p:spPr>
                <a:xfrm flipH="1">
                  <a:off x="6899770" y="3857671"/>
                  <a:ext cx="5080" cy="1800000"/>
                </a:xfrm>
                <a:prstGeom prst="line">
                  <a:avLst/>
                </a:prstGeom>
                <a:ln w="12700"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直接连接符 127">
                  <a:extLst>
                    <a:ext uri="{FF2B5EF4-FFF2-40B4-BE49-F238E27FC236}">
                      <a16:creationId xmlns:a16="http://schemas.microsoft.com/office/drawing/2014/main" id="{F0A634FE-449F-4726-B2A3-AA24539117F1}"/>
                    </a:ext>
                  </a:extLst>
                </p:cNvPr>
                <p:cNvCxnSpPr/>
                <p:nvPr/>
              </p:nvCxnSpPr>
              <p:spPr>
                <a:xfrm flipH="1">
                  <a:off x="7623290" y="3857671"/>
                  <a:ext cx="5080" cy="1800000"/>
                </a:xfrm>
                <a:prstGeom prst="line">
                  <a:avLst/>
                </a:prstGeom>
                <a:ln w="12700"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直接连接符 128">
                  <a:extLst>
                    <a:ext uri="{FF2B5EF4-FFF2-40B4-BE49-F238E27FC236}">
                      <a16:creationId xmlns:a16="http://schemas.microsoft.com/office/drawing/2014/main" id="{30A03FAC-ABF4-48D3-942B-33E35EDDCBDA}"/>
                    </a:ext>
                  </a:extLst>
                </p:cNvPr>
                <p:cNvCxnSpPr/>
                <p:nvPr/>
              </p:nvCxnSpPr>
              <p:spPr>
                <a:xfrm flipH="1">
                  <a:off x="7985050" y="3857671"/>
                  <a:ext cx="5080" cy="1800000"/>
                </a:xfrm>
                <a:prstGeom prst="line">
                  <a:avLst/>
                </a:prstGeom>
                <a:ln w="12700"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直接连接符 129">
                  <a:extLst>
                    <a:ext uri="{FF2B5EF4-FFF2-40B4-BE49-F238E27FC236}">
                      <a16:creationId xmlns:a16="http://schemas.microsoft.com/office/drawing/2014/main" id="{DC83E405-E6EA-432F-80B3-0D6E36C7DBB0}"/>
                    </a:ext>
                  </a:extLst>
                </p:cNvPr>
                <p:cNvCxnSpPr/>
                <p:nvPr/>
              </p:nvCxnSpPr>
              <p:spPr>
                <a:xfrm flipH="1">
                  <a:off x="8346810" y="3857671"/>
                  <a:ext cx="5080" cy="1800000"/>
                </a:xfrm>
                <a:prstGeom prst="line">
                  <a:avLst/>
                </a:prstGeom>
                <a:ln w="12700">
                  <a:solidFill>
                    <a:schemeClr val="accent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直接连接符 130">
                  <a:extLst>
                    <a:ext uri="{FF2B5EF4-FFF2-40B4-BE49-F238E27FC236}">
                      <a16:creationId xmlns:a16="http://schemas.microsoft.com/office/drawing/2014/main" id="{5F3EBAC5-6723-40D1-9130-29A6324FC7CA}"/>
                    </a:ext>
                  </a:extLst>
                </p:cNvPr>
                <p:cNvCxnSpPr/>
                <p:nvPr/>
              </p:nvCxnSpPr>
              <p:spPr>
                <a:xfrm flipH="1">
                  <a:off x="8708570" y="3857671"/>
                  <a:ext cx="5080" cy="1800000"/>
                </a:xfrm>
                <a:prstGeom prst="line">
                  <a:avLst/>
                </a:prstGeom>
                <a:ln w="12700"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直接连接符 131">
                  <a:extLst>
                    <a:ext uri="{FF2B5EF4-FFF2-40B4-BE49-F238E27FC236}">
                      <a16:creationId xmlns:a16="http://schemas.microsoft.com/office/drawing/2014/main" id="{E5F78568-A7E0-41AA-9035-AB1C50274BE7}"/>
                    </a:ext>
                  </a:extLst>
                </p:cNvPr>
                <p:cNvCxnSpPr/>
                <p:nvPr/>
              </p:nvCxnSpPr>
              <p:spPr>
                <a:xfrm flipH="1">
                  <a:off x="9432090" y="3857671"/>
                  <a:ext cx="5080" cy="1800000"/>
                </a:xfrm>
                <a:prstGeom prst="line">
                  <a:avLst/>
                </a:prstGeom>
                <a:ln w="12700"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直接连接符 132">
                  <a:extLst>
                    <a:ext uri="{FF2B5EF4-FFF2-40B4-BE49-F238E27FC236}">
                      <a16:creationId xmlns:a16="http://schemas.microsoft.com/office/drawing/2014/main" id="{3CAA4B05-368E-4FC4-B8D4-64A99C615AF5}"/>
                    </a:ext>
                  </a:extLst>
                </p:cNvPr>
                <p:cNvCxnSpPr/>
                <p:nvPr/>
              </p:nvCxnSpPr>
              <p:spPr>
                <a:xfrm flipH="1">
                  <a:off x="9793855" y="3857671"/>
                  <a:ext cx="5080" cy="1800000"/>
                </a:xfrm>
                <a:prstGeom prst="line">
                  <a:avLst/>
                </a:prstGeom>
                <a:ln w="12700"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直接箭头连接符 133">
                  <a:extLst>
                    <a:ext uri="{FF2B5EF4-FFF2-40B4-BE49-F238E27FC236}">
                      <a16:creationId xmlns:a16="http://schemas.microsoft.com/office/drawing/2014/main" id="{35C7B4E9-1020-45B1-ADB7-35C62042B110}"/>
                    </a:ext>
                  </a:extLst>
                </p:cNvPr>
                <p:cNvCxnSpPr/>
                <p:nvPr/>
              </p:nvCxnSpPr>
              <p:spPr>
                <a:xfrm>
                  <a:off x="6175855" y="5641440"/>
                  <a:ext cx="3764280" cy="2540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5" name="文本框 134">
                  <a:extLst>
                    <a:ext uri="{FF2B5EF4-FFF2-40B4-BE49-F238E27FC236}">
                      <a16:creationId xmlns:a16="http://schemas.microsoft.com/office/drawing/2014/main" id="{442A5781-8B4E-4DA9-9867-7C78CD557B34}"/>
                    </a:ext>
                  </a:extLst>
                </p:cNvPr>
                <p:cNvSpPr txBox="1"/>
                <p:nvPr/>
              </p:nvSpPr>
              <p:spPr>
                <a:xfrm>
                  <a:off x="9939347" y="5557007"/>
                  <a:ext cx="65274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400" b="1" dirty="0">
                      <a:solidFill>
                        <a:srgbClr val="1A275B"/>
                      </a:solidFill>
                    </a:rPr>
                    <a:t>时间</a:t>
                  </a:r>
                  <a:r>
                    <a:rPr lang="en-US" altLang="zh-CN" sz="1400" b="1" dirty="0">
                      <a:solidFill>
                        <a:srgbClr val="1A275B"/>
                      </a:solidFill>
                    </a:rPr>
                    <a:t>T</a:t>
                  </a:r>
                  <a:endParaRPr lang="zh-CN" altLang="en-US" sz="1400" b="1" dirty="0">
                    <a:solidFill>
                      <a:srgbClr val="1A275B"/>
                    </a:solidFill>
                  </a:endParaRPr>
                </a:p>
              </p:txBody>
            </p:sp>
            <p:cxnSp>
              <p:nvCxnSpPr>
                <p:cNvPr id="136" name="直接连接符 135">
                  <a:extLst>
                    <a:ext uri="{FF2B5EF4-FFF2-40B4-BE49-F238E27FC236}">
                      <a16:creationId xmlns:a16="http://schemas.microsoft.com/office/drawing/2014/main" id="{6C8D929F-DE78-4E2D-9D8C-85B8324EEFE8}"/>
                    </a:ext>
                  </a:extLst>
                </p:cNvPr>
                <p:cNvCxnSpPr/>
                <p:nvPr/>
              </p:nvCxnSpPr>
              <p:spPr>
                <a:xfrm flipH="1">
                  <a:off x="6538010" y="3857671"/>
                  <a:ext cx="5080" cy="1800000"/>
                </a:xfrm>
                <a:prstGeom prst="line">
                  <a:avLst/>
                </a:prstGeom>
                <a:ln w="12700"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直接连接符 136">
                  <a:extLst>
                    <a:ext uri="{FF2B5EF4-FFF2-40B4-BE49-F238E27FC236}">
                      <a16:creationId xmlns:a16="http://schemas.microsoft.com/office/drawing/2014/main" id="{BFF0E8CB-514E-45BC-B983-E968A4C608CC}"/>
                    </a:ext>
                  </a:extLst>
                </p:cNvPr>
                <p:cNvCxnSpPr/>
                <p:nvPr/>
              </p:nvCxnSpPr>
              <p:spPr>
                <a:xfrm flipH="1">
                  <a:off x="7261530" y="3857671"/>
                  <a:ext cx="5080" cy="1800000"/>
                </a:xfrm>
                <a:prstGeom prst="line">
                  <a:avLst/>
                </a:prstGeom>
                <a:ln w="12700"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直接连接符 137">
                  <a:extLst>
                    <a:ext uri="{FF2B5EF4-FFF2-40B4-BE49-F238E27FC236}">
                      <a16:creationId xmlns:a16="http://schemas.microsoft.com/office/drawing/2014/main" id="{879C107F-A618-4090-B3D0-4D50876A2B34}"/>
                    </a:ext>
                  </a:extLst>
                </p:cNvPr>
                <p:cNvCxnSpPr/>
                <p:nvPr/>
              </p:nvCxnSpPr>
              <p:spPr>
                <a:xfrm flipH="1">
                  <a:off x="9070330" y="3857671"/>
                  <a:ext cx="5080" cy="1800000"/>
                </a:xfrm>
                <a:prstGeom prst="line">
                  <a:avLst/>
                </a:prstGeom>
                <a:ln w="12700"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83012CF2-F850-40E6-A431-F1E07F358E94}"/>
                </a:ext>
              </a:extLst>
            </p:cNvPr>
            <p:cNvGrpSpPr/>
            <p:nvPr/>
          </p:nvGrpSpPr>
          <p:grpSpPr>
            <a:xfrm>
              <a:off x="8985673" y="330448"/>
              <a:ext cx="5134035" cy="2899663"/>
              <a:chOff x="8985673" y="330448"/>
              <a:chExt cx="5134035" cy="2899663"/>
            </a:xfrm>
          </p:grpSpPr>
          <p:grpSp>
            <p:nvGrpSpPr>
              <p:cNvPr id="154" name="组合 153">
                <a:extLst>
                  <a:ext uri="{FF2B5EF4-FFF2-40B4-BE49-F238E27FC236}">
                    <a16:creationId xmlns:a16="http://schemas.microsoft.com/office/drawing/2014/main" id="{53B81217-788C-454B-9AB2-EF001F4DC752}"/>
                  </a:ext>
                </a:extLst>
              </p:cNvPr>
              <p:cNvGrpSpPr/>
              <p:nvPr/>
            </p:nvGrpSpPr>
            <p:grpSpPr>
              <a:xfrm>
                <a:off x="9737246" y="1236702"/>
                <a:ext cx="338976" cy="1762171"/>
                <a:chOff x="7067568" y="1752246"/>
                <a:chExt cx="338976" cy="1762171"/>
              </a:xfrm>
            </p:grpSpPr>
            <p:grpSp>
              <p:nvGrpSpPr>
                <p:cNvPr id="156" name="组合 155">
                  <a:extLst>
                    <a:ext uri="{FF2B5EF4-FFF2-40B4-BE49-F238E27FC236}">
                      <a16:creationId xmlns:a16="http://schemas.microsoft.com/office/drawing/2014/main" id="{C4F11E6D-9142-4340-857A-63D20513E469}"/>
                    </a:ext>
                  </a:extLst>
                </p:cNvPr>
                <p:cNvGrpSpPr/>
                <p:nvPr/>
              </p:nvGrpSpPr>
              <p:grpSpPr>
                <a:xfrm rot="16200000">
                  <a:off x="6681877" y="2789751"/>
                  <a:ext cx="1110357" cy="338976"/>
                  <a:chOff x="2396062" y="1495803"/>
                  <a:chExt cx="1800000" cy="180000"/>
                </a:xfrm>
              </p:grpSpPr>
              <p:sp>
                <p:nvSpPr>
                  <p:cNvPr id="161" name="矩形 160">
                    <a:extLst>
                      <a:ext uri="{FF2B5EF4-FFF2-40B4-BE49-F238E27FC236}">
                        <a16:creationId xmlns:a16="http://schemas.microsoft.com/office/drawing/2014/main" id="{91976A5C-ADC7-41CD-8A1D-B6AD25E08AB7}"/>
                      </a:ext>
                    </a:extLst>
                  </p:cNvPr>
                  <p:cNvSpPr/>
                  <p:nvPr/>
                </p:nvSpPr>
                <p:spPr>
                  <a:xfrm>
                    <a:off x="2756062" y="1495803"/>
                    <a:ext cx="360000" cy="180000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700" u="sng"/>
                  </a:p>
                </p:txBody>
              </p:sp>
              <p:sp>
                <p:nvSpPr>
                  <p:cNvPr id="162" name="矩形 161">
                    <a:extLst>
                      <a:ext uri="{FF2B5EF4-FFF2-40B4-BE49-F238E27FC236}">
                        <a16:creationId xmlns:a16="http://schemas.microsoft.com/office/drawing/2014/main" id="{B0F1B002-A13C-4E4B-BD64-39B9871FAD04}"/>
                      </a:ext>
                    </a:extLst>
                  </p:cNvPr>
                  <p:cNvSpPr/>
                  <p:nvPr/>
                </p:nvSpPr>
                <p:spPr>
                  <a:xfrm>
                    <a:off x="2396062" y="1495803"/>
                    <a:ext cx="360000" cy="180000"/>
                  </a:xfrm>
                  <a:prstGeom prst="rect">
                    <a:avLst/>
                  </a:prstGeom>
                  <a:solidFill>
                    <a:srgbClr val="BFBFB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700" u="sng" dirty="0"/>
                  </a:p>
                </p:txBody>
              </p:sp>
              <p:sp>
                <p:nvSpPr>
                  <p:cNvPr id="163" name="矩形 162">
                    <a:extLst>
                      <a:ext uri="{FF2B5EF4-FFF2-40B4-BE49-F238E27FC236}">
                        <a16:creationId xmlns:a16="http://schemas.microsoft.com/office/drawing/2014/main" id="{30EC32CE-2B9F-483A-8356-DB7D31ED58C5}"/>
                      </a:ext>
                    </a:extLst>
                  </p:cNvPr>
                  <p:cNvSpPr/>
                  <p:nvPr/>
                </p:nvSpPr>
                <p:spPr>
                  <a:xfrm>
                    <a:off x="3476062" y="1495803"/>
                    <a:ext cx="360000" cy="180000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700" u="sng"/>
                  </a:p>
                </p:txBody>
              </p:sp>
              <p:sp>
                <p:nvSpPr>
                  <p:cNvPr id="164" name="矩形 163">
                    <a:extLst>
                      <a:ext uri="{FF2B5EF4-FFF2-40B4-BE49-F238E27FC236}">
                        <a16:creationId xmlns:a16="http://schemas.microsoft.com/office/drawing/2014/main" id="{6E5F485B-7DF7-4C7F-8CAA-9A0C29D13251}"/>
                      </a:ext>
                    </a:extLst>
                  </p:cNvPr>
                  <p:cNvSpPr/>
                  <p:nvPr/>
                </p:nvSpPr>
                <p:spPr>
                  <a:xfrm>
                    <a:off x="3116062" y="1495803"/>
                    <a:ext cx="360000" cy="180000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700" u="sng"/>
                  </a:p>
                </p:txBody>
              </p:sp>
              <p:sp>
                <p:nvSpPr>
                  <p:cNvPr id="165" name="矩形 164">
                    <a:extLst>
                      <a:ext uri="{FF2B5EF4-FFF2-40B4-BE49-F238E27FC236}">
                        <a16:creationId xmlns:a16="http://schemas.microsoft.com/office/drawing/2014/main" id="{CB231F57-835E-4F3A-A792-F2D3591438F8}"/>
                      </a:ext>
                    </a:extLst>
                  </p:cNvPr>
                  <p:cNvSpPr/>
                  <p:nvPr/>
                </p:nvSpPr>
                <p:spPr>
                  <a:xfrm>
                    <a:off x="3836062" y="1495803"/>
                    <a:ext cx="360000" cy="180000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700" u="sng"/>
                  </a:p>
                </p:txBody>
              </p:sp>
            </p:grpSp>
            <p:grpSp>
              <p:nvGrpSpPr>
                <p:cNvPr id="157" name="组合 156">
                  <a:extLst>
                    <a:ext uri="{FF2B5EF4-FFF2-40B4-BE49-F238E27FC236}">
                      <a16:creationId xmlns:a16="http://schemas.microsoft.com/office/drawing/2014/main" id="{C3002234-CDFA-4195-80FC-4B1A3FD459D6}"/>
                    </a:ext>
                  </a:extLst>
                </p:cNvPr>
                <p:cNvGrpSpPr/>
                <p:nvPr/>
              </p:nvGrpSpPr>
              <p:grpSpPr>
                <a:xfrm rot="16200000">
                  <a:off x="6903948" y="1915866"/>
                  <a:ext cx="666215" cy="338976"/>
                  <a:chOff x="2396062" y="1495803"/>
                  <a:chExt cx="1080000" cy="180000"/>
                </a:xfrm>
              </p:grpSpPr>
              <p:sp>
                <p:nvSpPr>
                  <p:cNvPr id="158" name="矩形 157">
                    <a:extLst>
                      <a:ext uri="{FF2B5EF4-FFF2-40B4-BE49-F238E27FC236}">
                        <a16:creationId xmlns:a16="http://schemas.microsoft.com/office/drawing/2014/main" id="{F5F7CDEE-19CD-49E2-887B-FFE71E92C658}"/>
                      </a:ext>
                    </a:extLst>
                  </p:cNvPr>
                  <p:cNvSpPr/>
                  <p:nvPr/>
                </p:nvSpPr>
                <p:spPr>
                  <a:xfrm>
                    <a:off x="2756062" y="1495803"/>
                    <a:ext cx="360000" cy="180000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700" u="sng"/>
                  </a:p>
                </p:txBody>
              </p:sp>
              <p:sp>
                <p:nvSpPr>
                  <p:cNvPr id="159" name="矩形 158">
                    <a:extLst>
                      <a:ext uri="{FF2B5EF4-FFF2-40B4-BE49-F238E27FC236}">
                        <a16:creationId xmlns:a16="http://schemas.microsoft.com/office/drawing/2014/main" id="{7E2ABACF-5F6F-427F-9EAD-B40152D723F7}"/>
                      </a:ext>
                    </a:extLst>
                  </p:cNvPr>
                  <p:cNvSpPr/>
                  <p:nvPr/>
                </p:nvSpPr>
                <p:spPr>
                  <a:xfrm>
                    <a:off x="2396062" y="1495803"/>
                    <a:ext cx="360000" cy="180000"/>
                  </a:xfrm>
                  <a:prstGeom prst="rect">
                    <a:avLst/>
                  </a:prstGeom>
                  <a:solidFill>
                    <a:srgbClr val="BFBFB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700" u="sng" dirty="0"/>
                  </a:p>
                </p:txBody>
              </p:sp>
              <p:sp>
                <p:nvSpPr>
                  <p:cNvPr id="160" name="矩形 159">
                    <a:extLst>
                      <a:ext uri="{FF2B5EF4-FFF2-40B4-BE49-F238E27FC236}">
                        <a16:creationId xmlns:a16="http://schemas.microsoft.com/office/drawing/2014/main" id="{0361245B-CABC-4B3A-8E84-94633A798F83}"/>
                      </a:ext>
                    </a:extLst>
                  </p:cNvPr>
                  <p:cNvSpPr/>
                  <p:nvPr/>
                </p:nvSpPr>
                <p:spPr>
                  <a:xfrm>
                    <a:off x="3116062" y="1495803"/>
                    <a:ext cx="360000" cy="180000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700" u="sng"/>
                  </a:p>
                </p:txBody>
              </p:sp>
            </p:grpSp>
          </p:grpSp>
          <p:grpSp>
            <p:nvGrpSpPr>
              <p:cNvPr id="228" name="组合 227">
                <a:extLst>
                  <a:ext uri="{FF2B5EF4-FFF2-40B4-BE49-F238E27FC236}">
                    <a16:creationId xmlns:a16="http://schemas.microsoft.com/office/drawing/2014/main" id="{F2DF62C9-054F-4224-B017-DDBC7DA256C5}"/>
                  </a:ext>
                </a:extLst>
              </p:cNvPr>
              <p:cNvGrpSpPr/>
              <p:nvPr/>
            </p:nvGrpSpPr>
            <p:grpSpPr>
              <a:xfrm>
                <a:off x="8985673" y="330448"/>
                <a:ext cx="5134035" cy="2899663"/>
                <a:chOff x="6315995" y="845992"/>
                <a:chExt cx="5134035" cy="2899663"/>
              </a:xfrm>
            </p:grpSpPr>
            <p:sp>
              <p:nvSpPr>
                <p:cNvPr id="229" name="文本框 228">
                  <a:extLst>
                    <a:ext uri="{FF2B5EF4-FFF2-40B4-BE49-F238E27FC236}">
                      <a16:creationId xmlns:a16="http://schemas.microsoft.com/office/drawing/2014/main" id="{FDEC6014-0F8B-4D22-B21C-421ABAFE4F4F}"/>
                    </a:ext>
                  </a:extLst>
                </p:cNvPr>
                <p:cNvSpPr txBox="1"/>
                <p:nvPr/>
              </p:nvSpPr>
              <p:spPr>
                <a:xfrm>
                  <a:off x="6344292" y="845992"/>
                  <a:ext cx="72327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400" b="1" dirty="0">
                      <a:solidFill>
                        <a:srgbClr val="1A275B"/>
                      </a:solidFill>
                    </a:rPr>
                    <a:t>请求量</a:t>
                  </a:r>
                </a:p>
              </p:txBody>
            </p:sp>
            <p:grpSp>
              <p:nvGrpSpPr>
                <p:cNvPr id="230" name="组合 229">
                  <a:extLst>
                    <a:ext uri="{FF2B5EF4-FFF2-40B4-BE49-F238E27FC236}">
                      <a16:creationId xmlns:a16="http://schemas.microsoft.com/office/drawing/2014/main" id="{66E10147-2501-46A5-9646-56B516DA7796}"/>
                    </a:ext>
                  </a:extLst>
                </p:cNvPr>
                <p:cNvGrpSpPr/>
                <p:nvPr/>
              </p:nvGrpSpPr>
              <p:grpSpPr>
                <a:xfrm>
                  <a:off x="6315995" y="863845"/>
                  <a:ext cx="5134035" cy="2881810"/>
                  <a:chOff x="6315995" y="863845"/>
                  <a:chExt cx="5134035" cy="2881810"/>
                </a:xfrm>
              </p:grpSpPr>
              <p:cxnSp>
                <p:nvCxnSpPr>
                  <p:cNvPr id="231" name="直接连接符 319">
                    <a:extLst>
                      <a:ext uri="{FF2B5EF4-FFF2-40B4-BE49-F238E27FC236}">
                        <a16:creationId xmlns:a16="http://schemas.microsoft.com/office/drawing/2014/main" id="{090E20CE-35B0-4A37-8858-6068E318EEA0}"/>
                      </a:ext>
                    </a:extLst>
                  </p:cNvPr>
                  <p:cNvCxnSpPr>
                    <a:cxnSpLocks/>
                    <a:stCxn id="229" idx="3"/>
                  </p:cNvCxnSpPr>
                  <p:nvPr/>
                </p:nvCxnSpPr>
                <p:spPr>
                  <a:xfrm>
                    <a:off x="7067567" y="999881"/>
                    <a:ext cx="3572410" cy="380583"/>
                  </a:xfrm>
                  <a:prstGeom prst="bentConnector3">
                    <a:avLst>
                      <a:gd name="adj1" fmla="val 39578"/>
                    </a:avLst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32" name="组合 231">
                    <a:extLst>
                      <a:ext uri="{FF2B5EF4-FFF2-40B4-BE49-F238E27FC236}">
                        <a16:creationId xmlns:a16="http://schemas.microsoft.com/office/drawing/2014/main" id="{E78256B7-8881-4654-BF82-5F41CDBB37A7}"/>
                      </a:ext>
                    </a:extLst>
                  </p:cNvPr>
                  <p:cNvGrpSpPr/>
                  <p:nvPr/>
                </p:nvGrpSpPr>
                <p:grpSpPr>
                  <a:xfrm>
                    <a:off x="6315995" y="863845"/>
                    <a:ext cx="5134035" cy="2881810"/>
                    <a:chOff x="5463530" y="859645"/>
                    <a:chExt cx="5134035" cy="2881810"/>
                  </a:xfrm>
                </p:grpSpPr>
                <p:sp>
                  <p:nvSpPr>
                    <p:cNvPr id="233" name="文本框 232">
                      <a:extLst>
                        <a:ext uri="{FF2B5EF4-FFF2-40B4-BE49-F238E27FC236}">
                          <a16:creationId xmlns:a16="http://schemas.microsoft.com/office/drawing/2014/main" id="{3AAE2223-C212-4C65-9E47-95825F3AEA2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63530" y="1505302"/>
                      <a:ext cx="72327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zh-CN" altLang="en-US" sz="1400" b="1" dirty="0">
                          <a:solidFill>
                            <a:srgbClr val="1A275B"/>
                          </a:solidFill>
                        </a:rPr>
                        <a:t>下发量</a:t>
                      </a:r>
                    </a:p>
                  </p:txBody>
                </p:sp>
                <p:cxnSp>
                  <p:nvCxnSpPr>
                    <p:cNvPr id="234" name="直接连接符 233">
                      <a:extLst>
                        <a:ext uri="{FF2B5EF4-FFF2-40B4-BE49-F238E27FC236}">
                          <a16:creationId xmlns:a16="http://schemas.microsoft.com/office/drawing/2014/main" id="{03BCD1B7-1AF8-4BF4-8501-A435317C1C8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6186805" y="859645"/>
                      <a:ext cx="12111" cy="2674697"/>
                    </a:xfrm>
                    <a:prstGeom prst="line">
                      <a:avLst/>
                    </a:pr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5" name="直接连接符 234">
                      <a:extLst>
                        <a:ext uri="{FF2B5EF4-FFF2-40B4-BE49-F238E27FC236}">
                          <a16:creationId xmlns:a16="http://schemas.microsoft.com/office/drawing/2014/main" id="{0F29732E-F444-4A77-938C-113F3B6E729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6910741" y="1015956"/>
                      <a:ext cx="5080" cy="2520000"/>
                    </a:xfrm>
                    <a:prstGeom prst="line">
                      <a:avLst/>
                    </a:prstGeom>
                    <a:ln w="12700"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6" name="直接连接符 235">
                      <a:extLst>
                        <a:ext uri="{FF2B5EF4-FFF2-40B4-BE49-F238E27FC236}">
                          <a16:creationId xmlns:a16="http://schemas.microsoft.com/office/drawing/2014/main" id="{592C77E7-1D4A-4BCC-A1C7-55B4AEFBFB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7634261" y="1015956"/>
                      <a:ext cx="5080" cy="2520000"/>
                    </a:xfrm>
                    <a:prstGeom prst="line">
                      <a:avLst/>
                    </a:prstGeom>
                    <a:ln w="12700"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7" name="直接连接符 236">
                      <a:extLst>
                        <a:ext uri="{FF2B5EF4-FFF2-40B4-BE49-F238E27FC236}">
                          <a16:creationId xmlns:a16="http://schemas.microsoft.com/office/drawing/2014/main" id="{FFB2D070-80E0-4737-81E0-1A8556EB36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89197" y="1376264"/>
                      <a:ext cx="6824" cy="2159692"/>
                    </a:xfrm>
                    <a:prstGeom prst="line">
                      <a:avLst/>
                    </a:prstGeom>
                    <a:ln w="12700"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8" name="直接连接符 237">
                      <a:extLst>
                        <a:ext uri="{FF2B5EF4-FFF2-40B4-BE49-F238E27FC236}">
                          <a16:creationId xmlns:a16="http://schemas.microsoft.com/office/drawing/2014/main" id="{002A8A6B-252A-4B3A-BF8D-3A7CD409C9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357781" y="1376264"/>
                      <a:ext cx="3169" cy="2159692"/>
                    </a:xfrm>
                    <a:prstGeom prst="line">
                      <a:avLst/>
                    </a:prstGeom>
                    <a:ln w="12700">
                      <a:solidFill>
                        <a:schemeClr val="accent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9" name="直接连接符 238">
                      <a:extLst>
                        <a:ext uri="{FF2B5EF4-FFF2-40B4-BE49-F238E27FC236}">
                          <a16:creationId xmlns:a16="http://schemas.microsoft.com/office/drawing/2014/main" id="{BF63FFF3-6ABB-42BE-8DFB-9792E7AD07D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719541" y="1376264"/>
                      <a:ext cx="3171" cy="2159692"/>
                    </a:xfrm>
                    <a:prstGeom prst="line">
                      <a:avLst/>
                    </a:prstGeom>
                    <a:ln w="12700"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0" name="直接连接符 239">
                      <a:extLst>
                        <a:ext uri="{FF2B5EF4-FFF2-40B4-BE49-F238E27FC236}">
                          <a16:creationId xmlns:a16="http://schemas.microsoft.com/office/drawing/2014/main" id="{102BF3CF-E680-4A0B-9736-33359D94062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43061" y="1376264"/>
                      <a:ext cx="0" cy="2159692"/>
                    </a:xfrm>
                    <a:prstGeom prst="line">
                      <a:avLst/>
                    </a:prstGeom>
                    <a:ln w="12700"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1" name="直接连接符 240">
                      <a:extLst>
                        <a:ext uri="{FF2B5EF4-FFF2-40B4-BE49-F238E27FC236}">
                          <a16:creationId xmlns:a16="http://schemas.microsoft.com/office/drawing/2014/main" id="{BFB95AEB-D30D-43DB-A8D9-0C460F97E55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800328" y="1376264"/>
                      <a:ext cx="4498" cy="2159692"/>
                    </a:xfrm>
                    <a:prstGeom prst="line">
                      <a:avLst/>
                    </a:prstGeom>
                    <a:ln w="12700"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2" name="直接箭头连接符 241">
                      <a:extLst>
                        <a:ext uri="{FF2B5EF4-FFF2-40B4-BE49-F238E27FC236}">
                          <a16:creationId xmlns:a16="http://schemas.microsoft.com/office/drawing/2014/main" id="{59143757-BD2C-4175-83E1-D4AC5D7EC91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181330" y="3518111"/>
                      <a:ext cx="3764280" cy="2540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43" name="文本框 242">
                      <a:extLst>
                        <a:ext uri="{FF2B5EF4-FFF2-40B4-BE49-F238E27FC236}">
                          <a16:creationId xmlns:a16="http://schemas.microsoft.com/office/drawing/2014/main" id="{B85E47E2-659D-4B70-976E-C5AEF9F2091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944822" y="3433678"/>
                      <a:ext cx="652743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zh-CN" altLang="en-US" sz="1400" b="1" dirty="0">
                          <a:solidFill>
                            <a:srgbClr val="1A275B"/>
                          </a:solidFill>
                        </a:rPr>
                        <a:t>时间</a:t>
                      </a:r>
                      <a:r>
                        <a:rPr lang="en-US" altLang="zh-CN" sz="1400" b="1" dirty="0">
                          <a:solidFill>
                            <a:srgbClr val="1A275B"/>
                          </a:solidFill>
                        </a:rPr>
                        <a:t>T</a:t>
                      </a:r>
                      <a:endParaRPr lang="zh-CN" altLang="en-US" sz="1400" b="1" dirty="0">
                        <a:solidFill>
                          <a:srgbClr val="1A275B"/>
                        </a:solidFill>
                      </a:endParaRPr>
                    </a:p>
                  </p:txBody>
                </p:sp>
                <p:cxnSp>
                  <p:nvCxnSpPr>
                    <p:cNvPr id="244" name="直接连接符 243">
                      <a:extLst>
                        <a:ext uri="{FF2B5EF4-FFF2-40B4-BE49-F238E27FC236}">
                          <a16:creationId xmlns:a16="http://schemas.microsoft.com/office/drawing/2014/main" id="{3427CE72-A5C8-4EE2-AFB5-FCAF428922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6554456" y="1015956"/>
                      <a:ext cx="5080" cy="2520000"/>
                    </a:xfrm>
                    <a:prstGeom prst="line">
                      <a:avLst/>
                    </a:prstGeom>
                    <a:ln w="12700"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5" name="直接连接符 244">
                      <a:extLst>
                        <a:ext uri="{FF2B5EF4-FFF2-40B4-BE49-F238E27FC236}">
                          <a16:creationId xmlns:a16="http://schemas.microsoft.com/office/drawing/2014/main" id="{567DE4BA-905A-4217-A7B6-5D5074CA64D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7272501" y="1015956"/>
                      <a:ext cx="5080" cy="2520000"/>
                    </a:xfrm>
                    <a:prstGeom prst="line">
                      <a:avLst/>
                    </a:prstGeom>
                    <a:ln w="12700"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6" name="直接连接符 245">
                      <a:extLst>
                        <a:ext uri="{FF2B5EF4-FFF2-40B4-BE49-F238E27FC236}">
                          <a16:creationId xmlns:a16="http://schemas.microsoft.com/office/drawing/2014/main" id="{77E6CF57-B166-4DFE-9270-1113B87ABFB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076589" y="1376264"/>
                      <a:ext cx="4712" cy="2159692"/>
                    </a:xfrm>
                    <a:prstGeom prst="line">
                      <a:avLst/>
                    </a:prstGeom>
                    <a:ln w="12700"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3DE96AEC-4257-4053-8804-D2192550B5B9}"/>
              </a:ext>
            </a:extLst>
          </p:cNvPr>
          <p:cNvGrpSpPr/>
          <p:nvPr/>
        </p:nvGrpSpPr>
        <p:grpSpPr>
          <a:xfrm>
            <a:off x="9757643" y="3738688"/>
            <a:ext cx="1005403" cy="1497819"/>
            <a:chOff x="9757643" y="3738688"/>
            <a:chExt cx="1005403" cy="1497819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35D880CD-713B-43E8-88B6-F68EF25292F7}"/>
                </a:ext>
              </a:extLst>
            </p:cNvPr>
            <p:cNvSpPr/>
            <p:nvPr/>
          </p:nvSpPr>
          <p:spPr>
            <a:xfrm>
              <a:off x="10014596" y="4110705"/>
              <a:ext cx="458957" cy="112580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文本框 246">
              <a:extLst>
                <a:ext uri="{FF2B5EF4-FFF2-40B4-BE49-F238E27FC236}">
                  <a16:creationId xmlns:a16="http://schemas.microsoft.com/office/drawing/2014/main" id="{34547E0A-63ED-4B43-85C9-538C14DFB384}"/>
                </a:ext>
              </a:extLst>
            </p:cNvPr>
            <p:cNvSpPr txBox="1"/>
            <p:nvPr/>
          </p:nvSpPr>
          <p:spPr>
            <a:xfrm>
              <a:off x="9757643" y="3738688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rgbClr val="FF0000"/>
                  </a:solidFill>
                </a:rPr>
                <a:t>回收速度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2CE7A392-B732-4CA4-9983-3F3A46B9C1AD}"/>
              </a:ext>
            </a:extLst>
          </p:cNvPr>
          <p:cNvGrpSpPr/>
          <p:nvPr/>
        </p:nvGrpSpPr>
        <p:grpSpPr>
          <a:xfrm>
            <a:off x="10426433" y="4252694"/>
            <a:ext cx="1157800" cy="983813"/>
            <a:chOff x="10426433" y="4252694"/>
            <a:chExt cx="1157800" cy="983813"/>
          </a:xfrm>
        </p:grpSpPr>
        <p:sp>
          <p:nvSpPr>
            <p:cNvPr id="248" name="矩形: 圆角 247">
              <a:extLst>
                <a:ext uri="{FF2B5EF4-FFF2-40B4-BE49-F238E27FC236}">
                  <a16:creationId xmlns:a16="http://schemas.microsoft.com/office/drawing/2014/main" id="{2A0368E7-747F-412A-93EC-D0724777D4AC}"/>
                </a:ext>
              </a:extLst>
            </p:cNvPr>
            <p:cNvSpPr/>
            <p:nvPr/>
          </p:nvSpPr>
          <p:spPr>
            <a:xfrm>
              <a:off x="10426433" y="4658609"/>
              <a:ext cx="1157800" cy="577898"/>
            </a:xfrm>
            <a:prstGeom prst="roundRect">
              <a:avLst/>
            </a:prstGeom>
            <a:noFill/>
            <a:ln w="28575">
              <a:solidFill>
                <a:srgbClr val="85D4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文本框 248">
              <a:extLst>
                <a:ext uri="{FF2B5EF4-FFF2-40B4-BE49-F238E27FC236}">
                  <a16:creationId xmlns:a16="http://schemas.microsoft.com/office/drawing/2014/main" id="{2C511E75-0CD8-4645-A407-D217B326342C}"/>
                </a:ext>
              </a:extLst>
            </p:cNvPr>
            <p:cNvSpPr txBox="1"/>
            <p:nvPr/>
          </p:nvSpPr>
          <p:spPr>
            <a:xfrm>
              <a:off x="10520158" y="4252694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rgbClr val="85D4E6"/>
                  </a:solidFill>
                </a:rPr>
                <a:t>误差部分</a:t>
              </a:r>
            </a:p>
          </p:txBody>
        </p:sp>
      </p:grpSp>
      <p:sp>
        <p:nvSpPr>
          <p:cNvPr id="250" name="文本框 249">
            <a:extLst>
              <a:ext uri="{FF2B5EF4-FFF2-40B4-BE49-F238E27FC236}">
                <a16:creationId xmlns:a16="http://schemas.microsoft.com/office/drawing/2014/main" id="{ECC16205-D6DE-441E-B1E4-A783119C10C3}"/>
              </a:ext>
            </a:extLst>
          </p:cNvPr>
          <p:cNvSpPr txBox="1"/>
          <p:nvPr/>
        </p:nvSpPr>
        <p:spPr>
          <a:xfrm>
            <a:off x="5679167" y="2075641"/>
            <a:ext cx="2906158" cy="584775"/>
          </a:xfrm>
          <a:prstGeom prst="rect">
            <a:avLst/>
          </a:prstGeom>
          <a:noFill/>
          <a:ln>
            <a:solidFill>
              <a:srgbClr val="1A275B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solidFill>
                  <a:srgbClr val="1A275B"/>
                </a:solidFill>
              </a:rPr>
              <a:t>根据任务实际回收进度，动态调节下个时间片速度；</a:t>
            </a:r>
          </a:p>
        </p:txBody>
      </p:sp>
    </p:spTree>
    <p:extLst>
      <p:ext uri="{BB962C8B-B14F-4D97-AF65-F5344CB8AC3E}">
        <p14:creationId xmlns:p14="http://schemas.microsoft.com/office/powerpoint/2010/main" val="113514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9DA7597-2ABF-4B37-A366-021FF14087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199" y="294211"/>
            <a:ext cx="1048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dirty="0">
                <a:solidFill>
                  <a:srgbClr val="1A275B"/>
                </a:solidFill>
              </a:rPr>
              <a:t>4.</a:t>
            </a:r>
            <a:r>
              <a:rPr lang="zh-CN" altLang="en-US" sz="2800" dirty="0">
                <a:solidFill>
                  <a:srgbClr val="1A275B"/>
                </a:solidFill>
              </a:rPr>
              <a:t>系统关键设计：控速优化</a:t>
            </a:r>
            <a:endParaRPr lang="en-US" altLang="zh-CN" sz="2800" dirty="0">
              <a:solidFill>
                <a:srgbClr val="1A275B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781D986-98F2-4741-A35B-C4522A7BAFB9}"/>
              </a:ext>
            </a:extLst>
          </p:cNvPr>
          <p:cNvSpPr/>
          <p:nvPr/>
        </p:nvSpPr>
        <p:spPr>
          <a:xfrm>
            <a:off x="547839" y="3364457"/>
            <a:ext cx="1102312" cy="453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期望速度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BBB1DBB-0323-40D8-BCDB-2C3810CDB83C}"/>
              </a:ext>
            </a:extLst>
          </p:cNvPr>
          <p:cNvSpPr/>
          <p:nvPr/>
        </p:nvSpPr>
        <p:spPr>
          <a:xfrm>
            <a:off x="2118974" y="3389295"/>
            <a:ext cx="416134" cy="4038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∑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166DE59-2CDC-4789-BB89-BDD3C28806F0}"/>
              </a:ext>
            </a:extLst>
          </p:cNvPr>
          <p:cNvSpPr/>
          <p:nvPr/>
        </p:nvSpPr>
        <p:spPr>
          <a:xfrm>
            <a:off x="2921203" y="3364457"/>
            <a:ext cx="1634343" cy="453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I </a:t>
            </a:r>
            <a:r>
              <a:rPr lang="zh-CN" altLang="en-US" sz="1600" dirty="0"/>
              <a:t>（积分控制）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DB8F06D-3CFB-4908-81A3-69D81EA5E9FA}"/>
              </a:ext>
            </a:extLst>
          </p:cNvPr>
          <p:cNvCxnSpPr>
            <a:stCxn id="8" idx="3"/>
            <a:endCxn id="9" idx="2"/>
          </p:cNvCxnSpPr>
          <p:nvPr/>
        </p:nvCxnSpPr>
        <p:spPr>
          <a:xfrm>
            <a:off x="1650151" y="3591214"/>
            <a:ext cx="4688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3D6B2B9-052F-47F6-97C2-9111F22451D5}"/>
              </a:ext>
            </a:extLst>
          </p:cNvPr>
          <p:cNvSpPr txBox="1"/>
          <p:nvPr/>
        </p:nvSpPr>
        <p:spPr>
          <a:xfrm>
            <a:off x="1875441" y="324672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1A275B"/>
                </a:solidFill>
              </a:rPr>
              <a:t>+</a:t>
            </a:r>
            <a:endParaRPr lang="zh-CN" altLang="en-US" dirty="0">
              <a:solidFill>
                <a:srgbClr val="1A275B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D147532-4329-4C08-B8E1-BDD72B851FF6}"/>
              </a:ext>
            </a:extLst>
          </p:cNvPr>
          <p:cNvSpPr txBox="1"/>
          <p:nvPr/>
        </p:nvSpPr>
        <p:spPr>
          <a:xfrm>
            <a:off x="2043603" y="3742748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1A275B"/>
                </a:solidFill>
              </a:rPr>
              <a:t>-</a:t>
            </a:r>
            <a:endParaRPr lang="zh-CN" altLang="en-US" dirty="0">
              <a:solidFill>
                <a:srgbClr val="1A275B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58FF47D-AFDA-4209-A84B-CA4D94BA9E14}"/>
              </a:ext>
            </a:extLst>
          </p:cNvPr>
          <p:cNvSpPr/>
          <p:nvPr/>
        </p:nvSpPr>
        <p:spPr>
          <a:xfrm>
            <a:off x="2921202" y="2682050"/>
            <a:ext cx="1634343" cy="453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P </a:t>
            </a:r>
            <a:r>
              <a:rPr lang="zh-CN" altLang="en-US" sz="1600" dirty="0"/>
              <a:t>（比例调节）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C13D7A2-2C9D-4BE8-A98F-CE82BA03437B}"/>
              </a:ext>
            </a:extLst>
          </p:cNvPr>
          <p:cNvSpPr/>
          <p:nvPr/>
        </p:nvSpPr>
        <p:spPr>
          <a:xfrm>
            <a:off x="2921202" y="4046864"/>
            <a:ext cx="1634343" cy="453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D</a:t>
            </a:r>
            <a:r>
              <a:rPr lang="zh-CN" altLang="en-US" sz="1600" dirty="0"/>
              <a:t>（微分控制）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1CF07E8-255E-4D15-93FC-24A3D8000DDF}"/>
              </a:ext>
            </a:extLst>
          </p:cNvPr>
          <p:cNvCxnSpPr>
            <a:stCxn id="9" idx="6"/>
            <a:endCxn id="19" idx="1"/>
          </p:cNvCxnSpPr>
          <p:nvPr/>
        </p:nvCxnSpPr>
        <p:spPr>
          <a:xfrm flipV="1">
            <a:off x="2535108" y="3591214"/>
            <a:ext cx="38609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0672C7FE-D879-4306-93AE-31274D2B7CF7}"/>
              </a:ext>
            </a:extLst>
          </p:cNvPr>
          <p:cNvCxnSpPr>
            <a:cxnSpLocks/>
            <a:stCxn id="9" idx="6"/>
            <a:endCxn id="26" idx="1"/>
          </p:cNvCxnSpPr>
          <p:nvPr/>
        </p:nvCxnSpPr>
        <p:spPr>
          <a:xfrm flipV="1">
            <a:off x="2535108" y="2908807"/>
            <a:ext cx="386094" cy="68240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连接符: 肘形 33">
            <a:extLst>
              <a:ext uri="{FF2B5EF4-FFF2-40B4-BE49-F238E27FC236}">
                <a16:creationId xmlns:a16="http://schemas.microsoft.com/office/drawing/2014/main" id="{29EA28E6-5DB7-487B-A36C-37D13A7F0663}"/>
              </a:ext>
            </a:extLst>
          </p:cNvPr>
          <p:cNvCxnSpPr>
            <a:cxnSpLocks/>
            <a:stCxn id="9" idx="6"/>
            <a:endCxn id="27" idx="1"/>
          </p:cNvCxnSpPr>
          <p:nvPr/>
        </p:nvCxnSpPr>
        <p:spPr>
          <a:xfrm>
            <a:off x="2535108" y="3591215"/>
            <a:ext cx="386094" cy="6824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>
            <a:extLst>
              <a:ext uri="{FF2B5EF4-FFF2-40B4-BE49-F238E27FC236}">
                <a16:creationId xmlns:a16="http://schemas.microsoft.com/office/drawing/2014/main" id="{F4D80F1D-B9DA-42AA-AA24-753C007B8696}"/>
              </a:ext>
            </a:extLst>
          </p:cNvPr>
          <p:cNvSpPr/>
          <p:nvPr/>
        </p:nvSpPr>
        <p:spPr>
          <a:xfrm>
            <a:off x="5083343" y="3389294"/>
            <a:ext cx="416134" cy="4038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∑</a:t>
            </a:r>
          </a:p>
        </p:txBody>
      </p:sp>
      <p:cxnSp>
        <p:nvCxnSpPr>
          <p:cNvPr id="39" name="连接符: 肘形 38">
            <a:extLst>
              <a:ext uri="{FF2B5EF4-FFF2-40B4-BE49-F238E27FC236}">
                <a16:creationId xmlns:a16="http://schemas.microsoft.com/office/drawing/2014/main" id="{4919374E-FB0D-4663-BEB8-E47EBC3588BE}"/>
              </a:ext>
            </a:extLst>
          </p:cNvPr>
          <p:cNvCxnSpPr>
            <a:cxnSpLocks/>
            <a:stCxn id="26" idx="3"/>
            <a:endCxn id="37" idx="0"/>
          </p:cNvCxnSpPr>
          <p:nvPr/>
        </p:nvCxnSpPr>
        <p:spPr>
          <a:xfrm>
            <a:off x="4555545" y="2908807"/>
            <a:ext cx="735865" cy="4804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B6665D23-779B-4211-AB1F-DDE75C762587}"/>
              </a:ext>
            </a:extLst>
          </p:cNvPr>
          <p:cNvSpPr txBox="1"/>
          <p:nvPr/>
        </p:nvSpPr>
        <p:spPr>
          <a:xfrm>
            <a:off x="5049619" y="3037215"/>
            <a:ext cx="26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A275B"/>
                </a:solidFill>
              </a:rPr>
              <a:t>+</a:t>
            </a:r>
            <a:endParaRPr lang="zh-CN" altLang="en-US" dirty="0">
              <a:solidFill>
                <a:srgbClr val="1A275B"/>
              </a:solidFill>
            </a:endParaRP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8FBB8A42-6763-44A6-98D5-BF04F759B78B}"/>
              </a:ext>
            </a:extLst>
          </p:cNvPr>
          <p:cNvCxnSpPr>
            <a:stCxn id="19" idx="3"/>
            <a:endCxn id="37" idx="2"/>
          </p:cNvCxnSpPr>
          <p:nvPr/>
        </p:nvCxnSpPr>
        <p:spPr>
          <a:xfrm>
            <a:off x="4555546" y="3591214"/>
            <a:ext cx="5277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A53E0458-EC2A-4364-A406-F6CBE9F2F7DE}"/>
              </a:ext>
            </a:extLst>
          </p:cNvPr>
          <p:cNvSpPr txBox="1"/>
          <p:nvPr/>
        </p:nvSpPr>
        <p:spPr>
          <a:xfrm>
            <a:off x="4802789" y="3296962"/>
            <a:ext cx="26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A275B"/>
                </a:solidFill>
              </a:rPr>
              <a:t>+</a:t>
            </a:r>
            <a:endParaRPr lang="zh-CN" altLang="en-US" dirty="0">
              <a:solidFill>
                <a:srgbClr val="1A275B"/>
              </a:solidFill>
            </a:endParaRPr>
          </a:p>
        </p:txBody>
      </p:sp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35AD7FA8-850D-4313-86FF-7D7291F77C23}"/>
              </a:ext>
            </a:extLst>
          </p:cNvPr>
          <p:cNvCxnSpPr>
            <a:cxnSpLocks/>
            <a:stCxn id="27" idx="3"/>
            <a:endCxn id="37" idx="4"/>
          </p:cNvCxnSpPr>
          <p:nvPr/>
        </p:nvCxnSpPr>
        <p:spPr>
          <a:xfrm flipV="1">
            <a:off x="4555545" y="3793133"/>
            <a:ext cx="735865" cy="4804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5044400D-511E-423F-A8F3-C0B82CB535FA}"/>
              </a:ext>
            </a:extLst>
          </p:cNvPr>
          <p:cNvSpPr txBox="1"/>
          <p:nvPr/>
        </p:nvSpPr>
        <p:spPr>
          <a:xfrm>
            <a:off x="5020266" y="3741373"/>
            <a:ext cx="26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A275B"/>
                </a:solidFill>
              </a:rPr>
              <a:t>+</a:t>
            </a:r>
            <a:endParaRPr lang="zh-CN" altLang="en-US" dirty="0">
              <a:solidFill>
                <a:srgbClr val="1A275B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B99353E-BE58-4FE8-AF47-9990DCB822EC}"/>
              </a:ext>
            </a:extLst>
          </p:cNvPr>
          <p:cNvSpPr txBox="1"/>
          <p:nvPr/>
        </p:nvSpPr>
        <p:spPr>
          <a:xfrm>
            <a:off x="2453632" y="3317634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1A275B"/>
                </a:solidFill>
              </a:rPr>
              <a:t>e(t)</a:t>
            </a:r>
            <a:endParaRPr lang="zh-CN" altLang="en-US" dirty="0">
              <a:solidFill>
                <a:srgbClr val="1A275B"/>
              </a:solidFill>
            </a:endParaRP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10E71581-04EC-43B3-B220-9032D6A224D1}"/>
              </a:ext>
            </a:extLst>
          </p:cNvPr>
          <p:cNvCxnSpPr>
            <a:cxnSpLocks/>
            <a:stCxn id="37" idx="6"/>
            <a:endCxn id="56" idx="1"/>
          </p:cNvCxnSpPr>
          <p:nvPr/>
        </p:nvCxnSpPr>
        <p:spPr>
          <a:xfrm flipV="1">
            <a:off x="5499477" y="3589621"/>
            <a:ext cx="545913" cy="1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F97B4188-E734-4E1D-8EF8-D45F5A84A18E}"/>
              </a:ext>
            </a:extLst>
          </p:cNvPr>
          <p:cNvSpPr txBox="1"/>
          <p:nvPr/>
        </p:nvSpPr>
        <p:spPr>
          <a:xfrm>
            <a:off x="5519107" y="3317634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1A275B"/>
                </a:solidFill>
              </a:rPr>
              <a:t>u(t)</a:t>
            </a:r>
            <a:endParaRPr lang="zh-CN" altLang="en-US" dirty="0">
              <a:solidFill>
                <a:srgbClr val="1A275B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06C7DE64-2B7F-4FDC-9E98-32BED02DCB6C}"/>
              </a:ext>
            </a:extLst>
          </p:cNvPr>
          <p:cNvSpPr txBox="1"/>
          <p:nvPr/>
        </p:nvSpPr>
        <p:spPr>
          <a:xfrm>
            <a:off x="1575339" y="3297730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1A275B"/>
                </a:solidFill>
              </a:rPr>
              <a:t>r(t)</a:t>
            </a:r>
            <a:endParaRPr lang="zh-CN" altLang="en-US" dirty="0">
              <a:solidFill>
                <a:srgbClr val="1A275B"/>
              </a:solidFill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6D851FC5-8DD7-4426-97F4-02F0DB636BE0}"/>
              </a:ext>
            </a:extLst>
          </p:cNvPr>
          <p:cNvSpPr/>
          <p:nvPr/>
        </p:nvSpPr>
        <p:spPr>
          <a:xfrm>
            <a:off x="6045390" y="3362864"/>
            <a:ext cx="1333943" cy="453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令牌桶控速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C55FA999-450B-4787-901A-7DC5CDBF364C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7379333" y="3589621"/>
            <a:ext cx="6312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图片 2">
            <a:extLst>
              <a:ext uri="{FF2B5EF4-FFF2-40B4-BE49-F238E27FC236}">
                <a16:creationId xmlns:a16="http://schemas.microsoft.com/office/drawing/2014/main" id="{3F7CEAF4-4BC7-44EC-9496-D93CDC38B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945" y="3029233"/>
            <a:ext cx="1220788" cy="112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53" name="连接符: 肘形 52">
            <a:extLst>
              <a:ext uri="{FF2B5EF4-FFF2-40B4-BE49-F238E27FC236}">
                <a16:creationId xmlns:a16="http://schemas.microsoft.com/office/drawing/2014/main" id="{EF4808E4-B1A6-4DCE-B3BA-6FEB8C47ABF1}"/>
              </a:ext>
            </a:extLst>
          </p:cNvPr>
          <p:cNvCxnSpPr>
            <a:cxnSpLocks/>
            <a:stCxn id="63" idx="2"/>
            <a:endCxn id="153" idx="3"/>
          </p:cNvCxnSpPr>
          <p:nvPr/>
        </p:nvCxnSpPr>
        <p:spPr>
          <a:xfrm rot="5400000">
            <a:off x="6909583" y="3497846"/>
            <a:ext cx="743595" cy="2047919"/>
          </a:xfrm>
          <a:prstGeom prst="bentConnector2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矩形 152">
            <a:extLst>
              <a:ext uri="{FF2B5EF4-FFF2-40B4-BE49-F238E27FC236}">
                <a16:creationId xmlns:a16="http://schemas.microsoft.com/office/drawing/2014/main" id="{D8C06441-9E28-4AED-9669-DFA6B34F6BA2}"/>
              </a:ext>
            </a:extLst>
          </p:cNvPr>
          <p:cNvSpPr/>
          <p:nvPr/>
        </p:nvSpPr>
        <p:spPr>
          <a:xfrm>
            <a:off x="4923477" y="4666846"/>
            <a:ext cx="1333943" cy="453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回收速度 </a:t>
            </a:r>
            <a:r>
              <a:rPr lang="en-US" altLang="zh-CN" sz="1600" dirty="0"/>
              <a:t>p(t)</a:t>
            </a:r>
          </a:p>
        </p:txBody>
      </p:sp>
      <p:cxnSp>
        <p:nvCxnSpPr>
          <p:cNvPr id="155" name="连接符: 肘形 154">
            <a:extLst>
              <a:ext uri="{FF2B5EF4-FFF2-40B4-BE49-F238E27FC236}">
                <a16:creationId xmlns:a16="http://schemas.microsoft.com/office/drawing/2014/main" id="{3FD41506-143E-4F47-9FF9-75048D315400}"/>
              </a:ext>
            </a:extLst>
          </p:cNvPr>
          <p:cNvCxnSpPr>
            <a:cxnSpLocks/>
            <a:stCxn id="153" idx="1"/>
            <a:endCxn id="9" idx="4"/>
          </p:cNvCxnSpPr>
          <p:nvPr/>
        </p:nvCxnSpPr>
        <p:spPr>
          <a:xfrm rot="10800000">
            <a:off x="2327041" y="3793135"/>
            <a:ext cx="2596436" cy="110046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E0A288A-B109-4990-B325-D007DC352D0C}"/>
              </a:ext>
            </a:extLst>
          </p:cNvPr>
          <p:cNvGrpSpPr/>
          <p:nvPr/>
        </p:nvGrpSpPr>
        <p:grpSpPr>
          <a:xfrm>
            <a:off x="2327042" y="1978600"/>
            <a:ext cx="4385321" cy="1410695"/>
            <a:chOff x="2327042" y="1978600"/>
            <a:chExt cx="4385321" cy="1410695"/>
          </a:xfrm>
        </p:grpSpPr>
        <p:cxnSp>
          <p:nvCxnSpPr>
            <p:cNvPr id="154" name="连接符: 肘形 153">
              <a:extLst>
                <a:ext uri="{FF2B5EF4-FFF2-40B4-BE49-F238E27FC236}">
                  <a16:creationId xmlns:a16="http://schemas.microsoft.com/office/drawing/2014/main" id="{1B023C16-178C-4C51-AADC-6D1A288DDD3F}"/>
                </a:ext>
              </a:extLst>
            </p:cNvPr>
            <p:cNvCxnSpPr>
              <a:cxnSpLocks/>
              <a:stCxn id="56" idx="0"/>
              <a:endCxn id="156" idx="3"/>
            </p:cNvCxnSpPr>
            <p:nvPr/>
          </p:nvCxnSpPr>
          <p:spPr>
            <a:xfrm rot="16200000" flipV="1">
              <a:off x="5867436" y="2517937"/>
              <a:ext cx="1157507" cy="532347"/>
            </a:xfrm>
            <a:prstGeom prst="bentConnector2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A95FDB4A-54FE-4270-AAC9-FF4B5216612B}"/>
                </a:ext>
              </a:extLst>
            </p:cNvPr>
            <p:cNvSpPr/>
            <p:nvPr/>
          </p:nvSpPr>
          <p:spPr>
            <a:xfrm>
              <a:off x="4701516" y="1978600"/>
              <a:ext cx="1478499" cy="4535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动态补偿 </a:t>
              </a:r>
              <a:r>
                <a:rPr lang="en-US" altLang="zh-CN" sz="1600" dirty="0"/>
                <a:t>m(t)</a:t>
              </a:r>
            </a:p>
          </p:txBody>
        </p:sp>
        <p:cxnSp>
          <p:nvCxnSpPr>
            <p:cNvPr id="157" name="连接符: 肘形 156">
              <a:extLst>
                <a:ext uri="{FF2B5EF4-FFF2-40B4-BE49-F238E27FC236}">
                  <a16:creationId xmlns:a16="http://schemas.microsoft.com/office/drawing/2014/main" id="{65229776-ACE4-4E33-96F6-140F0E17DA4E}"/>
                </a:ext>
              </a:extLst>
            </p:cNvPr>
            <p:cNvCxnSpPr>
              <a:cxnSpLocks/>
              <a:stCxn id="156" idx="1"/>
              <a:endCxn id="9" idx="0"/>
            </p:cNvCxnSpPr>
            <p:nvPr/>
          </p:nvCxnSpPr>
          <p:spPr>
            <a:xfrm rot="10800000" flipV="1">
              <a:off x="2327042" y="2205357"/>
              <a:ext cx="2374475" cy="1183938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8" name="文本框 157">
            <a:extLst>
              <a:ext uri="{FF2B5EF4-FFF2-40B4-BE49-F238E27FC236}">
                <a16:creationId xmlns:a16="http://schemas.microsoft.com/office/drawing/2014/main" id="{8B401ED2-000F-42E0-BD9D-2D7B2B066C49}"/>
              </a:ext>
            </a:extLst>
          </p:cNvPr>
          <p:cNvSpPr txBox="1"/>
          <p:nvPr/>
        </p:nvSpPr>
        <p:spPr>
          <a:xfrm>
            <a:off x="2070447" y="2978193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1A275B"/>
                </a:solidFill>
              </a:rPr>
              <a:t>-</a:t>
            </a:r>
            <a:endParaRPr lang="zh-CN" altLang="en-US" dirty="0">
              <a:solidFill>
                <a:srgbClr val="1A275B"/>
              </a:solidFill>
            </a:endParaRP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CE67D228-502C-4498-87A0-A0E01892E004}"/>
              </a:ext>
            </a:extLst>
          </p:cNvPr>
          <p:cNvSpPr txBox="1"/>
          <p:nvPr/>
        </p:nvSpPr>
        <p:spPr>
          <a:xfrm>
            <a:off x="6725179" y="1981761"/>
            <a:ext cx="2906158" cy="830997"/>
          </a:xfrm>
          <a:prstGeom prst="rect">
            <a:avLst/>
          </a:prstGeom>
          <a:noFill/>
          <a:ln>
            <a:solidFill>
              <a:srgbClr val="1A275B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1A275B"/>
                </a:solidFill>
              </a:rPr>
              <a:t>通过动态补偿，弥补延迟回收数据造成的误差，逼近真实结果；</a:t>
            </a:r>
          </a:p>
        </p:txBody>
      </p:sp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941134B5-4340-4497-8E65-E2EE3F99A7AE}"/>
              </a:ext>
            </a:extLst>
          </p:cNvPr>
          <p:cNvGrpSpPr/>
          <p:nvPr/>
        </p:nvGrpSpPr>
        <p:grpSpPr>
          <a:xfrm>
            <a:off x="8985673" y="330448"/>
            <a:ext cx="5134035" cy="5070278"/>
            <a:chOff x="8985673" y="330448"/>
            <a:chExt cx="5134035" cy="5070278"/>
          </a:xfrm>
        </p:grpSpPr>
        <p:grpSp>
          <p:nvGrpSpPr>
            <p:cNvPr id="162" name="组合 161">
              <a:extLst>
                <a:ext uri="{FF2B5EF4-FFF2-40B4-BE49-F238E27FC236}">
                  <a16:creationId xmlns:a16="http://schemas.microsoft.com/office/drawing/2014/main" id="{7253FDF2-8678-4E45-94A9-C4CEC148394D}"/>
                </a:ext>
              </a:extLst>
            </p:cNvPr>
            <p:cNvGrpSpPr/>
            <p:nvPr/>
          </p:nvGrpSpPr>
          <p:grpSpPr>
            <a:xfrm>
              <a:off x="8985673" y="3164573"/>
              <a:ext cx="5134035" cy="2236153"/>
              <a:chOff x="8985673" y="3164573"/>
              <a:chExt cx="5134035" cy="2236153"/>
            </a:xfrm>
          </p:grpSpPr>
          <p:grpSp>
            <p:nvGrpSpPr>
              <p:cNvPr id="195" name="组合 194">
                <a:extLst>
                  <a:ext uri="{FF2B5EF4-FFF2-40B4-BE49-F238E27FC236}">
                    <a16:creationId xmlns:a16="http://schemas.microsoft.com/office/drawing/2014/main" id="{7F5C4EE1-238D-4151-BE63-F833C5DAD3C9}"/>
                  </a:ext>
                </a:extLst>
              </p:cNvPr>
              <p:cNvGrpSpPr/>
              <p:nvPr/>
            </p:nvGrpSpPr>
            <p:grpSpPr>
              <a:xfrm rot="16200000">
                <a:off x="9807579" y="4548276"/>
                <a:ext cx="888286" cy="338976"/>
                <a:chOff x="2396062" y="1495803"/>
                <a:chExt cx="1440000" cy="180000"/>
              </a:xfrm>
            </p:grpSpPr>
            <p:sp>
              <p:nvSpPr>
                <p:cNvPr id="216" name="矩形 215">
                  <a:extLst>
                    <a:ext uri="{FF2B5EF4-FFF2-40B4-BE49-F238E27FC236}">
                      <a16:creationId xmlns:a16="http://schemas.microsoft.com/office/drawing/2014/main" id="{7B3BB4A2-36A6-4E1B-AC98-5BAD1CE176BF}"/>
                    </a:ext>
                  </a:extLst>
                </p:cNvPr>
                <p:cNvSpPr/>
                <p:nvPr/>
              </p:nvSpPr>
              <p:spPr>
                <a:xfrm>
                  <a:off x="2756062" y="1495803"/>
                  <a:ext cx="360000" cy="180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00"/>
                </a:p>
              </p:txBody>
            </p:sp>
            <p:sp>
              <p:nvSpPr>
                <p:cNvPr id="217" name="矩形 216">
                  <a:extLst>
                    <a:ext uri="{FF2B5EF4-FFF2-40B4-BE49-F238E27FC236}">
                      <a16:creationId xmlns:a16="http://schemas.microsoft.com/office/drawing/2014/main" id="{DA99AF59-6B37-4F08-8B57-A83332431ABF}"/>
                    </a:ext>
                  </a:extLst>
                </p:cNvPr>
                <p:cNvSpPr/>
                <p:nvPr/>
              </p:nvSpPr>
              <p:spPr>
                <a:xfrm>
                  <a:off x="2396062" y="1495803"/>
                  <a:ext cx="360000" cy="180000"/>
                </a:xfrm>
                <a:prstGeom prst="rect">
                  <a:avLst/>
                </a:prstGeom>
                <a:solidFill>
                  <a:srgbClr val="BFBFB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00" dirty="0"/>
                </a:p>
              </p:txBody>
            </p:sp>
            <p:sp>
              <p:nvSpPr>
                <p:cNvPr id="218" name="矩形 217">
                  <a:extLst>
                    <a:ext uri="{FF2B5EF4-FFF2-40B4-BE49-F238E27FC236}">
                      <a16:creationId xmlns:a16="http://schemas.microsoft.com/office/drawing/2014/main" id="{28B41F61-CACC-4888-A32B-4F04C0727822}"/>
                    </a:ext>
                  </a:extLst>
                </p:cNvPr>
                <p:cNvSpPr/>
                <p:nvPr/>
              </p:nvSpPr>
              <p:spPr>
                <a:xfrm>
                  <a:off x="3476062" y="1495803"/>
                  <a:ext cx="360000" cy="180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00"/>
                </a:p>
              </p:txBody>
            </p:sp>
            <p:sp>
              <p:nvSpPr>
                <p:cNvPr id="219" name="矩形 218">
                  <a:extLst>
                    <a:ext uri="{FF2B5EF4-FFF2-40B4-BE49-F238E27FC236}">
                      <a16:creationId xmlns:a16="http://schemas.microsoft.com/office/drawing/2014/main" id="{1C1655F9-4C16-473D-8D8D-022B63D79B50}"/>
                    </a:ext>
                  </a:extLst>
                </p:cNvPr>
                <p:cNvSpPr/>
                <p:nvPr/>
              </p:nvSpPr>
              <p:spPr>
                <a:xfrm>
                  <a:off x="3116062" y="1495803"/>
                  <a:ext cx="360000" cy="180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00"/>
                </a:p>
              </p:txBody>
            </p:sp>
          </p:grpSp>
          <p:grpSp>
            <p:nvGrpSpPr>
              <p:cNvPr id="196" name="组合 195">
                <a:extLst>
                  <a:ext uri="{FF2B5EF4-FFF2-40B4-BE49-F238E27FC236}">
                    <a16:creationId xmlns:a16="http://schemas.microsoft.com/office/drawing/2014/main" id="{57AE731F-B789-4946-9C28-A6914486016D}"/>
                  </a:ext>
                </a:extLst>
              </p:cNvPr>
              <p:cNvGrpSpPr/>
              <p:nvPr/>
            </p:nvGrpSpPr>
            <p:grpSpPr>
              <a:xfrm rot="16200000">
                <a:off x="10389179" y="4778086"/>
                <a:ext cx="444143" cy="338976"/>
                <a:chOff x="2396062" y="1495803"/>
                <a:chExt cx="720000" cy="180000"/>
              </a:xfrm>
            </p:grpSpPr>
            <p:sp>
              <p:nvSpPr>
                <p:cNvPr id="214" name="矩形 213">
                  <a:extLst>
                    <a:ext uri="{FF2B5EF4-FFF2-40B4-BE49-F238E27FC236}">
                      <a16:creationId xmlns:a16="http://schemas.microsoft.com/office/drawing/2014/main" id="{2BF57266-2F2F-4477-BEA0-9155056DB6E5}"/>
                    </a:ext>
                  </a:extLst>
                </p:cNvPr>
                <p:cNvSpPr/>
                <p:nvPr/>
              </p:nvSpPr>
              <p:spPr>
                <a:xfrm>
                  <a:off x="2756062" y="1495803"/>
                  <a:ext cx="360000" cy="180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00"/>
                </a:p>
              </p:txBody>
            </p:sp>
            <p:sp>
              <p:nvSpPr>
                <p:cNvPr id="215" name="矩形 214">
                  <a:extLst>
                    <a:ext uri="{FF2B5EF4-FFF2-40B4-BE49-F238E27FC236}">
                      <a16:creationId xmlns:a16="http://schemas.microsoft.com/office/drawing/2014/main" id="{D50FBB4D-7A55-4925-B335-E84E8566BC93}"/>
                    </a:ext>
                  </a:extLst>
                </p:cNvPr>
                <p:cNvSpPr/>
                <p:nvPr/>
              </p:nvSpPr>
              <p:spPr>
                <a:xfrm>
                  <a:off x="2396062" y="1495803"/>
                  <a:ext cx="360000" cy="180000"/>
                </a:xfrm>
                <a:prstGeom prst="rect">
                  <a:avLst/>
                </a:prstGeom>
                <a:solidFill>
                  <a:srgbClr val="BFBFB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00" dirty="0"/>
                </a:p>
              </p:txBody>
            </p:sp>
          </p:grpSp>
          <p:sp>
            <p:nvSpPr>
              <p:cNvPr id="197" name="矩形 196">
                <a:extLst>
                  <a:ext uri="{FF2B5EF4-FFF2-40B4-BE49-F238E27FC236}">
                    <a16:creationId xmlns:a16="http://schemas.microsoft.com/office/drawing/2014/main" id="{45487976-F479-4DCE-A23F-9A8A59615BF7}"/>
                  </a:ext>
                </a:extLst>
              </p:cNvPr>
              <p:cNvSpPr/>
              <p:nvPr/>
            </p:nvSpPr>
            <p:spPr>
              <a:xfrm rot="16200000">
                <a:off x="10858749" y="4896858"/>
                <a:ext cx="222072" cy="338976"/>
              </a:xfrm>
              <a:prstGeom prst="rect">
                <a:avLst/>
              </a:prstGeom>
              <a:solidFill>
                <a:srgbClr val="BFBFB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dirty="0"/>
              </a:p>
            </p:txBody>
          </p:sp>
          <p:sp>
            <p:nvSpPr>
              <p:cNvPr id="198" name="矩形 197">
                <a:extLst>
                  <a:ext uri="{FF2B5EF4-FFF2-40B4-BE49-F238E27FC236}">
                    <a16:creationId xmlns:a16="http://schemas.microsoft.com/office/drawing/2014/main" id="{6A9324FA-AA53-40E3-B525-37F1A17FFCBE}"/>
                  </a:ext>
                </a:extLst>
              </p:cNvPr>
              <p:cNvSpPr/>
              <p:nvPr/>
            </p:nvSpPr>
            <p:spPr>
              <a:xfrm rot="16200000">
                <a:off x="11282738" y="4969290"/>
                <a:ext cx="91658" cy="338976"/>
              </a:xfrm>
              <a:prstGeom prst="rect">
                <a:avLst/>
              </a:prstGeom>
              <a:solidFill>
                <a:srgbClr val="BFBFB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dirty="0"/>
              </a:p>
            </p:txBody>
          </p:sp>
          <p:grpSp>
            <p:nvGrpSpPr>
              <p:cNvPr id="199" name="组合 198">
                <a:extLst>
                  <a:ext uri="{FF2B5EF4-FFF2-40B4-BE49-F238E27FC236}">
                    <a16:creationId xmlns:a16="http://schemas.microsoft.com/office/drawing/2014/main" id="{14590D95-2F52-4E16-A207-EF58DCD2605A}"/>
                  </a:ext>
                </a:extLst>
              </p:cNvPr>
              <p:cNvGrpSpPr/>
              <p:nvPr/>
            </p:nvGrpSpPr>
            <p:grpSpPr>
              <a:xfrm>
                <a:off x="8985673" y="3164573"/>
                <a:ext cx="5134035" cy="2236153"/>
                <a:chOff x="5458055" y="3628631"/>
                <a:chExt cx="5134035" cy="2236153"/>
              </a:xfrm>
            </p:grpSpPr>
            <p:sp>
              <p:nvSpPr>
                <p:cNvPr id="200" name="文本框 199">
                  <a:extLst>
                    <a:ext uri="{FF2B5EF4-FFF2-40B4-BE49-F238E27FC236}">
                      <a16:creationId xmlns:a16="http://schemas.microsoft.com/office/drawing/2014/main" id="{5047A372-705F-4112-BC24-4F6DBE3AF12C}"/>
                    </a:ext>
                  </a:extLst>
                </p:cNvPr>
                <p:cNvSpPr txBox="1"/>
                <p:nvPr/>
              </p:nvSpPr>
              <p:spPr>
                <a:xfrm>
                  <a:off x="5458055" y="3628631"/>
                  <a:ext cx="72327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400" b="1" dirty="0">
                      <a:solidFill>
                        <a:srgbClr val="1A275B"/>
                      </a:solidFill>
                    </a:rPr>
                    <a:t>回收量</a:t>
                  </a:r>
                </a:p>
              </p:txBody>
            </p:sp>
            <p:cxnSp>
              <p:nvCxnSpPr>
                <p:cNvPr id="201" name="直接连接符 200">
                  <a:extLst>
                    <a:ext uri="{FF2B5EF4-FFF2-40B4-BE49-F238E27FC236}">
                      <a16:creationId xmlns:a16="http://schemas.microsoft.com/office/drawing/2014/main" id="{94E39ECD-735E-430E-818F-CFFC7DF322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1330" y="3790543"/>
                  <a:ext cx="0" cy="1867128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直接连接符 201">
                  <a:extLst>
                    <a:ext uri="{FF2B5EF4-FFF2-40B4-BE49-F238E27FC236}">
                      <a16:creationId xmlns:a16="http://schemas.microsoft.com/office/drawing/2014/main" id="{0DB4DF65-E893-45D9-AB15-81B8890D8445}"/>
                    </a:ext>
                  </a:extLst>
                </p:cNvPr>
                <p:cNvCxnSpPr/>
                <p:nvPr/>
              </p:nvCxnSpPr>
              <p:spPr>
                <a:xfrm flipH="1">
                  <a:off x="6899770" y="3857671"/>
                  <a:ext cx="5080" cy="1800000"/>
                </a:xfrm>
                <a:prstGeom prst="line">
                  <a:avLst/>
                </a:prstGeom>
                <a:ln w="12700"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直接连接符 202">
                  <a:extLst>
                    <a:ext uri="{FF2B5EF4-FFF2-40B4-BE49-F238E27FC236}">
                      <a16:creationId xmlns:a16="http://schemas.microsoft.com/office/drawing/2014/main" id="{63C09974-4CE0-4C26-933F-0928D069F65F}"/>
                    </a:ext>
                  </a:extLst>
                </p:cNvPr>
                <p:cNvCxnSpPr/>
                <p:nvPr/>
              </p:nvCxnSpPr>
              <p:spPr>
                <a:xfrm flipH="1">
                  <a:off x="7623290" y="3857671"/>
                  <a:ext cx="5080" cy="1800000"/>
                </a:xfrm>
                <a:prstGeom prst="line">
                  <a:avLst/>
                </a:prstGeom>
                <a:ln w="12700"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直接连接符 203">
                  <a:extLst>
                    <a:ext uri="{FF2B5EF4-FFF2-40B4-BE49-F238E27FC236}">
                      <a16:creationId xmlns:a16="http://schemas.microsoft.com/office/drawing/2014/main" id="{FF632B73-7942-45E4-BAC0-0E8CA52598D1}"/>
                    </a:ext>
                  </a:extLst>
                </p:cNvPr>
                <p:cNvCxnSpPr/>
                <p:nvPr/>
              </p:nvCxnSpPr>
              <p:spPr>
                <a:xfrm flipH="1">
                  <a:off x="7985050" y="3857671"/>
                  <a:ext cx="5080" cy="1800000"/>
                </a:xfrm>
                <a:prstGeom prst="line">
                  <a:avLst/>
                </a:prstGeom>
                <a:ln w="12700"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直接连接符 204">
                  <a:extLst>
                    <a:ext uri="{FF2B5EF4-FFF2-40B4-BE49-F238E27FC236}">
                      <a16:creationId xmlns:a16="http://schemas.microsoft.com/office/drawing/2014/main" id="{BE8E7FF7-3354-430F-9A1D-DC8D61E3424C}"/>
                    </a:ext>
                  </a:extLst>
                </p:cNvPr>
                <p:cNvCxnSpPr/>
                <p:nvPr/>
              </p:nvCxnSpPr>
              <p:spPr>
                <a:xfrm flipH="1">
                  <a:off x="8346810" y="3857671"/>
                  <a:ext cx="5080" cy="1800000"/>
                </a:xfrm>
                <a:prstGeom prst="line">
                  <a:avLst/>
                </a:prstGeom>
                <a:ln w="12700">
                  <a:solidFill>
                    <a:schemeClr val="accent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直接连接符 205">
                  <a:extLst>
                    <a:ext uri="{FF2B5EF4-FFF2-40B4-BE49-F238E27FC236}">
                      <a16:creationId xmlns:a16="http://schemas.microsoft.com/office/drawing/2014/main" id="{44269681-53B0-49DF-B5C4-DF4DC59B1054}"/>
                    </a:ext>
                  </a:extLst>
                </p:cNvPr>
                <p:cNvCxnSpPr/>
                <p:nvPr/>
              </p:nvCxnSpPr>
              <p:spPr>
                <a:xfrm flipH="1">
                  <a:off x="8708570" y="3857671"/>
                  <a:ext cx="5080" cy="1800000"/>
                </a:xfrm>
                <a:prstGeom prst="line">
                  <a:avLst/>
                </a:prstGeom>
                <a:ln w="12700"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直接连接符 206">
                  <a:extLst>
                    <a:ext uri="{FF2B5EF4-FFF2-40B4-BE49-F238E27FC236}">
                      <a16:creationId xmlns:a16="http://schemas.microsoft.com/office/drawing/2014/main" id="{591B01A8-5906-4C41-9E89-5CC862FB41CD}"/>
                    </a:ext>
                  </a:extLst>
                </p:cNvPr>
                <p:cNvCxnSpPr/>
                <p:nvPr/>
              </p:nvCxnSpPr>
              <p:spPr>
                <a:xfrm flipH="1">
                  <a:off x="9432090" y="3857671"/>
                  <a:ext cx="5080" cy="1800000"/>
                </a:xfrm>
                <a:prstGeom prst="line">
                  <a:avLst/>
                </a:prstGeom>
                <a:ln w="12700"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直接连接符 207">
                  <a:extLst>
                    <a:ext uri="{FF2B5EF4-FFF2-40B4-BE49-F238E27FC236}">
                      <a16:creationId xmlns:a16="http://schemas.microsoft.com/office/drawing/2014/main" id="{A9ACD493-9BFA-4609-9628-13E1F9F9E1B3}"/>
                    </a:ext>
                  </a:extLst>
                </p:cNvPr>
                <p:cNvCxnSpPr/>
                <p:nvPr/>
              </p:nvCxnSpPr>
              <p:spPr>
                <a:xfrm flipH="1">
                  <a:off x="9793855" y="3857671"/>
                  <a:ext cx="5080" cy="1800000"/>
                </a:xfrm>
                <a:prstGeom prst="line">
                  <a:avLst/>
                </a:prstGeom>
                <a:ln w="12700"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直接箭头连接符 208">
                  <a:extLst>
                    <a:ext uri="{FF2B5EF4-FFF2-40B4-BE49-F238E27FC236}">
                      <a16:creationId xmlns:a16="http://schemas.microsoft.com/office/drawing/2014/main" id="{01B0B970-9C21-4378-9E2D-25A0BDCB74B7}"/>
                    </a:ext>
                  </a:extLst>
                </p:cNvPr>
                <p:cNvCxnSpPr/>
                <p:nvPr/>
              </p:nvCxnSpPr>
              <p:spPr>
                <a:xfrm>
                  <a:off x="6175855" y="5641440"/>
                  <a:ext cx="3764280" cy="2540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0" name="文本框 209">
                  <a:extLst>
                    <a:ext uri="{FF2B5EF4-FFF2-40B4-BE49-F238E27FC236}">
                      <a16:creationId xmlns:a16="http://schemas.microsoft.com/office/drawing/2014/main" id="{4FCA9A66-A0A7-4236-8308-40043151F757}"/>
                    </a:ext>
                  </a:extLst>
                </p:cNvPr>
                <p:cNvSpPr txBox="1"/>
                <p:nvPr/>
              </p:nvSpPr>
              <p:spPr>
                <a:xfrm>
                  <a:off x="9939347" y="5557007"/>
                  <a:ext cx="65274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400" b="1" dirty="0">
                      <a:solidFill>
                        <a:srgbClr val="1A275B"/>
                      </a:solidFill>
                    </a:rPr>
                    <a:t>时间</a:t>
                  </a:r>
                  <a:r>
                    <a:rPr lang="en-US" altLang="zh-CN" sz="1400" b="1" dirty="0">
                      <a:solidFill>
                        <a:srgbClr val="1A275B"/>
                      </a:solidFill>
                    </a:rPr>
                    <a:t>T</a:t>
                  </a:r>
                  <a:endParaRPr lang="zh-CN" altLang="en-US" sz="1400" b="1" dirty="0">
                    <a:solidFill>
                      <a:srgbClr val="1A275B"/>
                    </a:solidFill>
                  </a:endParaRPr>
                </a:p>
              </p:txBody>
            </p:sp>
            <p:cxnSp>
              <p:nvCxnSpPr>
                <p:cNvPr id="211" name="直接连接符 210">
                  <a:extLst>
                    <a:ext uri="{FF2B5EF4-FFF2-40B4-BE49-F238E27FC236}">
                      <a16:creationId xmlns:a16="http://schemas.microsoft.com/office/drawing/2014/main" id="{F7A504D0-6E3D-4333-9205-A899A2116FA7}"/>
                    </a:ext>
                  </a:extLst>
                </p:cNvPr>
                <p:cNvCxnSpPr/>
                <p:nvPr/>
              </p:nvCxnSpPr>
              <p:spPr>
                <a:xfrm flipH="1">
                  <a:off x="6538010" y="3857671"/>
                  <a:ext cx="5080" cy="1800000"/>
                </a:xfrm>
                <a:prstGeom prst="line">
                  <a:avLst/>
                </a:prstGeom>
                <a:ln w="12700"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直接连接符 211">
                  <a:extLst>
                    <a:ext uri="{FF2B5EF4-FFF2-40B4-BE49-F238E27FC236}">
                      <a16:creationId xmlns:a16="http://schemas.microsoft.com/office/drawing/2014/main" id="{2E70FC0C-311A-435F-9D4E-AB95CEECFEB2}"/>
                    </a:ext>
                  </a:extLst>
                </p:cNvPr>
                <p:cNvCxnSpPr/>
                <p:nvPr/>
              </p:nvCxnSpPr>
              <p:spPr>
                <a:xfrm flipH="1">
                  <a:off x="7261530" y="3857671"/>
                  <a:ext cx="5080" cy="1800000"/>
                </a:xfrm>
                <a:prstGeom prst="line">
                  <a:avLst/>
                </a:prstGeom>
                <a:ln w="12700"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直接连接符 212">
                  <a:extLst>
                    <a:ext uri="{FF2B5EF4-FFF2-40B4-BE49-F238E27FC236}">
                      <a16:creationId xmlns:a16="http://schemas.microsoft.com/office/drawing/2014/main" id="{C1F5D727-B8E9-4F26-A3BF-FA351AB1B2CC}"/>
                    </a:ext>
                  </a:extLst>
                </p:cNvPr>
                <p:cNvCxnSpPr/>
                <p:nvPr/>
              </p:nvCxnSpPr>
              <p:spPr>
                <a:xfrm flipH="1">
                  <a:off x="9070330" y="3857671"/>
                  <a:ext cx="5080" cy="1800000"/>
                </a:xfrm>
                <a:prstGeom prst="line">
                  <a:avLst/>
                </a:prstGeom>
                <a:ln w="12700"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3" name="组合 162">
              <a:extLst>
                <a:ext uri="{FF2B5EF4-FFF2-40B4-BE49-F238E27FC236}">
                  <a16:creationId xmlns:a16="http://schemas.microsoft.com/office/drawing/2014/main" id="{A22D0801-E6CA-4291-9944-0DECDE8DFFCA}"/>
                </a:ext>
              </a:extLst>
            </p:cNvPr>
            <p:cNvGrpSpPr/>
            <p:nvPr/>
          </p:nvGrpSpPr>
          <p:grpSpPr>
            <a:xfrm>
              <a:off x="8985673" y="330448"/>
              <a:ext cx="5134035" cy="2899663"/>
              <a:chOff x="8985673" y="330448"/>
              <a:chExt cx="5134035" cy="2899663"/>
            </a:xfrm>
          </p:grpSpPr>
          <p:grpSp>
            <p:nvGrpSpPr>
              <p:cNvPr id="164" name="组合 163">
                <a:extLst>
                  <a:ext uri="{FF2B5EF4-FFF2-40B4-BE49-F238E27FC236}">
                    <a16:creationId xmlns:a16="http://schemas.microsoft.com/office/drawing/2014/main" id="{34C37857-8889-43E3-B8BF-B0861FA6290B}"/>
                  </a:ext>
                </a:extLst>
              </p:cNvPr>
              <p:cNvGrpSpPr/>
              <p:nvPr/>
            </p:nvGrpSpPr>
            <p:grpSpPr>
              <a:xfrm>
                <a:off x="9737246" y="1236702"/>
                <a:ext cx="338976" cy="1762171"/>
                <a:chOff x="7067568" y="1752246"/>
                <a:chExt cx="338976" cy="1762171"/>
              </a:xfrm>
            </p:grpSpPr>
            <p:grpSp>
              <p:nvGrpSpPr>
                <p:cNvPr id="185" name="组合 184">
                  <a:extLst>
                    <a:ext uri="{FF2B5EF4-FFF2-40B4-BE49-F238E27FC236}">
                      <a16:creationId xmlns:a16="http://schemas.microsoft.com/office/drawing/2014/main" id="{BEF633ED-DAE0-4950-87A1-1ADE2A23D199}"/>
                    </a:ext>
                  </a:extLst>
                </p:cNvPr>
                <p:cNvGrpSpPr/>
                <p:nvPr/>
              </p:nvGrpSpPr>
              <p:grpSpPr>
                <a:xfrm rot="16200000">
                  <a:off x="6681877" y="2789751"/>
                  <a:ext cx="1110357" cy="338976"/>
                  <a:chOff x="2396062" y="1495803"/>
                  <a:chExt cx="1800000" cy="180000"/>
                </a:xfrm>
              </p:grpSpPr>
              <p:sp>
                <p:nvSpPr>
                  <p:cNvPr id="190" name="矩形 189">
                    <a:extLst>
                      <a:ext uri="{FF2B5EF4-FFF2-40B4-BE49-F238E27FC236}">
                        <a16:creationId xmlns:a16="http://schemas.microsoft.com/office/drawing/2014/main" id="{52279651-17F6-4031-93C4-E172798737C4}"/>
                      </a:ext>
                    </a:extLst>
                  </p:cNvPr>
                  <p:cNvSpPr/>
                  <p:nvPr/>
                </p:nvSpPr>
                <p:spPr>
                  <a:xfrm>
                    <a:off x="2756062" y="1495803"/>
                    <a:ext cx="360000" cy="180000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700" u="sng"/>
                  </a:p>
                </p:txBody>
              </p:sp>
              <p:sp>
                <p:nvSpPr>
                  <p:cNvPr id="191" name="矩形 190">
                    <a:extLst>
                      <a:ext uri="{FF2B5EF4-FFF2-40B4-BE49-F238E27FC236}">
                        <a16:creationId xmlns:a16="http://schemas.microsoft.com/office/drawing/2014/main" id="{F9FA8AE2-3EC3-4757-935B-E6DBC8954AB3}"/>
                      </a:ext>
                    </a:extLst>
                  </p:cNvPr>
                  <p:cNvSpPr/>
                  <p:nvPr/>
                </p:nvSpPr>
                <p:spPr>
                  <a:xfrm>
                    <a:off x="2396062" y="1495803"/>
                    <a:ext cx="360000" cy="180000"/>
                  </a:xfrm>
                  <a:prstGeom prst="rect">
                    <a:avLst/>
                  </a:prstGeom>
                  <a:solidFill>
                    <a:srgbClr val="BFBFB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700" u="sng" dirty="0"/>
                  </a:p>
                </p:txBody>
              </p:sp>
              <p:sp>
                <p:nvSpPr>
                  <p:cNvPr id="192" name="矩形 191">
                    <a:extLst>
                      <a:ext uri="{FF2B5EF4-FFF2-40B4-BE49-F238E27FC236}">
                        <a16:creationId xmlns:a16="http://schemas.microsoft.com/office/drawing/2014/main" id="{98A4C8FD-39BF-471E-9B42-DE14141631AB}"/>
                      </a:ext>
                    </a:extLst>
                  </p:cNvPr>
                  <p:cNvSpPr/>
                  <p:nvPr/>
                </p:nvSpPr>
                <p:spPr>
                  <a:xfrm>
                    <a:off x="3476062" y="1495803"/>
                    <a:ext cx="360000" cy="180000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700" u="sng"/>
                  </a:p>
                </p:txBody>
              </p:sp>
              <p:sp>
                <p:nvSpPr>
                  <p:cNvPr id="193" name="矩形 192">
                    <a:extLst>
                      <a:ext uri="{FF2B5EF4-FFF2-40B4-BE49-F238E27FC236}">
                        <a16:creationId xmlns:a16="http://schemas.microsoft.com/office/drawing/2014/main" id="{D67A28E5-D950-4A8A-9F5F-A3F7B952C364}"/>
                      </a:ext>
                    </a:extLst>
                  </p:cNvPr>
                  <p:cNvSpPr/>
                  <p:nvPr/>
                </p:nvSpPr>
                <p:spPr>
                  <a:xfrm>
                    <a:off x="3116062" y="1495803"/>
                    <a:ext cx="360000" cy="180000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700" u="sng"/>
                  </a:p>
                </p:txBody>
              </p:sp>
              <p:sp>
                <p:nvSpPr>
                  <p:cNvPr id="194" name="矩形 193">
                    <a:extLst>
                      <a:ext uri="{FF2B5EF4-FFF2-40B4-BE49-F238E27FC236}">
                        <a16:creationId xmlns:a16="http://schemas.microsoft.com/office/drawing/2014/main" id="{5356A0A0-50C7-4668-9756-08054D9C3409}"/>
                      </a:ext>
                    </a:extLst>
                  </p:cNvPr>
                  <p:cNvSpPr/>
                  <p:nvPr/>
                </p:nvSpPr>
                <p:spPr>
                  <a:xfrm>
                    <a:off x="3836062" y="1495803"/>
                    <a:ext cx="360000" cy="180000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700" u="sng"/>
                  </a:p>
                </p:txBody>
              </p:sp>
            </p:grpSp>
            <p:grpSp>
              <p:nvGrpSpPr>
                <p:cNvPr id="186" name="组合 185">
                  <a:extLst>
                    <a:ext uri="{FF2B5EF4-FFF2-40B4-BE49-F238E27FC236}">
                      <a16:creationId xmlns:a16="http://schemas.microsoft.com/office/drawing/2014/main" id="{A6001EE5-CDC0-479F-B861-C4D571CD52F5}"/>
                    </a:ext>
                  </a:extLst>
                </p:cNvPr>
                <p:cNvGrpSpPr/>
                <p:nvPr/>
              </p:nvGrpSpPr>
              <p:grpSpPr>
                <a:xfrm rot="16200000">
                  <a:off x="6903948" y="1915866"/>
                  <a:ext cx="666215" cy="338976"/>
                  <a:chOff x="2396062" y="1495803"/>
                  <a:chExt cx="1080000" cy="180000"/>
                </a:xfrm>
              </p:grpSpPr>
              <p:sp>
                <p:nvSpPr>
                  <p:cNvPr id="187" name="矩形 186">
                    <a:extLst>
                      <a:ext uri="{FF2B5EF4-FFF2-40B4-BE49-F238E27FC236}">
                        <a16:creationId xmlns:a16="http://schemas.microsoft.com/office/drawing/2014/main" id="{302A8966-BFFD-480A-8F69-6BF3DF8349F9}"/>
                      </a:ext>
                    </a:extLst>
                  </p:cNvPr>
                  <p:cNvSpPr/>
                  <p:nvPr/>
                </p:nvSpPr>
                <p:spPr>
                  <a:xfrm>
                    <a:off x="2756062" y="1495803"/>
                    <a:ext cx="360000" cy="180000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700" u="sng"/>
                  </a:p>
                </p:txBody>
              </p:sp>
              <p:sp>
                <p:nvSpPr>
                  <p:cNvPr id="188" name="矩形 187">
                    <a:extLst>
                      <a:ext uri="{FF2B5EF4-FFF2-40B4-BE49-F238E27FC236}">
                        <a16:creationId xmlns:a16="http://schemas.microsoft.com/office/drawing/2014/main" id="{19DAC39A-1F87-4CA2-BB9A-091E2798651E}"/>
                      </a:ext>
                    </a:extLst>
                  </p:cNvPr>
                  <p:cNvSpPr/>
                  <p:nvPr/>
                </p:nvSpPr>
                <p:spPr>
                  <a:xfrm>
                    <a:off x="2396062" y="1495803"/>
                    <a:ext cx="360000" cy="180000"/>
                  </a:xfrm>
                  <a:prstGeom prst="rect">
                    <a:avLst/>
                  </a:prstGeom>
                  <a:solidFill>
                    <a:srgbClr val="BFBFB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700" u="sng" dirty="0"/>
                  </a:p>
                </p:txBody>
              </p:sp>
              <p:sp>
                <p:nvSpPr>
                  <p:cNvPr id="189" name="矩形 188">
                    <a:extLst>
                      <a:ext uri="{FF2B5EF4-FFF2-40B4-BE49-F238E27FC236}">
                        <a16:creationId xmlns:a16="http://schemas.microsoft.com/office/drawing/2014/main" id="{E9D6632B-EF96-47DC-836B-C188DEC48D70}"/>
                      </a:ext>
                    </a:extLst>
                  </p:cNvPr>
                  <p:cNvSpPr/>
                  <p:nvPr/>
                </p:nvSpPr>
                <p:spPr>
                  <a:xfrm>
                    <a:off x="3116062" y="1495803"/>
                    <a:ext cx="360000" cy="180000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700" u="sng"/>
                  </a:p>
                </p:txBody>
              </p:sp>
            </p:grpSp>
          </p:grpSp>
          <p:grpSp>
            <p:nvGrpSpPr>
              <p:cNvPr id="165" name="组合 164">
                <a:extLst>
                  <a:ext uri="{FF2B5EF4-FFF2-40B4-BE49-F238E27FC236}">
                    <a16:creationId xmlns:a16="http://schemas.microsoft.com/office/drawing/2014/main" id="{CDE3BF63-7854-4ACF-9021-C4DC52533B23}"/>
                  </a:ext>
                </a:extLst>
              </p:cNvPr>
              <p:cNvGrpSpPr/>
              <p:nvPr/>
            </p:nvGrpSpPr>
            <p:grpSpPr>
              <a:xfrm>
                <a:off x="8985673" y="330448"/>
                <a:ext cx="5134035" cy="2899663"/>
                <a:chOff x="6315995" y="845992"/>
                <a:chExt cx="5134035" cy="2899663"/>
              </a:xfrm>
            </p:grpSpPr>
            <p:sp>
              <p:nvSpPr>
                <p:cNvPr id="166" name="文本框 165">
                  <a:extLst>
                    <a:ext uri="{FF2B5EF4-FFF2-40B4-BE49-F238E27FC236}">
                      <a16:creationId xmlns:a16="http://schemas.microsoft.com/office/drawing/2014/main" id="{6A7C397F-DF73-491A-A32C-8768C78BF552}"/>
                    </a:ext>
                  </a:extLst>
                </p:cNvPr>
                <p:cNvSpPr txBox="1"/>
                <p:nvPr/>
              </p:nvSpPr>
              <p:spPr>
                <a:xfrm>
                  <a:off x="6344292" y="845992"/>
                  <a:ext cx="72327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400" b="1" dirty="0">
                      <a:solidFill>
                        <a:srgbClr val="1A275B"/>
                      </a:solidFill>
                    </a:rPr>
                    <a:t>请求量</a:t>
                  </a:r>
                </a:p>
              </p:txBody>
            </p:sp>
            <p:grpSp>
              <p:nvGrpSpPr>
                <p:cNvPr id="167" name="组合 166">
                  <a:extLst>
                    <a:ext uri="{FF2B5EF4-FFF2-40B4-BE49-F238E27FC236}">
                      <a16:creationId xmlns:a16="http://schemas.microsoft.com/office/drawing/2014/main" id="{1B5EAA74-DDF7-4B6D-8C40-E36CEB47D5CD}"/>
                    </a:ext>
                  </a:extLst>
                </p:cNvPr>
                <p:cNvGrpSpPr/>
                <p:nvPr/>
              </p:nvGrpSpPr>
              <p:grpSpPr>
                <a:xfrm>
                  <a:off x="6315995" y="863845"/>
                  <a:ext cx="5134035" cy="2881810"/>
                  <a:chOff x="6315995" y="863845"/>
                  <a:chExt cx="5134035" cy="2881810"/>
                </a:xfrm>
              </p:grpSpPr>
              <p:cxnSp>
                <p:nvCxnSpPr>
                  <p:cNvPr id="168" name="直接连接符 319">
                    <a:extLst>
                      <a:ext uri="{FF2B5EF4-FFF2-40B4-BE49-F238E27FC236}">
                        <a16:creationId xmlns:a16="http://schemas.microsoft.com/office/drawing/2014/main" id="{30A295FE-D90A-4243-BDAF-372E3DD24468}"/>
                      </a:ext>
                    </a:extLst>
                  </p:cNvPr>
                  <p:cNvCxnSpPr>
                    <a:cxnSpLocks/>
                    <a:stCxn id="166" idx="3"/>
                  </p:cNvCxnSpPr>
                  <p:nvPr/>
                </p:nvCxnSpPr>
                <p:spPr>
                  <a:xfrm>
                    <a:off x="7067567" y="999881"/>
                    <a:ext cx="3572410" cy="380583"/>
                  </a:xfrm>
                  <a:prstGeom prst="bentConnector3">
                    <a:avLst>
                      <a:gd name="adj1" fmla="val 39578"/>
                    </a:avLst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69" name="组合 168">
                    <a:extLst>
                      <a:ext uri="{FF2B5EF4-FFF2-40B4-BE49-F238E27FC236}">
                        <a16:creationId xmlns:a16="http://schemas.microsoft.com/office/drawing/2014/main" id="{BA04F75A-ECF3-4D92-9B48-499C01EAE2A5}"/>
                      </a:ext>
                    </a:extLst>
                  </p:cNvPr>
                  <p:cNvGrpSpPr/>
                  <p:nvPr/>
                </p:nvGrpSpPr>
                <p:grpSpPr>
                  <a:xfrm>
                    <a:off x="6315995" y="863845"/>
                    <a:ext cx="5134035" cy="2881810"/>
                    <a:chOff x="5463530" y="859645"/>
                    <a:chExt cx="5134035" cy="2881810"/>
                  </a:xfrm>
                </p:grpSpPr>
                <p:sp>
                  <p:nvSpPr>
                    <p:cNvPr id="170" name="文本框 169">
                      <a:extLst>
                        <a:ext uri="{FF2B5EF4-FFF2-40B4-BE49-F238E27FC236}">
                          <a16:creationId xmlns:a16="http://schemas.microsoft.com/office/drawing/2014/main" id="{3314DBEF-49F3-46E3-B066-0447BCA7A05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63530" y="1505302"/>
                      <a:ext cx="72327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zh-CN" altLang="en-US" sz="1400" b="1" dirty="0">
                          <a:solidFill>
                            <a:srgbClr val="1A275B"/>
                          </a:solidFill>
                        </a:rPr>
                        <a:t>下发量</a:t>
                      </a:r>
                    </a:p>
                  </p:txBody>
                </p:sp>
                <p:cxnSp>
                  <p:nvCxnSpPr>
                    <p:cNvPr id="171" name="直接连接符 170">
                      <a:extLst>
                        <a:ext uri="{FF2B5EF4-FFF2-40B4-BE49-F238E27FC236}">
                          <a16:creationId xmlns:a16="http://schemas.microsoft.com/office/drawing/2014/main" id="{93F6A685-0CDF-43D6-BDDF-2C9372E2A02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6186805" y="859645"/>
                      <a:ext cx="12111" cy="2674697"/>
                    </a:xfrm>
                    <a:prstGeom prst="line">
                      <a:avLst/>
                    </a:pr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2" name="直接连接符 171">
                      <a:extLst>
                        <a:ext uri="{FF2B5EF4-FFF2-40B4-BE49-F238E27FC236}">
                          <a16:creationId xmlns:a16="http://schemas.microsoft.com/office/drawing/2014/main" id="{CE79BBC6-54E3-46C4-9BD1-F28BB34C77B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6910741" y="1015956"/>
                      <a:ext cx="5080" cy="2520000"/>
                    </a:xfrm>
                    <a:prstGeom prst="line">
                      <a:avLst/>
                    </a:prstGeom>
                    <a:ln w="12700"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3" name="直接连接符 172">
                      <a:extLst>
                        <a:ext uri="{FF2B5EF4-FFF2-40B4-BE49-F238E27FC236}">
                          <a16:creationId xmlns:a16="http://schemas.microsoft.com/office/drawing/2014/main" id="{401C8796-93EC-4EAC-89EC-DFEDE7E1115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7634261" y="1015956"/>
                      <a:ext cx="5080" cy="2520000"/>
                    </a:xfrm>
                    <a:prstGeom prst="line">
                      <a:avLst/>
                    </a:prstGeom>
                    <a:ln w="12700"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4" name="直接连接符 173">
                      <a:extLst>
                        <a:ext uri="{FF2B5EF4-FFF2-40B4-BE49-F238E27FC236}">
                          <a16:creationId xmlns:a16="http://schemas.microsoft.com/office/drawing/2014/main" id="{FCB31F04-5B74-43F4-B185-9AE5614FD13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89197" y="1376264"/>
                      <a:ext cx="6824" cy="2159692"/>
                    </a:xfrm>
                    <a:prstGeom prst="line">
                      <a:avLst/>
                    </a:prstGeom>
                    <a:ln w="12700"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5" name="直接连接符 174">
                      <a:extLst>
                        <a:ext uri="{FF2B5EF4-FFF2-40B4-BE49-F238E27FC236}">
                          <a16:creationId xmlns:a16="http://schemas.microsoft.com/office/drawing/2014/main" id="{E82B7E4E-8BCD-4F82-9411-9A1F4ACDB56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357781" y="1376264"/>
                      <a:ext cx="3169" cy="2159692"/>
                    </a:xfrm>
                    <a:prstGeom prst="line">
                      <a:avLst/>
                    </a:prstGeom>
                    <a:ln w="12700">
                      <a:solidFill>
                        <a:schemeClr val="accent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6" name="直接连接符 175">
                      <a:extLst>
                        <a:ext uri="{FF2B5EF4-FFF2-40B4-BE49-F238E27FC236}">
                          <a16:creationId xmlns:a16="http://schemas.microsoft.com/office/drawing/2014/main" id="{EF9952C4-979D-4C98-97AD-BCD5F9CA14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719541" y="1376264"/>
                      <a:ext cx="3171" cy="2159692"/>
                    </a:xfrm>
                    <a:prstGeom prst="line">
                      <a:avLst/>
                    </a:prstGeom>
                    <a:ln w="12700"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7" name="直接连接符 176">
                      <a:extLst>
                        <a:ext uri="{FF2B5EF4-FFF2-40B4-BE49-F238E27FC236}">
                          <a16:creationId xmlns:a16="http://schemas.microsoft.com/office/drawing/2014/main" id="{B41E5E36-8E49-41A5-AE03-9D763555D05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43061" y="1376264"/>
                      <a:ext cx="0" cy="2159692"/>
                    </a:xfrm>
                    <a:prstGeom prst="line">
                      <a:avLst/>
                    </a:prstGeom>
                    <a:ln w="12700"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8" name="直接连接符 177">
                      <a:extLst>
                        <a:ext uri="{FF2B5EF4-FFF2-40B4-BE49-F238E27FC236}">
                          <a16:creationId xmlns:a16="http://schemas.microsoft.com/office/drawing/2014/main" id="{437E9703-AAC8-4944-8F04-D6C4AAEF96D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800328" y="1376264"/>
                      <a:ext cx="4498" cy="2159692"/>
                    </a:xfrm>
                    <a:prstGeom prst="line">
                      <a:avLst/>
                    </a:prstGeom>
                    <a:ln w="12700"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0" name="直接箭头连接符 179">
                      <a:extLst>
                        <a:ext uri="{FF2B5EF4-FFF2-40B4-BE49-F238E27FC236}">
                          <a16:creationId xmlns:a16="http://schemas.microsoft.com/office/drawing/2014/main" id="{82714680-ECFA-46A0-977D-EFE72C71158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181330" y="3518111"/>
                      <a:ext cx="3764280" cy="2540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1" name="文本框 180">
                      <a:extLst>
                        <a:ext uri="{FF2B5EF4-FFF2-40B4-BE49-F238E27FC236}">
                          <a16:creationId xmlns:a16="http://schemas.microsoft.com/office/drawing/2014/main" id="{5BC72A57-95AE-4E83-912F-683CB90A44D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944822" y="3433678"/>
                      <a:ext cx="652743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zh-CN" altLang="en-US" sz="1400" b="1" dirty="0">
                          <a:solidFill>
                            <a:srgbClr val="1A275B"/>
                          </a:solidFill>
                        </a:rPr>
                        <a:t>时间</a:t>
                      </a:r>
                      <a:r>
                        <a:rPr lang="en-US" altLang="zh-CN" sz="1400" b="1" dirty="0">
                          <a:solidFill>
                            <a:srgbClr val="1A275B"/>
                          </a:solidFill>
                        </a:rPr>
                        <a:t>T</a:t>
                      </a:r>
                      <a:endParaRPr lang="zh-CN" altLang="en-US" sz="1400" b="1" dirty="0">
                        <a:solidFill>
                          <a:srgbClr val="1A275B"/>
                        </a:solidFill>
                      </a:endParaRPr>
                    </a:p>
                  </p:txBody>
                </p:sp>
                <p:cxnSp>
                  <p:nvCxnSpPr>
                    <p:cNvPr id="182" name="直接连接符 181">
                      <a:extLst>
                        <a:ext uri="{FF2B5EF4-FFF2-40B4-BE49-F238E27FC236}">
                          <a16:creationId xmlns:a16="http://schemas.microsoft.com/office/drawing/2014/main" id="{AF0755CA-8C45-426D-A38F-BA139B8FD45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6554456" y="1015956"/>
                      <a:ext cx="5080" cy="2520000"/>
                    </a:xfrm>
                    <a:prstGeom prst="line">
                      <a:avLst/>
                    </a:prstGeom>
                    <a:ln w="12700"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3" name="直接连接符 182">
                      <a:extLst>
                        <a:ext uri="{FF2B5EF4-FFF2-40B4-BE49-F238E27FC236}">
                          <a16:creationId xmlns:a16="http://schemas.microsoft.com/office/drawing/2014/main" id="{AE6AA426-3D58-40EE-B29A-491ADD5CA53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7272501" y="1015956"/>
                      <a:ext cx="5080" cy="2520000"/>
                    </a:xfrm>
                    <a:prstGeom prst="line">
                      <a:avLst/>
                    </a:prstGeom>
                    <a:ln w="12700"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4" name="直接连接符 183">
                      <a:extLst>
                        <a:ext uri="{FF2B5EF4-FFF2-40B4-BE49-F238E27FC236}">
                          <a16:creationId xmlns:a16="http://schemas.microsoft.com/office/drawing/2014/main" id="{DC3D6965-B1D5-4EB5-B5D0-4BDA4ED640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076589" y="1376264"/>
                      <a:ext cx="4712" cy="2159692"/>
                    </a:xfrm>
                    <a:prstGeom prst="line">
                      <a:avLst/>
                    </a:prstGeom>
                    <a:ln w="12700"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5EA8BE7C-62DD-47A8-BE08-F3C37662E72D}"/>
              </a:ext>
            </a:extLst>
          </p:cNvPr>
          <p:cNvGrpSpPr/>
          <p:nvPr/>
        </p:nvGrpSpPr>
        <p:grpSpPr>
          <a:xfrm>
            <a:off x="9757643" y="3738688"/>
            <a:ext cx="1005403" cy="1497819"/>
            <a:chOff x="9757643" y="3738688"/>
            <a:chExt cx="1005403" cy="1497819"/>
          </a:xfrm>
        </p:grpSpPr>
        <p:sp>
          <p:nvSpPr>
            <p:cNvPr id="221" name="矩形: 圆角 220">
              <a:extLst>
                <a:ext uri="{FF2B5EF4-FFF2-40B4-BE49-F238E27FC236}">
                  <a16:creationId xmlns:a16="http://schemas.microsoft.com/office/drawing/2014/main" id="{3A448D46-7D5A-409F-9555-0E94C70F5239}"/>
                </a:ext>
              </a:extLst>
            </p:cNvPr>
            <p:cNvSpPr/>
            <p:nvPr/>
          </p:nvSpPr>
          <p:spPr>
            <a:xfrm>
              <a:off x="10014596" y="4110705"/>
              <a:ext cx="458957" cy="112580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文本框 221">
              <a:extLst>
                <a:ext uri="{FF2B5EF4-FFF2-40B4-BE49-F238E27FC236}">
                  <a16:creationId xmlns:a16="http://schemas.microsoft.com/office/drawing/2014/main" id="{1E6346C6-918F-473D-A61A-071156C0CBF2}"/>
                </a:ext>
              </a:extLst>
            </p:cNvPr>
            <p:cNvSpPr txBox="1"/>
            <p:nvPr/>
          </p:nvSpPr>
          <p:spPr>
            <a:xfrm>
              <a:off x="9757643" y="3738688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rgbClr val="FF0000"/>
                  </a:solidFill>
                </a:rPr>
                <a:t>回收速度</a:t>
              </a:r>
            </a:p>
          </p:txBody>
        </p:sp>
      </p:grpSp>
      <p:grpSp>
        <p:nvGrpSpPr>
          <p:cNvPr id="223" name="组合 222">
            <a:extLst>
              <a:ext uri="{FF2B5EF4-FFF2-40B4-BE49-F238E27FC236}">
                <a16:creationId xmlns:a16="http://schemas.microsoft.com/office/drawing/2014/main" id="{7E398CCA-A34E-4776-B733-B1F774A03D17}"/>
              </a:ext>
            </a:extLst>
          </p:cNvPr>
          <p:cNvGrpSpPr/>
          <p:nvPr/>
        </p:nvGrpSpPr>
        <p:grpSpPr>
          <a:xfrm>
            <a:off x="10426433" y="4252694"/>
            <a:ext cx="1157800" cy="983813"/>
            <a:chOff x="10426433" y="4252694"/>
            <a:chExt cx="1157800" cy="983813"/>
          </a:xfrm>
        </p:grpSpPr>
        <p:sp>
          <p:nvSpPr>
            <p:cNvPr id="224" name="矩形: 圆角 223">
              <a:extLst>
                <a:ext uri="{FF2B5EF4-FFF2-40B4-BE49-F238E27FC236}">
                  <a16:creationId xmlns:a16="http://schemas.microsoft.com/office/drawing/2014/main" id="{8EDABA4B-2CA6-4E9B-A251-8AA1C93C0B46}"/>
                </a:ext>
              </a:extLst>
            </p:cNvPr>
            <p:cNvSpPr/>
            <p:nvPr/>
          </p:nvSpPr>
          <p:spPr>
            <a:xfrm>
              <a:off x="10426433" y="4658609"/>
              <a:ext cx="1157800" cy="577898"/>
            </a:xfrm>
            <a:prstGeom prst="roundRect">
              <a:avLst/>
            </a:prstGeom>
            <a:noFill/>
            <a:ln w="28575">
              <a:solidFill>
                <a:srgbClr val="85D4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文本框 224">
              <a:extLst>
                <a:ext uri="{FF2B5EF4-FFF2-40B4-BE49-F238E27FC236}">
                  <a16:creationId xmlns:a16="http://schemas.microsoft.com/office/drawing/2014/main" id="{4B50B120-E5BD-4CD5-81BA-848FE14BBE22}"/>
                </a:ext>
              </a:extLst>
            </p:cNvPr>
            <p:cNvSpPr txBox="1"/>
            <p:nvPr/>
          </p:nvSpPr>
          <p:spPr>
            <a:xfrm>
              <a:off x="10520158" y="4252694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85D4E6"/>
                  </a:solidFill>
                </a:rPr>
                <a:t>动态补偿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4BA2CFA6-8BF1-4676-A58E-C5B6491C55A9}"/>
              </a:ext>
            </a:extLst>
          </p:cNvPr>
          <p:cNvGrpSpPr/>
          <p:nvPr/>
        </p:nvGrpSpPr>
        <p:grpSpPr>
          <a:xfrm>
            <a:off x="801148" y="5633091"/>
            <a:ext cx="8323824" cy="454785"/>
            <a:chOff x="801148" y="5633091"/>
            <a:chExt cx="8323824" cy="454785"/>
          </a:xfrm>
        </p:grpSpPr>
        <p:grpSp>
          <p:nvGrpSpPr>
            <p:cNvPr id="226" name="组合 225">
              <a:extLst>
                <a:ext uri="{FF2B5EF4-FFF2-40B4-BE49-F238E27FC236}">
                  <a16:creationId xmlns:a16="http://schemas.microsoft.com/office/drawing/2014/main" id="{E9ECDA72-387F-4E50-95B2-39DEAE0CEEC4}"/>
                </a:ext>
              </a:extLst>
            </p:cNvPr>
            <p:cNvGrpSpPr/>
            <p:nvPr/>
          </p:nvGrpSpPr>
          <p:grpSpPr>
            <a:xfrm>
              <a:off x="801148" y="5664010"/>
              <a:ext cx="5375792" cy="423866"/>
              <a:chOff x="1849405" y="5222031"/>
              <a:chExt cx="5375792" cy="423866"/>
            </a:xfrm>
          </p:grpSpPr>
          <p:pic>
            <p:nvPicPr>
              <p:cNvPr id="227" name="图片 226">
                <a:extLst>
                  <a:ext uri="{FF2B5EF4-FFF2-40B4-BE49-F238E27FC236}">
                    <a16:creationId xmlns:a16="http://schemas.microsoft.com/office/drawing/2014/main" id="{7DF49EC6-C403-4682-A6DC-D5F714F92B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49405" y="5222031"/>
                <a:ext cx="4652997" cy="423866"/>
              </a:xfrm>
              <a:prstGeom prst="rect">
                <a:avLst/>
              </a:prstGeom>
            </p:spPr>
          </p:pic>
          <p:sp>
            <p:nvSpPr>
              <p:cNvPr id="229" name="文本框 228">
                <a:extLst>
                  <a:ext uri="{FF2B5EF4-FFF2-40B4-BE49-F238E27FC236}">
                    <a16:creationId xmlns:a16="http://schemas.microsoft.com/office/drawing/2014/main" id="{6C47FF5A-1303-4E3F-AC2C-43F81CBBD3B1}"/>
                  </a:ext>
                </a:extLst>
              </p:cNvPr>
              <p:cNvSpPr txBox="1"/>
              <p:nvPr/>
            </p:nvSpPr>
            <p:spPr>
              <a:xfrm>
                <a:off x="6457038" y="5250264"/>
                <a:ext cx="7681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/>
                  <a:t>.</a:t>
                </a:r>
                <a:r>
                  <a:rPr lang="zh-CN" altLang="en-US" sz="1600" dirty="0"/>
                  <a:t> 其中</a:t>
                </a:r>
                <a:r>
                  <a:rPr lang="en-US" altLang="zh-CN" sz="1600" dirty="0"/>
                  <a:t>:</a:t>
                </a:r>
                <a:endParaRPr lang="zh-CN" altLang="en-US" sz="1600" dirty="0"/>
              </a:p>
            </p:txBody>
          </p:sp>
        </p:grp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0DE9565D-E0CE-4A86-9576-A46527291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5633091"/>
              <a:ext cx="3028972" cy="442916"/>
            </a:xfrm>
            <a:prstGeom prst="rect">
              <a:avLst/>
            </a:prstGeom>
          </p:spPr>
        </p:pic>
      </p:grpSp>
      <p:sp>
        <p:nvSpPr>
          <p:cNvPr id="108" name="文本框 107">
            <a:extLst>
              <a:ext uri="{FF2B5EF4-FFF2-40B4-BE49-F238E27FC236}">
                <a16:creationId xmlns:a16="http://schemas.microsoft.com/office/drawing/2014/main" id="{B1035F29-0877-4A56-AE5E-0C6CFE4029AC}"/>
              </a:ext>
            </a:extLst>
          </p:cNvPr>
          <p:cNvSpPr txBox="1"/>
          <p:nvPr/>
        </p:nvSpPr>
        <p:spPr>
          <a:xfrm>
            <a:off x="405712" y="1098801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rgbClr val="1A275B"/>
                </a:solidFill>
              </a:rPr>
              <a:t>控速方案：令牌桶</a:t>
            </a:r>
            <a:r>
              <a:rPr lang="en-US" altLang="zh-CN" dirty="0">
                <a:solidFill>
                  <a:srgbClr val="1A275B"/>
                </a:solidFill>
              </a:rPr>
              <a:t>+</a:t>
            </a:r>
            <a:r>
              <a:rPr lang="zh-CN" altLang="en-US" dirty="0">
                <a:solidFill>
                  <a:srgbClr val="1A275B"/>
                </a:solidFill>
              </a:rPr>
              <a:t>改进的</a:t>
            </a:r>
            <a:r>
              <a:rPr lang="en-US" altLang="zh-CN" dirty="0">
                <a:solidFill>
                  <a:srgbClr val="1A275B"/>
                </a:solidFill>
              </a:rPr>
              <a:t>PID</a:t>
            </a:r>
            <a:endParaRPr lang="zh-CN" altLang="en-US" dirty="0">
              <a:solidFill>
                <a:srgbClr val="1A27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33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9DA7597-2ABF-4B37-A366-021FF14087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199" y="294211"/>
            <a:ext cx="1048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dirty="0">
                <a:solidFill>
                  <a:srgbClr val="1A275B"/>
                </a:solidFill>
              </a:rPr>
              <a:t>4.</a:t>
            </a:r>
            <a:r>
              <a:rPr lang="zh-CN" altLang="en-US" sz="2800" dirty="0">
                <a:solidFill>
                  <a:srgbClr val="1A275B"/>
                </a:solidFill>
              </a:rPr>
              <a:t>系统关键设计：资源调配 </a:t>
            </a:r>
            <a:r>
              <a:rPr lang="en-US" altLang="zh-CN" sz="2800" dirty="0">
                <a:solidFill>
                  <a:srgbClr val="1A275B"/>
                </a:solidFill>
              </a:rPr>
              <a:t>&amp; </a:t>
            </a:r>
            <a:r>
              <a:rPr lang="zh-CN" altLang="en-US" sz="2800" dirty="0">
                <a:solidFill>
                  <a:srgbClr val="1A275B"/>
                </a:solidFill>
              </a:rPr>
              <a:t>新歌冷启</a:t>
            </a:r>
            <a:endParaRPr lang="en-US" altLang="zh-CN" sz="2800" dirty="0">
              <a:solidFill>
                <a:srgbClr val="1A275B"/>
              </a:solidFill>
            </a:endParaRPr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76D6B482-AD5C-4560-9A66-375E0B14028E}"/>
              </a:ext>
            </a:extLst>
          </p:cNvPr>
          <p:cNvSpPr/>
          <p:nvPr/>
        </p:nvSpPr>
        <p:spPr>
          <a:xfrm>
            <a:off x="427933" y="955597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1672FB"/>
                </a:solidFill>
              </a:rPr>
              <a:t>资源调配</a:t>
            </a:r>
          </a:p>
        </p:txBody>
      </p:sp>
      <p:sp>
        <p:nvSpPr>
          <p:cNvPr id="1025" name="文本框 1024">
            <a:extLst>
              <a:ext uri="{FF2B5EF4-FFF2-40B4-BE49-F238E27FC236}">
                <a16:creationId xmlns:a16="http://schemas.microsoft.com/office/drawing/2014/main" id="{37832E0B-4B34-4F69-953F-3A79F4DE7701}"/>
              </a:ext>
            </a:extLst>
          </p:cNvPr>
          <p:cNvSpPr txBox="1"/>
          <p:nvPr/>
        </p:nvSpPr>
        <p:spPr>
          <a:xfrm>
            <a:off x="417546" y="1545780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rgbClr val="1A275B"/>
                </a:solidFill>
              </a:rPr>
              <a:t>方案：抢投模型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D9EEE7D-353E-44BA-A403-CD98A06F9354}"/>
              </a:ext>
            </a:extLst>
          </p:cNvPr>
          <p:cNvCxnSpPr>
            <a:cxnSpLocks/>
          </p:cNvCxnSpPr>
          <p:nvPr/>
        </p:nvCxnSpPr>
        <p:spPr>
          <a:xfrm>
            <a:off x="6642997" y="1095994"/>
            <a:ext cx="19065" cy="52863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613D898-1505-4E9A-9C22-686E7EAC8F1F}"/>
              </a:ext>
            </a:extLst>
          </p:cNvPr>
          <p:cNvSpPr/>
          <p:nvPr/>
        </p:nvSpPr>
        <p:spPr>
          <a:xfrm>
            <a:off x="3095635" y="2887679"/>
            <a:ext cx="2957483" cy="4429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抢投模型</a:t>
            </a:r>
          </a:p>
        </p:txBody>
      </p:sp>
      <p:sp>
        <p:nvSpPr>
          <p:cNvPr id="115" name="矩形: 圆角 114">
            <a:extLst>
              <a:ext uri="{FF2B5EF4-FFF2-40B4-BE49-F238E27FC236}">
                <a16:creationId xmlns:a16="http://schemas.microsoft.com/office/drawing/2014/main" id="{D88DA179-8A43-4948-8D22-3FF8F0FBC3E2}"/>
              </a:ext>
            </a:extLst>
          </p:cNvPr>
          <p:cNvSpPr/>
          <p:nvPr/>
        </p:nvSpPr>
        <p:spPr>
          <a:xfrm>
            <a:off x="5117005" y="3425954"/>
            <a:ext cx="400051" cy="18422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任务进度</a:t>
            </a:r>
          </a:p>
        </p:txBody>
      </p:sp>
      <p:sp>
        <p:nvSpPr>
          <p:cNvPr id="116" name="矩形: 圆角 115">
            <a:extLst>
              <a:ext uri="{FF2B5EF4-FFF2-40B4-BE49-F238E27FC236}">
                <a16:creationId xmlns:a16="http://schemas.microsoft.com/office/drawing/2014/main" id="{00B1F596-6D68-4E81-85C9-278FED805226}"/>
              </a:ext>
            </a:extLst>
          </p:cNvPr>
          <p:cNvSpPr/>
          <p:nvPr/>
        </p:nvSpPr>
        <p:spPr>
          <a:xfrm>
            <a:off x="3101671" y="3425957"/>
            <a:ext cx="400051" cy="18422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CTR</a:t>
            </a:r>
            <a:endParaRPr lang="zh-CN" altLang="en-US" dirty="0"/>
          </a:p>
        </p:txBody>
      </p:sp>
      <p:sp>
        <p:nvSpPr>
          <p:cNvPr id="117" name="矩形: 圆角 116">
            <a:extLst>
              <a:ext uri="{FF2B5EF4-FFF2-40B4-BE49-F238E27FC236}">
                <a16:creationId xmlns:a16="http://schemas.microsoft.com/office/drawing/2014/main" id="{869AAFAA-DA49-4125-9961-9B87D3FC0D73}"/>
              </a:ext>
            </a:extLst>
          </p:cNvPr>
          <p:cNvSpPr/>
          <p:nvPr/>
        </p:nvSpPr>
        <p:spPr>
          <a:xfrm>
            <a:off x="3659742" y="3425954"/>
            <a:ext cx="400051" cy="18422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优先级</a:t>
            </a:r>
          </a:p>
        </p:txBody>
      </p:sp>
      <p:sp>
        <p:nvSpPr>
          <p:cNvPr id="118" name="矩形: 圆角 117">
            <a:extLst>
              <a:ext uri="{FF2B5EF4-FFF2-40B4-BE49-F238E27FC236}">
                <a16:creationId xmlns:a16="http://schemas.microsoft.com/office/drawing/2014/main" id="{5376818C-18A9-470C-A99A-F5310A01C4DF}"/>
              </a:ext>
            </a:extLst>
          </p:cNvPr>
          <p:cNvSpPr/>
          <p:nvPr/>
        </p:nvSpPr>
        <p:spPr>
          <a:xfrm>
            <a:off x="5603916" y="3425955"/>
            <a:ext cx="400051" cy="18422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投放收益</a:t>
            </a:r>
          </a:p>
        </p:txBody>
      </p:sp>
      <p:sp>
        <p:nvSpPr>
          <p:cNvPr id="119" name="矩形: 圆角 118">
            <a:extLst>
              <a:ext uri="{FF2B5EF4-FFF2-40B4-BE49-F238E27FC236}">
                <a16:creationId xmlns:a16="http://schemas.microsoft.com/office/drawing/2014/main" id="{5E6CF4B2-C454-4791-BB93-6061A63C60BA}"/>
              </a:ext>
            </a:extLst>
          </p:cNvPr>
          <p:cNvSpPr/>
          <p:nvPr/>
        </p:nvSpPr>
        <p:spPr>
          <a:xfrm>
            <a:off x="4174326" y="3425955"/>
            <a:ext cx="400051" cy="18422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受众评估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464BA84-0144-4D0A-B1C5-5D11CE81739F}"/>
              </a:ext>
            </a:extLst>
          </p:cNvPr>
          <p:cNvSpPr txBox="1"/>
          <p:nvPr/>
        </p:nvSpPr>
        <p:spPr>
          <a:xfrm>
            <a:off x="4616744" y="412432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D1218F91-3608-45F0-9413-A26EEBE34577}"/>
              </a:ext>
            </a:extLst>
          </p:cNvPr>
          <p:cNvSpPr/>
          <p:nvPr/>
        </p:nvSpPr>
        <p:spPr>
          <a:xfrm>
            <a:off x="3071820" y="3371850"/>
            <a:ext cx="462338" cy="19526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8E5A7AA-CA27-4BC9-9C45-8616DA732058}"/>
              </a:ext>
            </a:extLst>
          </p:cNvPr>
          <p:cNvGrpSpPr/>
          <p:nvPr/>
        </p:nvGrpSpPr>
        <p:grpSpPr>
          <a:xfrm>
            <a:off x="2150653" y="5619750"/>
            <a:ext cx="1147577" cy="611265"/>
            <a:chOff x="378989" y="5291138"/>
            <a:chExt cx="1147577" cy="611265"/>
          </a:xfrm>
        </p:grpSpPr>
        <p:sp>
          <p:nvSpPr>
            <p:cNvPr id="17" name="对话气泡: 矩形 16">
              <a:extLst>
                <a:ext uri="{FF2B5EF4-FFF2-40B4-BE49-F238E27FC236}">
                  <a16:creationId xmlns:a16="http://schemas.microsoft.com/office/drawing/2014/main" id="{EF41C005-8A57-412F-8217-B677549F85AB}"/>
                </a:ext>
              </a:extLst>
            </p:cNvPr>
            <p:cNvSpPr/>
            <p:nvPr/>
          </p:nvSpPr>
          <p:spPr>
            <a:xfrm rot="10800000">
              <a:off x="397854" y="5291138"/>
              <a:ext cx="1128712" cy="611265"/>
            </a:xfrm>
            <a:prstGeom prst="wedgeRectCallout">
              <a:avLst>
                <a:gd name="adj1" fmla="val -40664"/>
                <a:gd name="adj2" fmla="val 95223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D62D97A-6D76-4383-B54E-68A7E6D86DB9}"/>
                </a:ext>
              </a:extLst>
            </p:cNvPr>
            <p:cNvSpPr txBox="1"/>
            <p:nvPr/>
          </p:nvSpPr>
          <p:spPr>
            <a:xfrm>
              <a:off x="378989" y="5362575"/>
              <a:ext cx="11287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rgbClr val="FF0000"/>
                  </a:solidFill>
                </a:rPr>
                <a:t>内容与用户匹配度</a:t>
              </a:r>
            </a:p>
          </p:txBody>
        </p:sp>
      </p:grpSp>
      <p:sp>
        <p:nvSpPr>
          <p:cNvPr id="124" name="矩形: 圆角 123">
            <a:extLst>
              <a:ext uri="{FF2B5EF4-FFF2-40B4-BE49-F238E27FC236}">
                <a16:creationId xmlns:a16="http://schemas.microsoft.com/office/drawing/2014/main" id="{00E0F1B0-499C-476C-9692-3C824E1DA088}"/>
              </a:ext>
            </a:extLst>
          </p:cNvPr>
          <p:cNvSpPr/>
          <p:nvPr/>
        </p:nvSpPr>
        <p:spPr>
          <a:xfrm>
            <a:off x="3609989" y="3371850"/>
            <a:ext cx="1006755" cy="1952625"/>
          </a:xfrm>
          <a:prstGeom prst="roundRect">
            <a:avLst>
              <a:gd name="adj" fmla="val 9596"/>
            </a:avLst>
          </a:prstGeom>
          <a:noFill/>
          <a:ln w="28575">
            <a:solidFill>
              <a:srgbClr val="167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335C0BCC-5892-40BA-9A02-66EC51533B97}"/>
              </a:ext>
            </a:extLst>
          </p:cNvPr>
          <p:cNvGrpSpPr/>
          <p:nvPr/>
        </p:nvGrpSpPr>
        <p:grpSpPr>
          <a:xfrm>
            <a:off x="3617206" y="5647164"/>
            <a:ext cx="1147577" cy="611265"/>
            <a:chOff x="378989" y="5291138"/>
            <a:chExt cx="1147577" cy="611265"/>
          </a:xfrm>
        </p:grpSpPr>
        <p:sp>
          <p:nvSpPr>
            <p:cNvPr id="127" name="对话气泡: 矩形 126">
              <a:extLst>
                <a:ext uri="{FF2B5EF4-FFF2-40B4-BE49-F238E27FC236}">
                  <a16:creationId xmlns:a16="http://schemas.microsoft.com/office/drawing/2014/main" id="{890218F8-8985-4557-92E5-AD0F4C1C9C9F}"/>
                </a:ext>
              </a:extLst>
            </p:cNvPr>
            <p:cNvSpPr/>
            <p:nvPr/>
          </p:nvSpPr>
          <p:spPr>
            <a:xfrm rot="10800000">
              <a:off x="397854" y="5291138"/>
              <a:ext cx="1128712" cy="611265"/>
            </a:xfrm>
            <a:prstGeom prst="wedgeRectCallout">
              <a:avLst>
                <a:gd name="adj1" fmla="val 7859"/>
                <a:gd name="adj2" fmla="val 102235"/>
              </a:avLst>
            </a:prstGeom>
            <a:noFill/>
            <a:ln w="28575">
              <a:solidFill>
                <a:srgbClr val="1672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8" name="文本框 127">
              <a:extLst>
                <a:ext uri="{FF2B5EF4-FFF2-40B4-BE49-F238E27FC236}">
                  <a16:creationId xmlns:a16="http://schemas.microsoft.com/office/drawing/2014/main" id="{34D557E8-A846-4660-980B-7CF52379736D}"/>
                </a:ext>
              </a:extLst>
            </p:cNvPr>
            <p:cNvSpPr txBox="1"/>
            <p:nvPr/>
          </p:nvSpPr>
          <p:spPr>
            <a:xfrm>
              <a:off x="378989" y="5362575"/>
              <a:ext cx="11287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rgbClr val="1672FB"/>
                  </a:solidFill>
                </a:rPr>
                <a:t>内容先验数据</a:t>
              </a:r>
            </a:p>
          </p:txBody>
        </p:sp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714F9CA6-4F58-4988-8193-5F5D033DC47A}"/>
              </a:ext>
            </a:extLst>
          </p:cNvPr>
          <p:cNvGrpSpPr/>
          <p:nvPr/>
        </p:nvGrpSpPr>
        <p:grpSpPr>
          <a:xfrm>
            <a:off x="5318165" y="5687201"/>
            <a:ext cx="1147577" cy="611265"/>
            <a:chOff x="378989" y="5291138"/>
            <a:chExt cx="1147577" cy="611265"/>
          </a:xfrm>
        </p:grpSpPr>
        <p:sp>
          <p:nvSpPr>
            <p:cNvPr id="130" name="对话气泡: 矩形 129">
              <a:extLst>
                <a:ext uri="{FF2B5EF4-FFF2-40B4-BE49-F238E27FC236}">
                  <a16:creationId xmlns:a16="http://schemas.microsoft.com/office/drawing/2014/main" id="{DB791618-0DB7-4A28-9523-3587DFAC1291}"/>
                </a:ext>
              </a:extLst>
            </p:cNvPr>
            <p:cNvSpPr/>
            <p:nvPr/>
          </p:nvSpPr>
          <p:spPr>
            <a:xfrm rot="10800000">
              <a:off x="397854" y="5291138"/>
              <a:ext cx="1128712" cy="611265"/>
            </a:xfrm>
            <a:prstGeom prst="wedgeRectCallout">
              <a:avLst>
                <a:gd name="adj1" fmla="val 28112"/>
                <a:gd name="adj2" fmla="val 103014"/>
              </a:avLst>
            </a:prstGeom>
            <a:noFill/>
            <a:ln w="28575">
              <a:solidFill>
                <a:srgbClr val="85D4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473922EE-A615-440B-9B54-2178FB17D949}"/>
                </a:ext>
              </a:extLst>
            </p:cNvPr>
            <p:cNvSpPr txBox="1"/>
            <p:nvPr/>
          </p:nvSpPr>
          <p:spPr>
            <a:xfrm>
              <a:off x="378989" y="5362575"/>
              <a:ext cx="11287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rgbClr val="85D4E6"/>
                  </a:solidFill>
                </a:rPr>
                <a:t>内容运行时数据</a:t>
              </a:r>
            </a:p>
          </p:txBody>
        </p:sp>
      </p:grpSp>
      <p:sp>
        <p:nvSpPr>
          <p:cNvPr id="132" name="矩形: 圆角 131">
            <a:extLst>
              <a:ext uri="{FF2B5EF4-FFF2-40B4-BE49-F238E27FC236}">
                <a16:creationId xmlns:a16="http://schemas.microsoft.com/office/drawing/2014/main" id="{A97CD96D-6925-4B52-A076-99ECC4BD1F26}"/>
              </a:ext>
            </a:extLst>
          </p:cNvPr>
          <p:cNvSpPr/>
          <p:nvPr/>
        </p:nvSpPr>
        <p:spPr>
          <a:xfrm>
            <a:off x="5046363" y="3370764"/>
            <a:ext cx="1006755" cy="1952625"/>
          </a:xfrm>
          <a:prstGeom prst="roundRect">
            <a:avLst>
              <a:gd name="adj" fmla="val 9596"/>
            </a:avLst>
          </a:prstGeom>
          <a:noFill/>
          <a:ln w="28575">
            <a:solidFill>
              <a:srgbClr val="85D4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FFBFEF68-25B5-4127-8D8C-C8CF4D97BB7F}"/>
              </a:ext>
            </a:extLst>
          </p:cNvPr>
          <p:cNvGrpSpPr/>
          <p:nvPr/>
        </p:nvGrpSpPr>
        <p:grpSpPr>
          <a:xfrm>
            <a:off x="511873" y="3251595"/>
            <a:ext cx="1675998" cy="1592365"/>
            <a:chOff x="7162143" y="3718729"/>
            <a:chExt cx="1675998" cy="1592365"/>
          </a:xfrm>
        </p:grpSpPr>
        <p:cxnSp>
          <p:nvCxnSpPr>
            <p:cNvPr id="134" name="直接连接符 133">
              <a:extLst>
                <a:ext uri="{FF2B5EF4-FFF2-40B4-BE49-F238E27FC236}">
                  <a16:creationId xmlns:a16="http://schemas.microsoft.com/office/drawing/2014/main" id="{A3C61043-5743-44CE-94B7-97E32031A206}"/>
                </a:ext>
              </a:extLst>
            </p:cNvPr>
            <p:cNvCxnSpPr>
              <a:cxnSpLocks/>
            </p:cNvCxnSpPr>
            <p:nvPr/>
          </p:nvCxnSpPr>
          <p:spPr>
            <a:xfrm rot="1920000">
              <a:off x="7162143" y="4494153"/>
              <a:ext cx="158141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>
              <a:extLst>
                <a:ext uri="{FF2B5EF4-FFF2-40B4-BE49-F238E27FC236}">
                  <a16:creationId xmlns:a16="http://schemas.microsoft.com/office/drawing/2014/main" id="{96087DC1-9D67-4B27-89C5-4F4A4DDFD726}"/>
                </a:ext>
              </a:extLst>
            </p:cNvPr>
            <p:cNvCxnSpPr>
              <a:cxnSpLocks/>
            </p:cNvCxnSpPr>
            <p:nvPr/>
          </p:nvCxnSpPr>
          <p:spPr>
            <a:xfrm rot="4440000">
              <a:off x="7204144" y="4520387"/>
              <a:ext cx="158141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>
              <a:extLst>
                <a:ext uri="{FF2B5EF4-FFF2-40B4-BE49-F238E27FC236}">
                  <a16:creationId xmlns:a16="http://schemas.microsoft.com/office/drawing/2014/main" id="{640CCCBC-EEF2-4E96-AC47-90E5DCD89A2D}"/>
                </a:ext>
              </a:extLst>
            </p:cNvPr>
            <p:cNvCxnSpPr>
              <a:cxnSpLocks/>
            </p:cNvCxnSpPr>
            <p:nvPr/>
          </p:nvCxnSpPr>
          <p:spPr>
            <a:xfrm rot="7320000">
              <a:off x="7202275" y="4509437"/>
              <a:ext cx="158141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连接符 136">
              <a:extLst>
                <a:ext uri="{FF2B5EF4-FFF2-40B4-BE49-F238E27FC236}">
                  <a16:creationId xmlns:a16="http://schemas.microsoft.com/office/drawing/2014/main" id="{067DA377-9B88-4B3B-AFA1-4D0761733A1D}"/>
                </a:ext>
              </a:extLst>
            </p:cNvPr>
            <p:cNvCxnSpPr>
              <a:cxnSpLocks/>
            </p:cNvCxnSpPr>
            <p:nvPr/>
          </p:nvCxnSpPr>
          <p:spPr>
            <a:xfrm rot="9960000">
              <a:off x="7256726" y="4427014"/>
              <a:ext cx="158141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8" name="椭圆 137">
            <a:extLst>
              <a:ext uri="{FF2B5EF4-FFF2-40B4-BE49-F238E27FC236}">
                <a16:creationId xmlns:a16="http://schemas.microsoft.com/office/drawing/2014/main" id="{0D6C6C2E-1FB8-44B1-9838-C772D72C63F9}"/>
              </a:ext>
            </a:extLst>
          </p:cNvPr>
          <p:cNvSpPr/>
          <p:nvPr/>
        </p:nvSpPr>
        <p:spPr>
          <a:xfrm>
            <a:off x="889903" y="3608265"/>
            <a:ext cx="864000" cy="86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9" name="图片 2">
            <a:extLst>
              <a:ext uri="{FF2B5EF4-FFF2-40B4-BE49-F238E27FC236}">
                <a16:creationId xmlns:a16="http://schemas.microsoft.com/office/drawing/2014/main" id="{E64F7F0D-FE11-4754-A8C7-376433087D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8" t="15373" r="20101" b="18671"/>
          <a:stretch/>
        </p:blipFill>
        <p:spPr bwMode="auto">
          <a:xfrm>
            <a:off x="990772" y="3688130"/>
            <a:ext cx="615938" cy="609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0" name="椭圆 139">
            <a:extLst>
              <a:ext uri="{FF2B5EF4-FFF2-40B4-BE49-F238E27FC236}">
                <a16:creationId xmlns:a16="http://schemas.microsoft.com/office/drawing/2014/main" id="{3ADD4C1E-2801-48F1-9037-D45A9E540FD3}"/>
              </a:ext>
            </a:extLst>
          </p:cNvPr>
          <p:cNvSpPr/>
          <p:nvPr/>
        </p:nvSpPr>
        <p:spPr>
          <a:xfrm>
            <a:off x="855035" y="2885873"/>
            <a:ext cx="494605" cy="484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♫</a:t>
            </a:r>
          </a:p>
        </p:txBody>
      </p:sp>
      <p:sp>
        <p:nvSpPr>
          <p:cNvPr id="141" name="椭圆 140">
            <a:extLst>
              <a:ext uri="{FF2B5EF4-FFF2-40B4-BE49-F238E27FC236}">
                <a16:creationId xmlns:a16="http://schemas.microsoft.com/office/drawing/2014/main" id="{331764E7-7E39-4756-A5FE-A333F3F12807}"/>
              </a:ext>
            </a:extLst>
          </p:cNvPr>
          <p:cNvSpPr/>
          <p:nvPr/>
        </p:nvSpPr>
        <p:spPr>
          <a:xfrm>
            <a:off x="1578317" y="2991926"/>
            <a:ext cx="494605" cy="484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♬</a:t>
            </a:r>
          </a:p>
        </p:txBody>
      </p:sp>
      <p:sp>
        <p:nvSpPr>
          <p:cNvPr id="142" name="椭圆 141">
            <a:extLst>
              <a:ext uri="{FF2B5EF4-FFF2-40B4-BE49-F238E27FC236}">
                <a16:creationId xmlns:a16="http://schemas.microsoft.com/office/drawing/2014/main" id="{AD81D638-34D6-4C04-821A-FB0A5D40C531}"/>
              </a:ext>
            </a:extLst>
          </p:cNvPr>
          <p:cNvSpPr/>
          <p:nvPr/>
        </p:nvSpPr>
        <p:spPr>
          <a:xfrm>
            <a:off x="253405" y="3254291"/>
            <a:ext cx="494605" cy="484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♩</a:t>
            </a:r>
          </a:p>
        </p:txBody>
      </p:sp>
      <p:sp>
        <p:nvSpPr>
          <p:cNvPr id="143" name="椭圆 142">
            <a:extLst>
              <a:ext uri="{FF2B5EF4-FFF2-40B4-BE49-F238E27FC236}">
                <a16:creationId xmlns:a16="http://schemas.microsoft.com/office/drawing/2014/main" id="{EB42E435-4109-4A5A-973F-704A4BCE6BBB}"/>
              </a:ext>
            </a:extLst>
          </p:cNvPr>
          <p:cNvSpPr/>
          <p:nvPr/>
        </p:nvSpPr>
        <p:spPr>
          <a:xfrm>
            <a:off x="154206" y="3976237"/>
            <a:ext cx="494605" cy="484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♪</a:t>
            </a:r>
          </a:p>
        </p:txBody>
      </p:sp>
      <p:sp>
        <p:nvSpPr>
          <p:cNvPr id="144" name="椭圆 143">
            <a:extLst>
              <a:ext uri="{FF2B5EF4-FFF2-40B4-BE49-F238E27FC236}">
                <a16:creationId xmlns:a16="http://schemas.microsoft.com/office/drawing/2014/main" id="{048E7E73-E349-4555-BDCC-996C3EEAB075}"/>
              </a:ext>
            </a:extLst>
          </p:cNvPr>
          <p:cNvSpPr/>
          <p:nvPr/>
        </p:nvSpPr>
        <p:spPr>
          <a:xfrm>
            <a:off x="1911559" y="4297707"/>
            <a:ext cx="494605" cy="48489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♫</a:t>
            </a:r>
          </a:p>
        </p:txBody>
      </p:sp>
      <p:sp>
        <p:nvSpPr>
          <p:cNvPr id="145" name="椭圆 144">
            <a:extLst>
              <a:ext uri="{FF2B5EF4-FFF2-40B4-BE49-F238E27FC236}">
                <a16:creationId xmlns:a16="http://schemas.microsoft.com/office/drawing/2014/main" id="{4FA9F051-DC4A-40BC-BDED-B2369CEC2B85}"/>
              </a:ext>
            </a:extLst>
          </p:cNvPr>
          <p:cNvSpPr/>
          <p:nvPr/>
        </p:nvSpPr>
        <p:spPr>
          <a:xfrm>
            <a:off x="577446" y="4559333"/>
            <a:ext cx="494605" cy="48489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♬</a:t>
            </a:r>
          </a:p>
        </p:txBody>
      </p:sp>
      <p:sp>
        <p:nvSpPr>
          <p:cNvPr id="146" name="椭圆 145">
            <a:extLst>
              <a:ext uri="{FF2B5EF4-FFF2-40B4-BE49-F238E27FC236}">
                <a16:creationId xmlns:a16="http://schemas.microsoft.com/office/drawing/2014/main" id="{390302B0-B964-4059-9B55-79C900C85FE3}"/>
              </a:ext>
            </a:extLst>
          </p:cNvPr>
          <p:cNvSpPr/>
          <p:nvPr/>
        </p:nvSpPr>
        <p:spPr>
          <a:xfrm>
            <a:off x="1359546" y="4678104"/>
            <a:ext cx="494605" cy="48489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♩</a:t>
            </a:r>
          </a:p>
        </p:txBody>
      </p:sp>
      <p:sp>
        <p:nvSpPr>
          <p:cNvPr id="147" name="椭圆 146">
            <a:extLst>
              <a:ext uri="{FF2B5EF4-FFF2-40B4-BE49-F238E27FC236}">
                <a16:creationId xmlns:a16="http://schemas.microsoft.com/office/drawing/2014/main" id="{DEAA9B5E-AE69-4D80-AAA2-7BA895442832}"/>
              </a:ext>
            </a:extLst>
          </p:cNvPr>
          <p:cNvSpPr/>
          <p:nvPr/>
        </p:nvSpPr>
        <p:spPr>
          <a:xfrm>
            <a:off x="1997903" y="3526700"/>
            <a:ext cx="494605" cy="48489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♪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6299C26-9033-4BCE-8516-C0FE4FCD0B39}"/>
              </a:ext>
            </a:extLst>
          </p:cNvPr>
          <p:cNvSpPr txBox="1"/>
          <p:nvPr/>
        </p:nvSpPr>
        <p:spPr>
          <a:xfrm>
            <a:off x="73724" y="2171772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highlight>
                  <a:srgbClr val="FFFF00"/>
                </a:highlight>
              </a:rPr>
              <a:t>问题：多任务竞争用户资源</a:t>
            </a:r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909DBDA2-806E-4998-A68A-6E604D4E9D92}"/>
              </a:ext>
            </a:extLst>
          </p:cNvPr>
          <p:cNvSpPr txBox="1"/>
          <p:nvPr/>
        </p:nvSpPr>
        <p:spPr>
          <a:xfrm>
            <a:off x="3221308" y="2171310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highlight>
                  <a:srgbClr val="FFFF00"/>
                </a:highlight>
              </a:rPr>
              <a:t>解决思路：任务间公平竞价</a:t>
            </a:r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1D7F9A26-BB04-4EB7-963A-0FF625106AD6}"/>
              </a:ext>
            </a:extLst>
          </p:cNvPr>
          <p:cNvSpPr/>
          <p:nvPr/>
        </p:nvSpPr>
        <p:spPr>
          <a:xfrm>
            <a:off x="6790633" y="955597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1672FB"/>
                </a:solidFill>
              </a:rPr>
              <a:t>新歌冷启</a:t>
            </a:r>
          </a:p>
        </p:txBody>
      </p:sp>
      <p:sp>
        <p:nvSpPr>
          <p:cNvPr id="151" name="文本框 150">
            <a:extLst>
              <a:ext uri="{FF2B5EF4-FFF2-40B4-BE49-F238E27FC236}">
                <a16:creationId xmlns:a16="http://schemas.microsoft.com/office/drawing/2014/main" id="{57688792-3485-46AF-8735-82F4E80C757C}"/>
              </a:ext>
            </a:extLst>
          </p:cNvPr>
          <p:cNvSpPr txBox="1"/>
          <p:nvPr/>
        </p:nvSpPr>
        <p:spPr>
          <a:xfrm>
            <a:off x="6790633" y="1545780"/>
            <a:ext cx="417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rgbClr val="1A275B"/>
                </a:solidFill>
              </a:rPr>
              <a:t>方案：基于音频特征的</a:t>
            </a:r>
            <a:r>
              <a:rPr lang="en-US" altLang="zh-CN" dirty="0">
                <a:solidFill>
                  <a:srgbClr val="1A275B"/>
                </a:solidFill>
              </a:rPr>
              <a:t>CTR</a:t>
            </a:r>
            <a:r>
              <a:rPr lang="zh-CN" altLang="en-US" dirty="0">
                <a:solidFill>
                  <a:srgbClr val="1A275B"/>
                </a:solidFill>
              </a:rPr>
              <a:t>预测模型</a:t>
            </a:r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D0427975-6DC2-42F2-8486-1C2861AB68D5}"/>
              </a:ext>
            </a:extLst>
          </p:cNvPr>
          <p:cNvSpPr txBox="1"/>
          <p:nvPr/>
        </p:nvSpPr>
        <p:spPr>
          <a:xfrm>
            <a:off x="7035258" y="1966288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highlight>
                  <a:srgbClr val="FFFF00"/>
                </a:highlight>
              </a:rPr>
              <a:t>问题：新歌冷启</a:t>
            </a:r>
            <a:endParaRPr lang="en-US" altLang="zh-CN" sz="1600" dirty="0">
              <a:highlight>
                <a:srgbClr val="FFFF00"/>
              </a:highlight>
            </a:endParaRPr>
          </a:p>
          <a:p>
            <a:endParaRPr lang="zh-CN" altLang="en-US" sz="1600" dirty="0">
              <a:highlight>
                <a:srgbClr val="FFFF00"/>
              </a:highlight>
            </a:endParaRPr>
          </a:p>
        </p:txBody>
      </p:sp>
      <p:sp>
        <p:nvSpPr>
          <p:cNvPr id="238" name="矩形 237">
            <a:extLst>
              <a:ext uri="{FF2B5EF4-FFF2-40B4-BE49-F238E27FC236}">
                <a16:creationId xmlns:a16="http://schemas.microsoft.com/office/drawing/2014/main" id="{5A0BA78D-9EB4-4F49-B7A6-2B86ABCFDE18}"/>
              </a:ext>
            </a:extLst>
          </p:cNvPr>
          <p:cNvSpPr/>
          <p:nvPr/>
        </p:nvSpPr>
        <p:spPr>
          <a:xfrm>
            <a:off x="9140616" y="1966288"/>
            <a:ext cx="28520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1A275B"/>
                </a:solidFill>
                <a:highlight>
                  <a:srgbClr val="FFFF00"/>
                </a:highlight>
              </a:rPr>
              <a:t>解决思路：引入全新音频特征</a:t>
            </a:r>
            <a:endParaRPr lang="zh-CN" altLang="en-US" sz="1600" dirty="0">
              <a:highlight>
                <a:srgbClr val="FFFF00"/>
              </a:highlight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3A2D9F1-EE9D-484F-8316-2E93B131CD2B}"/>
              </a:ext>
            </a:extLst>
          </p:cNvPr>
          <p:cNvGrpSpPr/>
          <p:nvPr/>
        </p:nvGrpSpPr>
        <p:grpSpPr>
          <a:xfrm>
            <a:off x="7006062" y="2448669"/>
            <a:ext cx="4653634" cy="3991184"/>
            <a:chOff x="7006062" y="2448669"/>
            <a:chExt cx="4653634" cy="3991184"/>
          </a:xfrm>
        </p:grpSpPr>
        <p:sp>
          <p:nvSpPr>
            <p:cNvPr id="228" name="矩形: 圆角 227">
              <a:extLst>
                <a:ext uri="{FF2B5EF4-FFF2-40B4-BE49-F238E27FC236}">
                  <a16:creationId xmlns:a16="http://schemas.microsoft.com/office/drawing/2014/main" id="{DDF59D5E-369A-43B3-A646-50F238B51C39}"/>
                </a:ext>
              </a:extLst>
            </p:cNvPr>
            <p:cNvSpPr/>
            <p:nvPr/>
          </p:nvSpPr>
          <p:spPr>
            <a:xfrm>
              <a:off x="8729573" y="4358227"/>
              <a:ext cx="1178980" cy="530294"/>
            </a:xfrm>
            <a:prstGeom prst="roundRect">
              <a:avLst>
                <a:gd name="adj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/>
                <a:t>写消息队列触发</a:t>
              </a:r>
              <a:r>
                <a:rPr lang="en-US" altLang="zh-CN" sz="1200" dirty="0"/>
                <a:t>AE</a:t>
              </a:r>
              <a:r>
                <a:rPr lang="zh-CN" altLang="en-US" sz="1200" dirty="0"/>
                <a:t>特征提取</a:t>
              </a:r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E6997048-68C1-41EA-9399-06A8FD21D1E9}"/>
                </a:ext>
              </a:extLst>
            </p:cNvPr>
            <p:cNvSpPr/>
            <p:nvPr/>
          </p:nvSpPr>
          <p:spPr>
            <a:xfrm>
              <a:off x="7410575" y="2448669"/>
              <a:ext cx="1041514" cy="36284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/>
                <a:t>开始</a:t>
              </a:r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2B5909B1-78F3-43EB-A51A-B2834E902CFC}"/>
                </a:ext>
              </a:extLst>
            </p:cNvPr>
            <p:cNvCxnSpPr>
              <a:cxnSpLocks/>
              <a:stCxn id="29" idx="2"/>
              <a:endCxn id="232" idx="0"/>
            </p:cNvCxnSpPr>
            <p:nvPr/>
          </p:nvCxnSpPr>
          <p:spPr>
            <a:xfrm>
              <a:off x="7931332" y="2811516"/>
              <a:ext cx="1466" cy="28031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菱形 231">
              <a:extLst>
                <a:ext uri="{FF2B5EF4-FFF2-40B4-BE49-F238E27FC236}">
                  <a16:creationId xmlns:a16="http://schemas.microsoft.com/office/drawing/2014/main" id="{3CB2122A-A1D3-4EE9-A86D-325E47603C8D}"/>
                </a:ext>
              </a:extLst>
            </p:cNvPr>
            <p:cNvSpPr/>
            <p:nvPr/>
          </p:nvSpPr>
          <p:spPr>
            <a:xfrm>
              <a:off x="7006062" y="3091826"/>
              <a:ext cx="1853471" cy="757300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/>
                <a:t>用户资产数据是否充足？</a:t>
              </a:r>
            </a:p>
          </p:txBody>
        </p:sp>
        <p:sp>
          <p:nvSpPr>
            <p:cNvPr id="241" name="文本框 240">
              <a:extLst>
                <a:ext uri="{FF2B5EF4-FFF2-40B4-BE49-F238E27FC236}">
                  <a16:creationId xmlns:a16="http://schemas.microsoft.com/office/drawing/2014/main" id="{654B1C50-F8AD-4F85-9D62-8DF3090E3D9E}"/>
                </a:ext>
              </a:extLst>
            </p:cNvPr>
            <p:cNvSpPr txBox="1"/>
            <p:nvPr/>
          </p:nvSpPr>
          <p:spPr>
            <a:xfrm>
              <a:off x="7654991" y="3857744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1A275B"/>
                  </a:solidFill>
                </a:rPr>
                <a:t>否</a:t>
              </a:r>
            </a:p>
          </p:txBody>
        </p:sp>
        <p:sp>
          <p:nvSpPr>
            <p:cNvPr id="243" name="矩形: 圆角 242">
              <a:extLst>
                <a:ext uri="{FF2B5EF4-FFF2-40B4-BE49-F238E27FC236}">
                  <a16:creationId xmlns:a16="http://schemas.microsoft.com/office/drawing/2014/main" id="{BDC66E09-4547-41B8-A43A-022604B4EE6E}"/>
                </a:ext>
              </a:extLst>
            </p:cNvPr>
            <p:cNvSpPr/>
            <p:nvPr/>
          </p:nvSpPr>
          <p:spPr>
            <a:xfrm>
              <a:off x="7265290" y="5179846"/>
              <a:ext cx="1332086" cy="510916"/>
            </a:xfrm>
            <a:prstGeom prst="roundRect">
              <a:avLst>
                <a:gd name="adj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/>
                <a:t>自适应画像</a:t>
              </a:r>
              <a:endParaRPr lang="en-US" altLang="zh-CN" sz="1200" dirty="0"/>
            </a:p>
            <a:p>
              <a:pPr algn="ctr"/>
              <a:r>
                <a:rPr lang="zh-CN" altLang="en-US" sz="1200" dirty="0"/>
                <a:t>匹配算法</a:t>
              </a:r>
            </a:p>
          </p:txBody>
        </p:sp>
        <p:sp>
          <p:nvSpPr>
            <p:cNvPr id="246" name="矩形: 圆角 245">
              <a:extLst>
                <a:ext uri="{FF2B5EF4-FFF2-40B4-BE49-F238E27FC236}">
                  <a16:creationId xmlns:a16="http://schemas.microsoft.com/office/drawing/2014/main" id="{20893933-8FD5-4323-A0F4-0CF3048A2063}"/>
                </a:ext>
              </a:extLst>
            </p:cNvPr>
            <p:cNvSpPr/>
            <p:nvPr/>
          </p:nvSpPr>
          <p:spPr>
            <a:xfrm>
              <a:off x="7410575" y="6077006"/>
              <a:ext cx="1041514" cy="36284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/>
                <a:t>结束</a:t>
              </a:r>
            </a:p>
          </p:txBody>
        </p:sp>
        <p:cxnSp>
          <p:nvCxnSpPr>
            <p:cNvPr id="247" name="连接符: 肘形 246">
              <a:extLst>
                <a:ext uri="{FF2B5EF4-FFF2-40B4-BE49-F238E27FC236}">
                  <a16:creationId xmlns:a16="http://schemas.microsoft.com/office/drawing/2014/main" id="{7FF2017C-C275-4BFF-8E70-EBA3E884F083}"/>
                </a:ext>
              </a:extLst>
            </p:cNvPr>
            <p:cNvCxnSpPr>
              <a:cxnSpLocks/>
              <a:stCxn id="243" idx="2"/>
              <a:endCxn id="246" idx="0"/>
            </p:cNvCxnSpPr>
            <p:nvPr/>
          </p:nvCxnSpPr>
          <p:spPr>
            <a:xfrm rot="5400000">
              <a:off x="7738211" y="5883884"/>
              <a:ext cx="386244" cy="1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连接符: 肘形 250">
              <a:extLst>
                <a:ext uri="{FF2B5EF4-FFF2-40B4-BE49-F238E27FC236}">
                  <a16:creationId xmlns:a16="http://schemas.microsoft.com/office/drawing/2014/main" id="{9F12BD96-8526-443A-BD41-1275DC3E21A0}"/>
                </a:ext>
              </a:extLst>
            </p:cNvPr>
            <p:cNvCxnSpPr>
              <a:cxnSpLocks/>
              <a:stCxn id="232" idx="3"/>
              <a:endCxn id="256" idx="0"/>
            </p:cNvCxnSpPr>
            <p:nvPr/>
          </p:nvCxnSpPr>
          <p:spPr>
            <a:xfrm>
              <a:off x="8859533" y="3470476"/>
              <a:ext cx="1975193" cy="218255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文本框 251">
              <a:extLst>
                <a:ext uri="{FF2B5EF4-FFF2-40B4-BE49-F238E27FC236}">
                  <a16:creationId xmlns:a16="http://schemas.microsoft.com/office/drawing/2014/main" id="{1D34E379-E3D6-4559-9B3E-443D20B3C2B4}"/>
                </a:ext>
              </a:extLst>
            </p:cNvPr>
            <p:cNvSpPr txBox="1"/>
            <p:nvPr/>
          </p:nvSpPr>
          <p:spPr>
            <a:xfrm>
              <a:off x="8794408" y="3192091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1A275B"/>
                  </a:solidFill>
                </a:rPr>
                <a:t>是</a:t>
              </a:r>
            </a:p>
          </p:txBody>
        </p:sp>
        <p:sp>
          <p:nvSpPr>
            <p:cNvPr id="256" name="菱形 255">
              <a:extLst>
                <a:ext uri="{FF2B5EF4-FFF2-40B4-BE49-F238E27FC236}">
                  <a16:creationId xmlns:a16="http://schemas.microsoft.com/office/drawing/2014/main" id="{950BB153-29A5-4CD4-A1B4-589254D74EBB}"/>
                </a:ext>
              </a:extLst>
            </p:cNvPr>
            <p:cNvSpPr/>
            <p:nvPr/>
          </p:nvSpPr>
          <p:spPr>
            <a:xfrm>
              <a:off x="10009756" y="3688731"/>
              <a:ext cx="1649940" cy="757300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/>
                <a:t>歌曲是否具备</a:t>
              </a:r>
              <a:r>
                <a:rPr lang="en-US" altLang="zh-CN" sz="1200" dirty="0"/>
                <a:t>AE</a:t>
              </a:r>
              <a:r>
                <a:rPr lang="zh-CN" altLang="en-US" sz="1200" dirty="0"/>
                <a:t>特征？</a:t>
              </a:r>
            </a:p>
          </p:txBody>
        </p:sp>
        <p:cxnSp>
          <p:nvCxnSpPr>
            <p:cNvPr id="257" name="直接箭头连接符 256">
              <a:extLst>
                <a:ext uri="{FF2B5EF4-FFF2-40B4-BE49-F238E27FC236}">
                  <a16:creationId xmlns:a16="http://schemas.microsoft.com/office/drawing/2014/main" id="{282A895B-6551-4A9A-9EF7-EB2C81AAA243}"/>
                </a:ext>
              </a:extLst>
            </p:cNvPr>
            <p:cNvCxnSpPr>
              <a:cxnSpLocks/>
              <a:stCxn id="232" idx="2"/>
              <a:endCxn id="243" idx="0"/>
            </p:cNvCxnSpPr>
            <p:nvPr/>
          </p:nvCxnSpPr>
          <p:spPr>
            <a:xfrm flipH="1">
              <a:off x="7931333" y="3849126"/>
              <a:ext cx="1465" cy="13307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8" name="矩形: 圆角 257">
              <a:extLst>
                <a:ext uri="{FF2B5EF4-FFF2-40B4-BE49-F238E27FC236}">
                  <a16:creationId xmlns:a16="http://schemas.microsoft.com/office/drawing/2014/main" id="{F423CDB5-9C75-4A66-BA53-F102719047C6}"/>
                </a:ext>
              </a:extLst>
            </p:cNvPr>
            <p:cNvSpPr/>
            <p:nvPr/>
          </p:nvSpPr>
          <p:spPr>
            <a:xfrm>
              <a:off x="10228403" y="5156907"/>
              <a:ext cx="1212646" cy="530294"/>
            </a:xfrm>
            <a:prstGeom prst="roundRect">
              <a:avLst>
                <a:gd name="adj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/>
                <a:t>基于 </a:t>
              </a:r>
              <a:r>
                <a:rPr lang="en-US" altLang="zh-CN" sz="1200" dirty="0"/>
                <a:t>AE </a:t>
              </a:r>
              <a:r>
                <a:rPr lang="zh-CN" altLang="en-US" sz="1200" dirty="0"/>
                <a:t>的 </a:t>
              </a:r>
              <a:r>
                <a:rPr lang="en-US" altLang="zh-CN" sz="1200" dirty="0"/>
                <a:t>CTR </a:t>
              </a:r>
              <a:r>
                <a:rPr lang="zh-CN" altLang="en-US" sz="1200" dirty="0"/>
                <a:t>匹配算法</a:t>
              </a:r>
            </a:p>
          </p:txBody>
        </p:sp>
        <p:cxnSp>
          <p:nvCxnSpPr>
            <p:cNvPr id="261" name="连接符: 肘形 260">
              <a:extLst>
                <a:ext uri="{FF2B5EF4-FFF2-40B4-BE49-F238E27FC236}">
                  <a16:creationId xmlns:a16="http://schemas.microsoft.com/office/drawing/2014/main" id="{8B47A71B-2046-4084-9B12-42ED5BD649FA}"/>
                </a:ext>
              </a:extLst>
            </p:cNvPr>
            <p:cNvCxnSpPr>
              <a:cxnSpLocks/>
              <a:stCxn id="256" idx="1"/>
              <a:endCxn id="228" idx="0"/>
            </p:cNvCxnSpPr>
            <p:nvPr/>
          </p:nvCxnSpPr>
          <p:spPr>
            <a:xfrm rot="10800000" flipV="1">
              <a:off x="9319064" y="4067381"/>
              <a:ext cx="690693" cy="290846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文本框 265">
              <a:extLst>
                <a:ext uri="{FF2B5EF4-FFF2-40B4-BE49-F238E27FC236}">
                  <a16:creationId xmlns:a16="http://schemas.microsoft.com/office/drawing/2014/main" id="{DC6FACDC-8685-42EE-8036-5AA62D600D20}"/>
                </a:ext>
              </a:extLst>
            </p:cNvPr>
            <p:cNvSpPr txBox="1"/>
            <p:nvPr/>
          </p:nvSpPr>
          <p:spPr>
            <a:xfrm>
              <a:off x="9636255" y="3837086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1A275B"/>
                  </a:solidFill>
                </a:rPr>
                <a:t>否</a:t>
              </a:r>
            </a:p>
          </p:txBody>
        </p:sp>
        <p:cxnSp>
          <p:nvCxnSpPr>
            <p:cNvPr id="267" name="直接箭头连接符 266">
              <a:extLst>
                <a:ext uri="{FF2B5EF4-FFF2-40B4-BE49-F238E27FC236}">
                  <a16:creationId xmlns:a16="http://schemas.microsoft.com/office/drawing/2014/main" id="{EC544DA3-A1C5-42D5-A108-BCB102CF5F80}"/>
                </a:ext>
              </a:extLst>
            </p:cNvPr>
            <p:cNvCxnSpPr>
              <a:cxnSpLocks/>
              <a:stCxn id="256" idx="2"/>
            </p:cNvCxnSpPr>
            <p:nvPr/>
          </p:nvCxnSpPr>
          <p:spPr>
            <a:xfrm>
              <a:off x="10834726" y="4446031"/>
              <a:ext cx="0" cy="71696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连接符: 肘形 271">
              <a:extLst>
                <a:ext uri="{FF2B5EF4-FFF2-40B4-BE49-F238E27FC236}">
                  <a16:creationId xmlns:a16="http://schemas.microsoft.com/office/drawing/2014/main" id="{06F171FC-C6E9-4B38-998D-263579F0F4C4}"/>
                </a:ext>
              </a:extLst>
            </p:cNvPr>
            <p:cNvCxnSpPr>
              <a:cxnSpLocks/>
              <a:stCxn id="228" idx="2"/>
              <a:endCxn id="243" idx="0"/>
            </p:cNvCxnSpPr>
            <p:nvPr/>
          </p:nvCxnSpPr>
          <p:spPr>
            <a:xfrm rot="5400000">
              <a:off x="8479536" y="4340318"/>
              <a:ext cx="291325" cy="1387730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连接符: 肘形 276">
              <a:extLst>
                <a:ext uri="{FF2B5EF4-FFF2-40B4-BE49-F238E27FC236}">
                  <a16:creationId xmlns:a16="http://schemas.microsoft.com/office/drawing/2014/main" id="{00C4FEA3-7D76-4B66-92C5-7C4A97B5AF15}"/>
                </a:ext>
              </a:extLst>
            </p:cNvPr>
            <p:cNvCxnSpPr>
              <a:cxnSpLocks/>
              <a:stCxn id="258" idx="2"/>
              <a:endCxn id="246" idx="0"/>
            </p:cNvCxnSpPr>
            <p:nvPr/>
          </p:nvCxnSpPr>
          <p:spPr>
            <a:xfrm rot="5400000">
              <a:off x="9188127" y="4430406"/>
              <a:ext cx="389805" cy="2903394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文本框 277">
              <a:extLst>
                <a:ext uri="{FF2B5EF4-FFF2-40B4-BE49-F238E27FC236}">
                  <a16:creationId xmlns:a16="http://schemas.microsoft.com/office/drawing/2014/main" id="{2065D58C-1692-4F91-8246-8027225F956F}"/>
                </a:ext>
              </a:extLst>
            </p:cNvPr>
            <p:cNvSpPr txBox="1"/>
            <p:nvPr/>
          </p:nvSpPr>
          <p:spPr>
            <a:xfrm>
              <a:off x="10563584" y="4437464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1A275B"/>
                  </a:solidFill>
                </a:rPr>
                <a:t>是</a:t>
              </a:r>
            </a:p>
          </p:txBody>
        </p:sp>
      </p:grpSp>
      <p:sp>
        <p:nvSpPr>
          <p:cNvPr id="285" name="文本框 284">
            <a:extLst>
              <a:ext uri="{FF2B5EF4-FFF2-40B4-BE49-F238E27FC236}">
                <a16:creationId xmlns:a16="http://schemas.microsoft.com/office/drawing/2014/main" id="{45E5687C-C5C6-47E1-A8EB-DB11E16461A5}"/>
              </a:ext>
            </a:extLst>
          </p:cNvPr>
          <p:cNvSpPr txBox="1"/>
          <p:nvPr/>
        </p:nvSpPr>
        <p:spPr>
          <a:xfrm>
            <a:off x="9200602" y="2352064"/>
            <a:ext cx="2828018" cy="338554"/>
          </a:xfrm>
          <a:prstGeom prst="rect">
            <a:avLst/>
          </a:prstGeom>
          <a:noFill/>
          <a:ln>
            <a:solidFill>
              <a:srgbClr val="1A275B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用户资产</a:t>
            </a:r>
            <a:r>
              <a:rPr lang="en-US" altLang="zh-CN" sz="1600" dirty="0"/>
              <a:t>AE X </a:t>
            </a:r>
            <a:r>
              <a:rPr lang="zh-CN" altLang="en-US" sz="1600" dirty="0"/>
              <a:t>待投放歌曲</a:t>
            </a:r>
            <a:r>
              <a:rPr lang="en-US" altLang="zh-CN" sz="1600" dirty="0"/>
              <a:t>AE</a:t>
            </a:r>
            <a:endParaRPr lang="zh-CN" altLang="en-US" sz="1600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8F5BE06D-A8E9-4F38-82BF-04C84F6282EC}"/>
              </a:ext>
            </a:extLst>
          </p:cNvPr>
          <p:cNvSpPr txBox="1"/>
          <p:nvPr/>
        </p:nvSpPr>
        <p:spPr>
          <a:xfrm>
            <a:off x="143956" y="5269989"/>
            <a:ext cx="2145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FF0000"/>
                </a:solidFill>
              </a:rPr>
              <a:t>5</a:t>
            </a:r>
            <a:r>
              <a:rPr lang="zh-CN" altLang="en-US" sz="1600" dirty="0">
                <a:solidFill>
                  <a:srgbClr val="FF0000"/>
                </a:solidFill>
              </a:rPr>
              <a:t>首都满足用户兴趣，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algn="ctr"/>
            <a:r>
              <a:rPr lang="zh-CN" altLang="en-US" sz="1600" dirty="0">
                <a:solidFill>
                  <a:srgbClr val="FF0000"/>
                </a:solidFill>
              </a:rPr>
              <a:t>应该投那首歌？</a:t>
            </a:r>
          </a:p>
        </p:txBody>
      </p:sp>
    </p:spTree>
    <p:extLst>
      <p:ext uri="{BB962C8B-B14F-4D97-AF65-F5344CB8AC3E}">
        <p14:creationId xmlns:p14="http://schemas.microsoft.com/office/powerpoint/2010/main" val="117552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4" dur="7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50"/>
                            </p:stCondLst>
                            <p:childTnLst>
                              <p:par>
                                <p:cTn id="4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50"/>
                            </p:stCondLst>
                            <p:childTnLst>
                              <p:par>
                                <p:cTn id="4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"/>
                            </p:stCondLst>
                            <p:childTnLst>
                              <p:par>
                                <p:cTn id="5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50"/>
                            </p:stCondLst>
                            <p:childTnLst>
                              <p:par>
                                <p:cTn id="5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5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4" grpId="0"/>
      <p:bldP spid="15" grpId="0" animBg="1"/>
      <p:bldP spid="124" grpId="0" animBg="1"/>
      <p:bldP spid="132" grpId="0" animBg="1"/>
      <p:bldP spid="140" grpId="0" animBg="1"/>
      <p:bldP spid="140" grpId="1" animBg="1"/>
      <p:bldP spid="141" grpId="0" animBg="1"/>
      <p:bldP spid="142" grpId="0" animBg="1"/>
      <p:bldP spid="142" grpId="1" animBg="1"/>
      <p:bldP spid="143" grpId="0" animBg="1"/>
      <p:bldP spid="144" grpId="0" animBg="1"/>
      <p:bldP spid="145" grpId="0" animBg="1"/>
      <p:bldP spid="146" grpId="0" animBg="1"/>
      <p:bldP spid="146" grpId="1" animBg="1"/>
      <p:bldP spid="147" grpId="0" animBg="1"/>
      <p:bldP spid="28" grpId="0"/>
      <p:bldP spid="149" grpId="0"/>
      <p:bldP spid="150" grpId="0"/>
      <p:bldP spid="151" grpId="0"/>
      <p:bldP spid="152" grpId="0"/>
      <p:bldP spid="238" grpId="0"/>
      <p:bldP spid="285" grpId="0" animBg="1"/>
      <p:bldP spid="6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9DA7597-2ABF-4B37-A366-021FF14087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199" y="294211"/>
            <a:ext cx="1048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dirty="0">
                <a:solidFill>
                  <a:srgbClr val="1A275B"/>
                </a:solidFill>
              </a:rPr>
              <a:t>4.</a:t>
            </a:r>
            <a:r>
              <a:rPr lang="zh-CN" altLang="en-US" sz="2800" dirty="0">
                <a:solidFill>
                  <a:srgbClr val="1A275B"/>
                </a:solidFill>
              </a:rPr>
              <a:t>系统关键设计：系统设计</a:t>
            </a:r>
            <a:endParaRPr lang="en-US" altLang="zh-CN" sz="2800" dirty="0">
              <a:solidFill>
                <a:srgbClr val="1A275B"/>
              </a:solidFill>
            </a:endParaRPr>
          </a:p>
        </p:txBody>
      </p:sp>
      <p:sp>
        <p:nvSpPr>
          <p:cNvPr id="1025" name="文本框 1024">
            <a:extLst>
              <a:ext uri="{FF2B5EF4-FFF2-40B4-BE49-F238E27FC236}">
                <a16:creationId xmlns:a16="http://schemas.microsoft.com/office/drawing/2014/main" id="{37832E0B-4B34-4F69-953F-3A79F4DE7701}"/>
              </a:ext>
            </a:extLst>
          </p:cNvPr>
          <p:cNvSpPr txBox="1"/>
          <p:nvPr/>
        </p:nvSpPr>
        <p:spPr>
          <a:xfrm>
            <a:off x="379265" y="997766"/>
            <a:ext cx="7913962" cy="4988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rgbClr val="1A275B"/>
                </a:solidFill>
              </a:rPr>
              <a:t>问题：系统设计糟糕，</a:t>
            </a:r>
            <a:r>
              <a:rPr lang="zh-CN" altLang="en-US" dirty="0">
                <a:solidFill>
                  <a:srgbClr val="C00000"/>
                </a:solidFill>
              </a:rPr>
              <a:t>问题定位无从下手</a:t>
            </a:r>
            <a:r>
              <a:rPr lang="zh-CN" altLang="en-US" dirty="0">
                <a:solidFill>
                  <a:srgbClr val="1A275B"/>
                </a:solidFill>
              </a:rPr>
              <a:t>；</a:t>
            </a:r>
            <a:r>
              <a:rPr lang="zh-CN" altLang="en-US" dirty="0">
                <a:solidFill>
                  <a:srgbClr val="C00000"/>
                </a:solidFill>
              </a:rPr>
              <a:t>新功能扩展难上加难</a:t>
            </a:r>
            <a:r>
              <a:rPr lang="zh-CN" altLang="en-US" dirty="0">
                <a:solidFill>
                  <a:srgbClr val="1A275B"/>
                </a:solidFill>
              </a:rPr>
              <a:t>；</a:t>
            </a:r>
            <a:endParaRPr lang="en-US" altLang="zh-CN" dirty="0">
              <a:solidFill>
                <a:srgbClr val="1A275B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solidFill>
                  <a:srgbClr val="1A275B"/>
                </a:solidFill>
              </a:rPr>
              <a:t>订单状态嵌入业务逻辑；投放流程边界模糊，功能交叉严重；</a:t>
            </a:r>
            <a:endParaRPr lang="en-US" altLang="zh-CN" dirty="0">
              <a:solidFill>
                <a:srgbClr val="1A275B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rgbClr val="1A275B"/>
                </a:solidFill>
              </a:rPr>
              <a:t>重构：模块化 </a:t>
            </a:r>
            <a:r>
              <a:rPr lang="en-US" altLang="zh-CN" dirty="0">
                <a:solidFill>
                  <a:srgbClr val="1A275B"/>
                </a:solidFill>
              </a:rPr>
              <a:t>+ </a:t>
            </a:r>
            <a:r>
              <a:rPr lang="zh-CN" altLang="en-US" dirty="0">
                <a:solidFill>
                  <a:srgbClr val="1A275B"/>
                </a:solidFill>
              </a:rPr>
              <a:t>合理抽象</a:t>
            </a:r>
            <a:endParaRPr lang="en-US" altLang="zh-CN" dirty="0">
              <a:solidFill>
                <a:srgbClr val="1A275B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solidFill>
                  <a:srgbClr val="1A275B"/>
                </a:solidFill>
              </a:rPr>
              <a:t>模块化设计：界定功能边界，便于问题定位，功能优化等；</a:t>
            </a:r>
            <a:endParaRPr lang="en-US" altLang="zh-CN" sz="1600" dirty="0">
              <a:solidFill>
                <a:srgbClr val="1A275B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solidFill>
                  <a:srgbClr val="1A275B"/>
                </a:solidFill>
              </a:rPr>
              <a:t>合理抽象：面向接口编程，提升系统扩展能力</a:t>
            </a:r>
            <a:endParaRPr lang="en-US" altLang="zh-CN" sz="1600" dirty="0">
              <a:solidFill>
                <a:srgbClr val="1A275B"/>
              </a:solidFill>
            </a:endParaRP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rgbClr val="1A275B"/>
                </a:solidFill>
              </a:rPr>
              <a:t>订单状态抽象：状态机模式 </a:t>
            </a:r>
            <a:r>
              <a:rPr lang="en-US" altLang="zh-CN" sz="1600" dirty="0" err="1">
                <a:solidFill>
                  <a:srgbClr val="1A275B"/>
                </a:solidFill>
              </a:rPr>
              <a:t>HandleState</a:t>
            </a:r>
            <a:r>
              <a:rPr lang="en-US" altLang="zh-CN" sz="1600" dirty="0">
                <a:solidFill>
                  <a:srgbClr val="1A275B"/>
                </a:solidFill>
              </a:rPr>
              <a:t> + Update</a:t>
            </a: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 err="1">
                <a:solidFill>
                  <a:srgbClr val="1A275B"/>
                </a:solidFill>
              </a:rPr>
              <a:t>HandleState</a:t>
            </a:r>
            <a:r>
              <a:rPr lang="en-US" altLang="zh-CN" sz="1600" dirty="0">
                <a:solidFill>
                  <a:srgbClr val="1A275B"/>
                </a:solidFill>
              </a:rPr>
              <a:t>: </a:t>
            </a:r>
            <a:r>
              <a:rPr lang="zh-CN" altLang="en-US" sz="1600" dirty="0">
                <a:solidFill>
                  <a:srgbClr val="1A275B"/>
                </a:solidFill>
              </a:rPr>
              <a:t>收集状态转移事件，触发状态转移；</a:t>
            </a:r>
            <a:endParaRPr lang="en-US" altLang="zh-CN" sz="1600" dirty="0">
              <a:solidFill>
                <a:srgbClr val="1A275B"/>
              </a:solidFill>
            </a:endParaRP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>
                <a:solidFill>
                  <a:srgbClr val="1A275B"/>
                </a:solidFill>
              </a:rPr>
              <a:t>Update</a:t>
            </a:r>
            <a:r>
              <a:rPr lang="zh-CN" altLang="en-US" sz="1600" dirty="0">
                <a:solidFill>
                  <a:srgbClr val="1A275B"/>
                </a:solidFill>
              </a:rPr>
              <a:t>：提交状态转移结果到存储组件，执行消息通知等与本次状态转移相关的事件；</a:t>
            </a:r>
            <a:endParaRPr lang="en-US" altLang="zh-CN" sz="1600" dirty="0">
              <a:solidFill>
                <a:srgbClr val="1A275B"/>
              </a:solidFill>
            </a:endParaRP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rgbClr val="1A275B"/>
                </a:solidFill>
              </a:rPr>
              <a:t>内容类型抽象：便于接入新内容（歌曲、歌单、视频等）；</a:t>
            </a:r>
            <a:endParaRPr lang="en-US" altLang="zh-CN" sz="1600" dirty="0">
              <a:solidFill>
                <a:srgbClr val="1A275B"/>
              </a:solidFill>
            </a:endParaRP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rgbClr val="1A275B"/>
                </a:solidFill>
              </a:rPr>
              <a:t>算法策略抽象：便于策略</a:t>
            </a:r>
            <a:r>
              <a:rPr lang="en-US" altLang="zh-CN" sz="1600" dirty="0">
                <a:solidFill>
                  <a:srgbClr val="1A275B"/>
                </a:solidFill>
              </a:rPr>
              <a:t>ABT</a:t>
            </a:r>
            <a:r>
              <a:rPr lang="zh-CN" altLang="en-US" sz="1600" dirty="0">
                <a:solidFill>
                  <a:srgbClr val="1A275B"/>
                </a:solidFill>
              </a:rPr>
              <a:t>迭代升级，以及策略降级，组合使用等；</a:t>
            </a:r>
            <a:endParaRPr lang="en-US" altLang="zh-CN" sz="1600" dirty="0">
              <a:solidFill>
                <a:srgbClr val="1A275B"/>
              </a:solidFill>
            </a:endParaRP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rgbClr val="1A275B"/>
                </a:solidFill>
              </a:rPr>
              <a:t>模块抽象：将</a:t>
            </a:r>
            <a:r>
              <a:rPr lang="en-US" altLang="zh-CN" sz="1600" dirty="0">
                <a:solidFill>
                  <a:srgbClr val="1A275B"/>
                </a:solidFill>
              </a:rPr>
              <a:t>8</a:t>
            </a:r>
            <a:r>
              <a:rPr lang="zh-CN" altLang="en-US" sz="1600" dirty="0">
                <a:solidFill>
                  <a:srgbClr val="1A275B"/>
                </a:solidFill>
              </a:rPr>
              <a:t>大模块，抽象化，便于新模块的扩展；甚至更进一步，做不同请求，定制化删选功能等；</a:t>
            </a:r>
            <a:endParaRPr lang="en-US" altLang="zh-CN" sz="1600" dirty="0">
              <a:solidFill>
                <a:srgbClr val="1A275B"/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723FCDE-F66C-4445-8517-1BDF00C74202}"/>
              </a:ext>
            </a:extLst>
          </p:cNvPr>
          <p:cNvGrpSpPr/>
          <p:nvPr/>
        </p:nvGrpSpPr>
        <p:grpSpPr>
          <a:xfrm>
            <a:off x="8598431" y="1254212"/>
            <a:ext cx="3364771" cy="4731779"/>
            <a:chOff x="8657571" y="1731101"/>
            <a:chExt cx="3364771" cy="4731779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EEEC271C-AC91-49B9-AA87-B09E363FC012}"/>
                </a:ext>
              </a:extLst>
            </p:cNvPr>
            <p:cNvGrpSpPr/>
            <p:nvPr/>
          </p:nvGrpSpPr>
          <p:grpSpPr>
            <a:xfrm>
              <a:off x="8657571" y="1731101"/>
              <a:ext cx="3364771" cy="4731779"/>
              <a:chOff x="8571135" y="822028"/>
              <a:chExt cx="3364771" cy="4731779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01DCBD22-4172-4969-97DD-265E05398E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089" t="2351"/>
              <a:stretch/>
            </p:blipFill>
            <p:spPr>
              <a:xfrm>
                <a:off x="8571135" y="2322597"/>
                <a:ext cx="3364771" cy="323121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F8BDAED-1319-4965-B609-D0C213E59894}"/>
                  </a:ext>
                </a:extLst>
              </p:cNvPr>
              <p:cNvSpPr txBox="1"/>
              <p:nvPr/>
            </p:nvSpPr>
            <p:spPr>
              <a:xfrm>
                <a:off x="9537764" y="822028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highlight>
                      <a:srgbClr val="FFFF00"/>
                    </a:highlight>
                  </a:rPr>
                  <a:t>系统重构</a:t>
                </a: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401AF24E-B3DF-48CB-A53B-F9BB362D04A0}"/>
                </a:ext>
              </a:extLst>
            </p:cNvPr>
            <p:cNvGrpSpPr/>
            <p:nvPr/>
          </p:nvGrpSpPr>
          <p:grpSpPr>
            <a:xfrm>
              <a:off x="8994012" y="2155043"/>
              <a:ext cx="2575627" cy="889573"/>
              <a:chOff x="8498144" y="1081418"/>
              <a:chExt cx="2575627" cy="889573"/>
            </a:xfrm>
          </p:grpSpPr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4D119D12-4CBC-4AA7-890C-D7155BFEAB3A}"/>
                  </a:ext>
                </a:extLst>
              </p:cNvPr>
              <p:cNvGrpSpPr/>
              <p:nvPr/>
            </p:nvGrpSpPr>
            <p:grpSpPr>
              <a:xfrm>
                <a:off x="8498144" y="1081418"/>
                <a:ext cx="2575627" cy="889573"/>
                <a:chOff x="579258" y="3641050"/>
                <a:chExt cx="2575629" cy="889575"/>
              </a:xfrm>
            </p:grpSpPr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58E813F6-3E5F-406B-BCEA-75BDB9F6FD15}"/>
                    </a:ext>
                  </a:extLst>
                </p:cNvPr>
                <p:cNvSpPr/>
                <p:nvPr/>
              </p:nvSpPr>
              <p:spPr>
                <a:xfrm>
                  <a:off x="579258" y="3641050"/>
                  <a:ext cx="2575629" cy="889575"/>
                </a:xfrm>
                <a:prstGeom prst="rect">
                  <a:avLst/>
                </a:prstGeom>
                <a:noFill/>
                <a:ln w="12700">
                  <a:solidFill>
                    <a:srgbClr val="5C5C5C"/>
                  </a:solidFill>
                  <a:prstDash val="solid"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CFE70228-FC55-4899-9DE4-1D6C3188693A}"/>
                    </a:ext>
                  </a:extLst>
                </p:cNvPr>
                <p:cNvSpPr/>
                <p:nvPr/>
              </p:nvSpPr>
              <p:spPr>
                <a:xfrm>
                  <a:off x="579258" y="3641050"/>
                  <a:ext cx="429815" cy="889575"/>
                </a:xfrm>
                <a:prstGeom prst="rect">
                  <a:avLst/>
                </a:prstGeom>
                <a:solidFill>
                  <a:srgbClr val="D9D9D9"/>
                </a:solidFill>
                <a:ln w="12700">
                  <a:solidFill>
                    <a:srgbClr val="5C5C5C"/>
                  </a:solidFill>
                  <a:prstDash val="solid"/>
                </a:ln>
              </p:spPr>
              <p:txBody>
                <a:bodyPr anchor="ctr"/>
                <a:lstStyle/>
                <a:p>
                  <a:pPr algn="ctr"/>
                  <a:r>
                    <a:rPr lang="zh-CN" altLang="en-US" sz="1200" dirty="0">
                      <a:solidFill>
                        <a:srgbClr val="1A275B"/>
                      </a:solidFill>
                    </a:rPr>
                    <a:t>状态机</a:t>
                  </a:r>
                  <a:endParaRPr lang="zh-CN" sz="1200" dirty="0">
                    <a:solidFill>
                      <a:srgbClr val="1A275B"/>
                    </a:solidFill>
                  </a:endParaRPr>
                </a:p>
              </p:txBody>
            </p:sp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5F64717B-460E-47F7-B004-BC0781DA9C15}"/>
                    </a:ext>
                  </a:extLst>
                </p:cNvPr>
                <p:cNvSpPr txBox="1"/>
                <p:nvPr/>
              </p:nvSpPr>
              <p:spPr>
                <a:xfrm>
                  <a:off x="1520489" y="4119604"/>
                  <a:ext cx="695428" cy="273758"/>
                </a:xfrm>
                <a:prstGeom prst="rect">
                  <a:avLst/>
                </a:prstGeom>
                <a:solidFill>
                  <a:srgbClr val="ACDB7E"/>
                </a:solidFill>
                <a:ln w="0"/>
              </p:spPr>
              <p:txBody>
                <a:bodyPr anchor="ctr"/>
                <a:lstStyle/>
                <a:p>
                  <a:pPr algn="ctr" defTabSz="457200"/>
                  <a:r>
                    <a:rPr lang="zh-CN" sz="1000" b="0" i="0" strike="noStrike" spc="0" dirty="0">
                      <a:solidFill>
                        <a:srgbClr val="000000"/>
                      </a:solidFill>
                      <a:latin typeface="微软雅黑"/>
                      <a:ea typeface="微软雅黑"/>
                    </a:rPr>
                    <a:t>缓存</a:t>
                  </a:r>
                  <a:r>
                    <a:rPr lang="zh-CN" altLang="en-US" sz="1000" dirty="0">
                      <a:solidFill>
                        <a:srgbClr val="000000"/>
                      </a:solidFill>
                      <a:latin typeface="微软雅黑"/>
                    </a:rPr>
                    <a:t>状态</a:t>
                  </a:r>
                  <a:endParaRPr lang="zh-CN" sz="1000" b="0" i="0" strike="noStrike" spc="0" dirty="0">
                    <a:solidFill>
                      <a:srgbClr val="000000"/>
                    </a:solidFill>
                    <a:latin typeface="微软雅黑"/>
                    <a:ea typeface="微软雅黑"/>
                  </a:endParaRPr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045F65A1-31EC-4306-815E-DBBE158AC3B7}"/>
                    </a:ext>
                  </a:extLst>
                </p:cNvPr>
                <p:cNvSpPr txBox="1"/>
                <p:nvPr/>
              </p:nvSpPr>
              <p:spPr>
                <a:xfrm>
                  <a:off x="2365868" y="3779374"/>
                  <a:ext cx="695428" cy="267245"/>
                </a:xfrm>
                <a:prstGeom prst="rect">
                  <a:avLst/>
                </a:prstGeom>
                <a:solidFill>
                  <a:srgbClr val="ACDB7E"/>
                </a:solidFill>
                <a:ln w="0"/>
              </p:spPr>
              <p:txBody>
                <a:bodyPr anchor="ctr"/>
                <a:lstStyle/>
                <a:p>
                  <a:pPr algn="ctr" defTabSz="457200"/>
                  <a:r>
                    <a:rPr lang="zh-CN" sz="1000" b="0" i="0" strike="noStrike" spc="0" dirty="0">
                      <a:solidFill>
                        <a:srgbClr val="000000"/>
                      </a:solidFill>
                      <a:latin typeface="微软雅黑"/>
                      <a:ea typeface="微软雅黑"/>
                    </a:rPr>
                    <a:t>在线</a:t>
                  </a:r>
                  <a:r>
                    <a:rPr lang="zh-CN" altLang="en-US" sz="1000" dirty="0">
                      <a:solidFill>
                        <a:srgbClr val="000000"/>
                      </a:solidFill>
                      <a:latin typeface="微软雅黑"/>
                    </a:rPr>
                    <a:t>状态</a:t>
                  </a:r>
                  <a:endParaRPr lang="zh-CN" sz="1000" b="0" i="0" strike="noStrike" spc="0" dirty="0">
                    <a:solidFill>
                      <a:srgbClr val="000000"/>
                    </a:solidFill>
                    <a:latin typeface="微软雅黑"/>
                    <a:ea typeface="微软雅黑"/>
                  </a:endParaRPr>
                </a:p>
              </p:txBody>
            </p:sp>
          </p:grp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E6132BB-4DEF-4524-985E-B76EF6E666B1}"/>
                  </a:ext>
                </a:extLst>
              </p:cNvPr>
              <p:cNvSpPr txBox="1"/>
              <p:nvPr/>
            </p:nvSpPr>
            <p:spPr>
              <a:xfrm>
                <a:off x="9046389" y="1219742"/>
                <a:ext cx="309124" cy="613985"/>
              </a:xfrm>
              <a:prstGeom prst="rect">
                <a:avLst/>
              </a:prstGeom>
              <a:solidFill>
                <a:srgbClr val="ACDB7E"/>
              </a:solidFill>
              <a:ln w="0"/>
            </p:spPr>
            <p:txBody>
              <a:bodyPr anchor="ctr"/>
              <a:lstStyle/>
              <a:p>
                <a:pPr marL="0" indent="0" algn="ctr" defTabSz="457200">
                  <a:lnSpc>
                    <a:spcPct val="100000"/>
                  </a:lnSpc>
                  <a:buNone/>
                </a:pPr>
                <a:r>
                  <a:rPr lang="zh-CN" altLang="en-US" sz="1000" dirty="0">
                    <a:solidFill>
                      <a:srgbClr val="000000"/>
                    </a:solidFill>
                    <a:latin typeface="微软雅黑"/>
                    <a:ea typeface="微软雅黑"/>
                  </a:rPr>
                  <a:t>新任务</a:t>
                </a:r>
                <a:endParaRPr lang="zh-CN" sz="1000" b="0" i="0" strike="noStrike" spc="0" dirty="0"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FCBD7DD8-5238-4EBE-8A69-51F7AD416D01}"/>
                  </a:ext>
                </a:extLst>
              </p:cNvPr>
              <p:cNvSpPr txBox="1"/>
              <p:nvPr/>
            </p:nvSpPr>
            <p:spPr>
              <a:xfrm>
                <a:off x="9438243" y="1221946"/>
                <a:ext cx="695427" cy="261565"/>
              </a:xfrm>
              <a:prstGeom prst="rect">
                <a:avLst/>
              </a:prstGeom>
              <a:solidFill>
                <a:srgbClr val="ACDB7E"/>
              </a:solidFill>
              <a:ln w="0"/>
            </p:spPr>
            <p:txBody>
              <a:bodyPr anchor="ctr"/>
              <a:lstStyle/>
              <a:p>
                <a:pPr marL="0" indent="0" algn="ctr" defTabSz="457200">
                  <a:lnSpc>
                    <a:spcPct val="100000"/>
                  </a:lnSpc>
                  <a:buNone/>
                </a:pPr>
                <a:r>
                  <a:rPr lang="zh-CN" altLang="en-US" sz="1000" dirty="0">
                    <a:solidFill>
                      <a:srgbClr val="000000"/>
                    </a:solidFill>
                    <a:latin typeface="微软雅黑"/>
                    <a:ea typeface="微软雅黑"/>
                  </a:rPr>
                  <a:t>审批状态</a:t>
                </a:r>
                <a:endParaRPr lang="zh-CN" sz="1000" b="0" i="0" strike="noStrike" spc="0" dirty="0"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F633FBD7-A167-41BE-93B3-4F1ADE8A9700}"/>
                  </a:ext>
                </a:extLst>
              </p:cNvPr>
              <p:cNvSpPr txBox="1"/>
              <p:nvPr/>
            </p:nvSpPr>
            <p:spPr>
              <a:xfrm>
                <a:off x="10275025" y="1569992"/>
                <a:ext cx="695427" cy="267244"/>
              </a:xfrm>
              <a:prstGeom prst="rect">
                <a:avLst/>
              </a:prstGeom>
              <a:solidFill>
                <a:srgbClr val="ACDB7E"/>
              </a:solidFill>
              <a:ln w="0"/>
            </p:spPr>
            <p:txBody>
              <a:bodyPr anchor="ctr"/>
              <a:lstStyle/>
              <a:p>
                <a:pPr algn="ctr" defTabSz="457200"/>
                <a:r>
                  <a:rPr lang="zh-CN" altLang="en-US" sz="1000" b="0" i="0" strike="noStrike" spc="0" dirty="0">
                    <a:solidFill>
                      <a:srgbClr val="000000"/>
                    </a:solidFill>
                    <a:latin typeface="微软雅黑"/>
                    <a:ea typeface="微软雅黑"/>
                  </a:rPr>
                  <a:t>已完成</a:t>
                </a:r>
                <a:endParaRPr lang="zh-CN" sz="1000" b="0" i="0" strike="noStrike" spc="0" dirty="0"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85815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9DA7597-2ABF-4B37-A366-021FF14087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199" y="294211"/>
            <a:ext cx="1048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dirty="0">
                <a:solidFill>
                  <a:srgbClr val="1A275B"/>
                </a:solidFill>
              </a:rPr>
              <a:t>4.</a:t>
            </a:r>
            <a:r>
              <a:rPr lang="zh-CN" altLang="en-US" sz="2800" dirty="0">
                <a:solidFill>
                  <a:srgbClr val="1A275B"/>
                </a:solidFill>
              </a:rPr>
              <a:t>系统关键设计：系统可维护性</a:t>
            </a:r>
            <a:endParaRPr lang="en-US" altLang="zh-CN" sz="2800" dirty="0">
              <a:solidFill>
                <a:srgbClr val="1A275B"/>
              </a:solidFill>
            </a:endParaRPr>
          </a:p>
        </p:txBody>
      </p:sp>
      <p:sp>
        <p:nvSpPr>
          <p:cNvPr id="1025" name="文本框 1024">
            <a:extLst>
              <a:ext uri="{FF2B5EF4-FFF2-40B4-BE49-F238E27FC236}">
                <a16:creationId xmlns:a16="http://schemas.microsoft.com/office/drawing/2014/main" id="{37832E0B-4B34-4F69-953F-3A79F4DE7701}"/>
              </a:ext>
            </a:extLst>
          </p:cNvPr>
          <p:cNvSpPr txBox="1"/>
          <p:nvPr/>
        </p:nvSpPr>
        <p:spPr>
          <a:xfrm>
            <a:off x="422095" y="994851"/>
            <a:ext cx="2630454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rgbClr val="1A275B"/>
                </a:solidFill>
              </a:rPr>
              <a:t>模块抽象</a:t>
            </a:r>
            <a:endParaRPr lang="en-US" altLang="zh-CN" dirty="0">
              <a:solidFill>
                <a:srgbClr val="1A275B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37FA6FB-35BD-4839-9348-B0C92EBDF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75" y="1925931"/>
            <a:ext cx="7818782" cy="3755829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638CE4C5-2D92-4CAA-8841-DD11DD48344B}"/>
              </a:ext>
            </a:extLst>
          </p:cNvPr>
          <p:cNvGrpSpPr/>
          <p:nvPr/>
        </p:nvGrpSpPr>
        <p:grpSpPr>
          <a:xfrm>
            <a:off x="7811282" y="1535018"/>
            <a:ext cx="4163319" cy="4632038"/>
            <a:chOff x="436942" y="1412188"/>
            <a:chExt cx="4163319" cy="4632038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24ED3A14-202B-4A3B-A9C0-8CC0AF732D05}"/>
                </a:ext>
              </a:extLst>
            </p:cNvPr>
            <p:cNvSpPr txBox="1"/>
            <p:nvPr/>
          </p:nvSpPr>
          <p:spPr>
            <a:xfrm>
              <a:off x="508532" y="1719965"/>
              <a:ext cx="4013426" cy="432426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rtlCol="0">
              <a:spAutoFit/>
            </a:bodyPr>
            <a:lstStyle/>
            <a:p>
              <a:br>
                <a:rPr lang="en-US" altLang="zh-CN" sz="1100" dirty="0">
                  <a:solidFill>
                    <a:srgbClr val="D4D4D4"/>
                  </a:solidFill>
                  <a:latin typeface=" Fira Code"/>
                </a:rPr>
              </a:br>
              <a:r>
                <a:rPr lang="en-US" altLang="zh-CN" sz="1100" dirty="0" err="1">
                  <a:solidFill>
                    <a:srgbClr val="569CD6"/>
                  </a:solidFill>
                  <a:latin typeface=" Fira Code"/>
                </a:rPr>
                <a:t>func</a:t>
              </a:r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 </a:t>
              </a:r>
              <a:r>
                <a:rPr lang="en-US" altLang="zh-CN" sz="1100" dirty="0" err="1">
                  <a:solidFill>
                    <a:srgbClr val="DCDCAA"/>
                  </a:solidFill>
                  <a:latin typeface=" Fira Code"/>
                </a:rPr>
                <a:t>NewExecutor</a:t>
              </a:r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(</a:t>
              </a:r>
              <a:r>
                <a:rPr lang="en-US" altLang="zh-CN" sz="1100" dirty="0" err="1">
                  <a:solidFill>
                    <a:srgbClr val="D4D4D4"/>
                  </a:solidFill>
                  <a:latin typeface=" Fira Code"/>
                </a:rPr>
                <a:t>ctx</a:t>
              </a:r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 *</a:t>
              </a:r>
              <a:r>
                <a:rPr lang="en-US" altLang="zh-CN" sz="1100" dirty="0" err="1">
                  <a:solidFill>
                    <a:srgbClr val="D4D4D4"/>
                  </a:solidFill>
                  <a:latin typeface=" Fira Code"/>
                </a:rPr>
                <a:t>srfs.Context</a:t>
              </a:r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, req *</a:t>
              </a:r>
              <a:r>
                <a:rPr lang="en-US" altLang="zh-CN" sz="1100" dirty="0" err="1">
                  <a:solidFill>
                    <a:srgbClr val="D4D4D4"/>
                  </a:solidFill>
                  <a:latin typeface=" Fira Code"/>
                </a:rPr>
                <a:t>musicEye.ReqDeliverList</a:t>
              </a:r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, </a:t>
              </a:r>
              <a:r>
                <a:rPr lang="en-US" altLang="zh-CN" sz="1100" dirty="0" err="1">
                  <a:solidFill>
                    <a:srgbClr val="D4D4D4"/>
                  </a:solidFill>
                  <a:latin typeface=" Fira Code"/>
                </a:rPr>
                <a:t>rsp</a:t>
              </a:r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 *</a:t>
              </a:r>
              <a:r>
                <a:rPr lang="en-US" altLang="zh-CN" sz="1100" dirty="0" err="1">
                  <a:solidFill>
                    <a:srgbClr val="D4D4D4"/>
                  </a:solidFill>
                  <a:latin typeface=" Fira Code"/>
                </a:rPr>
                <a:t>musicEye.RespDeliverList</a:t>
              </a:r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) (*</a:t>
              </a:r>
              <a:r>
                <a:rPr lang="en-US" altLang="zh-CN" sz="1100" dirty="0" err="1">
                  <a:solidFill>
                    <a:srgbClr val="D4D4D4"/>
                  </a:solidFill>
                  <a:latin typeface=" Fira Code"/>
                </a:rPr>
                <a:t>ModuleExecutor</a:t>
              </a:r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, </a:t>
              </a:r>
              <a:r>
                <a:rPr lang="en-US" altLang="zh-CN" sz="1100" dirty="0">
                  <a:solidFill>
                    <a:srgbClr val="4EC9B0"/>
                  </a:solidFill>
                  <a:latin typeface=" Fira Code"/>
                </a:rPr>
                <a:t>error</a:t>
              </a:r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) {</a:t>
              </a:r>
            </a:p>
            <a:p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    </a:t>
              </a:r>
              <a:r>
                <a:rPr lang="en-US" altLang="zh-CN" sz="1100" dirty="0">
                  <a:solidFill>
                    <a:srgbClr val="6A9955"/>
                  </a:solidFill>
                  <a:latin typeface=" Fira Code"/>
                </a:rPr>
                <a:t>// </a:t>
              </a:r>
              <a:r>
                <a:rPr lang="zh-CN" altLang="en-US" sz="1100" dirty="0">
                  <a:solidFill>
                    <a:srgbClr val="6A9955"/>
                  </a:solidFill>
                  <a:latin typeface=" Fira Code"/>
                </a:rPr>
                <a:t>数据校验</a:t>
              </a:r>
              <a:endParaRPr lang="zh-CN" altLang="en-US" sz="1100" dirty="0">
                <a:solidFill>
                  <a:srgbClr val="D4D4D4"/>
                </a:solidFill>
                <a:latin typeface=" Fira Code"/>
              </a:endParaRPr>
            </a:p>
            <a:p>
              <a:r>
                <a:rPr lang="zh-CN" altLang="en-US" sz="1100" dirty="0">
                  <a:solidFill>
                    <a:srgbClr val="D4D4D4"/>
                  </a:solidFill>
                  <a:latin typeface=" Fira Code"/>
                </a:rPr>
                <a:t>    </a:t>
              </a:r>
              <a:r>
                <a:rPr lang="en-US" altLang="zh-CN" sz="1100" dirty="0">
                  <a:solidFill>
                    <a:srgbClr val="C586C0"/>
                  </a:solidFill>
                  <a:latin typeface=" Fira Code"/>
                </a:rPr>
                <a:t>if</a:t>
              </a:r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 </a:t>
              </a:r>
              <a:r>
                <a:rPr lang="en-US" altLang="zh-CN" sz="1100" dirty="0">
                  <a:solidFill>
                    <a:srgbClr val="9CDCFE"/>
                  </a:solidFill>
                  <a:latin typeface=" Fira Code"/>
                </a:rPr>
                <a:t>ok</a:t>
              </a:r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, </a:t>
              </a:r>
              <a:r>
                <a:rPr lang="en-US" altLang="zh-CN" sz="1100" dirty="0">
                  <a:solidFill>
                    <a:srgbClr val="9CDCFE"/>
                  </a:solidFill>
                  <a:latin typeface=" Fira Code"/>
                </a:rPr>
                <a:t>err</a:t>
              </a:r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 := </a:t>
              </a:r>
              <a:r>
                <a:rPr lang="en-US" altLang="zh-CN" sz="1100" dirty="0">
                  <a:solidFill>
                    <a:srgbClr val="DCDCAA"/>
                  </a:solidFill>
                  <a:latin typeface=" Fira Code"/>
                </a:rPr>
                <a:t>valid</a:t>
              </a:r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(req); !ok {</a:t>
              </a:r>
            </a:p>
            <a:p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        </a:t>
              </a:r>
              <a:r>
                <a:rPr lang="en-US" altLang="zh-CN" sz="1100" dirty="0">
                  <a:solidFill>
                    <a:srgbClr val="C586C0"/>
                  </a:solidFill>
                  <a:latin typeface=" Fira Code"/>
                </a:rPr>
                <a:t>return</a:t>
              </a:r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 </a:t>
              </a:r>
              <a:r>
                <a:rPr lang="en-US" altLang="zh-CN" sz="1100" dirty="0">
                  <a:solidFill>
                    <a:srgbClr val="569CD6"/>
                  </a:solidFill>
                  <a:latin typeface=" Fira Code"/>
                </a:rPr>
                <a:t>nil</a:t>
              </a:r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, err</a:t>
              </a:r>
            </a:p>
            <a:p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    }</a:t>
              </a:r>
            </a:p>
            <a:p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    </a:t>
              </a:r>
              <a:r>
                <a:rPr lang="en-US" altLang="zh-CN" sz="1100" dirty="0">
                  <a:solidFill>
                    <a:srgbClr val="6A9955"/>
                  </a:solidFill>
                  <a:latin typeface=" Fira Code"/>
                </a:rPr>
                <a:t>// </a:t>
              </a:r>
              <a:r>
                <a:rPr lang="zh-CN" altLang="en-US" sz="1100" dirty="0">
                  <a:solidFill>
                    <a:srgbClr val="6A9955"/>
                  </a:solidFill>
                  <a:latin typeface=" Fira Code"/>
                </a:rPr>
                <a:t>初始化模块列表：确定本次请求需要经过的模块；</a:t>
              </a:r>
              <a:endParaRPr lang="zh-CN" altLang="en-US" sz="1100" dirty="0">
                <a:solidFill>
                  <a:srgbClr val="D4D4D4"/>
                </a:solidFill>
                <a:latin typeface=" Fira Code"/>
              </a:endParaRPr>
            </a:p>
            <a:p>
              <a:r>
                <a:rPr lang="zh-CN" altLang="en-US" sz="1100" dirty="0">
                  <a:solidFill>
                    <a:srgbClr val="D4D4D4"/>
                  </a:solidFill>
                  <a:latin typeface=" Fira Code"/>
                </a:rPr>
                <a:t>    </a:t>
              </a:r>
              <a:r>
                <a:rPr lang="en-US" altLang="zh-CN" sz="1100" dirty="0">
                  <a:solidFill>
                    <a:srgbClr val="9CDCFE"/>
                  </a:solidFill>
                  <a:latin typeface=" Fira Code"/>
                </a:rPr>
                <a:t>modules</a:t>
              </a:r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, </a:t>
              </a:r>
              <a:r>
                <a:rPr lang="en-US" altLang="zh-CN" sz="1100" dirty="0">
                  <a:solidFill>
                    <a:srgbClr val="9CDCFE"/>
                  </a:solidFill>
                  <a:latin typeface=" Fira Code"/>
                </a:rPr>
                <a:t>err</a:t>
              </a:r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 := </a:t>
              </a:r>
              <a:r>
                <a:rPr lang="en-US" altLang="zh-CN" sz="1100" dirty="0" err="1">
                  <a:solidFill>
                    <a:srgbClr val="DCDCAA"/>
                  </a:solidFill>
                  <a:latin typeface=" Fira Code"/>
                </a:rPr>
                <a:t>prcessSelector</a:t>
              </a:r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(req)</a:t>
              </a:r>
            </a:p>
            <a:p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    </a:t>
              </a:r>
              <a:r>
                <a:rPr lang="en-US" altLang="zh-CN" sz="1100" dirty="0">
                  <a:solidFill>
                    <a:srgbClr val="C586C0"/>
                  </a:solidFill>
                  <a:latin typeface=" Fira Code"/>
                </a:rPr>
                <a:t>if</a:t>
              </a:r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 err != </a:t>
              </a:r>
              <a:r>
                <a:rPr lang="en-US" altLang="zh-CN" sz="1100" dirty="0">
                  <a:solidFill>
                    <a:srgbClr val="569CD6"/>
                  </a:solidFill>
                  <a:latin typeface=" Fira Code"/>
                </a:rPr>
                <a:t>nil</a:t>
              </a:r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 {</a:t>
              </a:r>
            </a:p>
            <a:p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        </a:t>
              </a:r>
              <a:r>
                <a:rPr lang="en-US" altLang="zh-CN" sz="1100" dirty="0">
                  <a:solidFill>
                    <a:srgbClr val="C586C0"/>
                  </a:solidFill>
                  <a:latin typeface=" Fira Code"/>
                </a:rPr>
                <a:t>return</a:t>
              </a:r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 </a:t>
              </a:r>
              <a:r>
                <a:rPr lang="en-US" altLang="zh-CN" sz="1100" dirty="0">
                  <a:solidFill>
                    <a:srgbClr val="569CD6"/>
                  </a:solidFill>
                  <a:latin typeface=" Fira Code"/>
                </a:rPr>
                <a:t>nil</a:t>
              </a:r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, err</a:t>
              </a:r>
            </a:p>
            <a:p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    }</a:t>
              </a:r>
            </a:p>
            <a:p>
              <a:br>
                <a:rPr lang="en-US" altLang="zh-CN" sz="1100" dirty="0">
                  <a:solidFill>
                    <a:srgbClr val="D4D4D4"/>
                  </a:solidFill>
                  <a:latin typeface=" Fira Code"/>
                </a:rPr>
              </a:br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    </a:t>
              </a:r>
              <a:r>
                <a:rPr lang="en-US" altLang="zh-CN" sz="1100" dirty="0">
                  <a:solidFill>
                    <a:srgbClr val="6A9955"/>
                  </a:solidFill>
                  <a:latin typeface=" Fira Code"/>
                </a:rPr>
                <a:t>// </a:t>
              </a:r>
              <a:r>
                <a:rPr lang="zh-CN" altLang="en-US" sz="1100" dirty="0">
                  <a:solidFill>
                    <a:srgbClr val="6A9955"/>
                  </a:solidFill>
                  <a:latin typeface=" Fira Code"/>
                </a:rPr>
                <a:t>初始化执行器</a:t>
              </a:r>
              <a:endParaRPr lang="zh-CN" altLang="en-US" sz="1100" dirty="0">
                <a:solidFill>
                  <a:srgbClr val="D4D4D4"/>
                </a:solidFill>
                <a:latin typeface=" Fira Code"/>
              </a:endParaRPr>
            </a:p>
            <a:p>
              <a:r>
                <a:rPr lang="zh-CN" altLang="en-US" sz="1100" dirty="0">
                  <a:solidFill>
                    <a:srgbClr val="D4D4D4"/>
                  </a:solidFill>
                  <a:latin typeface=" Fira Code"/>
                </a:rPr>
                <a:t>    </a:t>
              </a:r>
              <a:r>
                <a:rPr lang="en-US" altLang="zh-CN" sz="1100" dirty="0">
                  <a:solidFill>
                    <a:srgbClr val="9CDCFE"/>
                  </a:solidFill>
                  <a:latin typeface=" Fira Code"/>
                </a:rPr>
                <a:t>m</a:t>
              </a:r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 := &amp;</a:t>
              </a:r>
              <a:r>
                <a:rPr lang="en-US" altLang="zh-CN" sz="1100" dirty="0" err="1">
                  <a:solidFill>
                    <a:srgbClr val="D4D4D4"/>
                  </a:solidFill>
                  <a:latin typeface=" Fira Code"/>
                </a:rPr>
                <a:t>ModuleExecutor</a:t>
              </a:r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{</a:t>
              </a:r>
            </a:p>
            <a:p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        modules: modules,</a:t>
              </a:r>
            </a:p>
            <a:p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        </a:t>
              </a:r>
              <a:r>
                <a:rPr lang="en-US" altLang="zh-CN" sz="1100" dirty="0" err="1">
                  <a:solidFill>
                    <a:srgbClr val="D4D4D4"/>
                  </a:solidFill>
                  <a:latin typeface=" Fira Code"/>
                </a:rPr>
                <a:t>ctx</a:t>
              </a:r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:     </a:t>
              </a:r>
              <a:r>
                <a:rPr lang="en-US" altLang="zh-CN" sz="1100" dirty="0" err="1">
                  <a:solidFill>
                    <a:srgbClr val="D4D4D4"/>
                  </a:solidFill>
                  <a:latin typeface=" Fira Code"/>
                </a:rPr>
                <a:t>ctx</a:t>
              </a:r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,</a:t>
              </a:r>
            </a:p>
            <a:p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        </a:t>
              </a:r>
              <a:r>
                <a:rPr lang="en-US" altLang="zh-CN" sz="1100" dirty="0" err="1">
                  <a:solidFill>
                    <a:srgbClr val="D4D4D4"/>
                  </a:solidFill>
                  <a:latin typeface=" Fira Code"/>
                </a:rPr>
                <a:t>uddm</a:t>
              </a:r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: </a:t>
              </a:r>
              <a:r>
                <a:rPr lang="en-US" altLang="zh-CN" sz="1100" dirty="0" err="1">
                  <a:solidFill>
                    <a:srgbClr val="D4D4D4"/>
                  </a:solidFill>
                  <a:latin typeface=" Fira Code"/>
                </a:rPr>
                <a:t>UsrDeliveryDataManager</a:t>
              </a:r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{</a:t>
              </a:r>
            </a:p>
            <a:p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            Req: req,</a:t>
              </a:r>
            </a:p>
            <a:p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            </a:t>
              </a:r>
              <a:r>
                <a:rPr lang="en-US" altLang="zh-CN" sz="1100" dirty="0" err="1">
                  <a:solidFill>
                    <a:srgbClr val="D4D4D4"/>
                  </a:solidFill>
                  <a:latin typeface=" Fira Code"/>
                </a:rPr>
                <a:t>Rsp</a:t>
              </a:r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: </a:t>
              </a:r>
              <a:r>
                <a:rPr lang="en-US" altLang="zh-CN" sz="1100" dirty="0" err="1">
                  <a:solidFill>
                    <a:srgbClr val="D4D4D4"/>
                  </a:solidFill>
                  <a:latin typeface=" Fira Code"/>
                </a:rPr>
                <a:t>rsp</a:t>
              </a:r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,</a:t>
              </a:r>
            </a:p>
            <a:p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            </a:t>
              </a:r>
              <a:r>
                <a:rPr lang="en-US" altLang="zh-CN" sz="1100" dirty="0" err="1">
                  <a:solidFill>
                    <a:srgbClr val="D4D4D4"/>
                  </a:solidFill>
                  <a:latin typeface=" Fira Code"/>
                </a:rPr>
                <a:t>tcs</a:t>
              </a:r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: </a:t>
              </a:r>
              <a:r>
                <a:rPr lang="en-US" altLang="zh-CN" sz="1100" dirty="0" err="1">
                  <a:solidFill>
                    <a:srgbClr val="D4D4D4"/>
                  </a:solidFill>
                  <a:latin typeface=" Fira Code"/>
                </a:rPr>
                <a:t>utils.</a:t>
              </a:r>
              <a:r>
                <a:rPr lang="en-US" altLang="zh-CN" sz="1100" dirty="0" err="1">
                  <a:solidFill>
                    <a:srgbClr val="DCDCAA"/>
                  </a:solidFill>
                  <a:latin typeface=" Fira Code"/>
                </a:rPr>
                <a:t>NewTimeShoter</a:t>
              </a:r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(),</a:t>
              </a:r>
            </a:p>
            <a:p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        },</a:t>
              </a:r>
            </a:p>
            <a:p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    }</a:t>
              </a:r>
            </a:p>
            <a:p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    </a:t>
              </a:r>
              <a:r>
                <a:rPr lang="en-US" altLang="zh-CN" sz="1100" dirty="0">
                  <a:solidFill>
                    <a:srgbClr val="C586C0"/>
                  </a:solidFill>
                  <a:latin typeface=" Fira Code"/>
                </a:rPr>
                <a:t>return</a:t>
              </a:r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 m, err</a:t>
              </a:r>
            </a:p>
            <a:p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}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F6AE31C-9F15-44C4-9687-2FAE50E6DD5A}"/>
                </a:ext>
              </a:extLst>
            </p:cNvPr>
            <p:cNvSpPr txBox="1"/>
            <p:nvPr/>
          </p:nvSpPr>
          <p:spPr>
            <a:xfrm>
              <a:off x="436942" y="1412188"/>
              <a:ext cx="41633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highlight>
                    <a:srgbClr val="FFFF00"/>
                  </a:highlight>
                </a:rPr>
                <a:t>Step1: </a:t>
              </a:r>
              <a:r>
                <a:rPr lang="zh-CN" altLang="en-US" sz="1400" dirty="0">
                  <a:highlight>
                    <a:srgbClr val="FFFF00"/>
                  </a:highlight>
                </a:rPr>
                <a:t>执行器初始化，根据请求参数确定执行流程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8E8950D-5178-4A3C-9253-4983AFCC7C05}"/>
              </a:ext>
            </a:extLst>
          </p:cNvPr>
          <p:cNvGrpSpPr/>
          <p:nvPr/>
        </p:nvGrpSpPr>
        <p:grpSpPr>
          <a:xfrm>
            <a:off x="7678045" y="2345053"/>
            <a:ext cx="4296556" cy="2600712"/>
            <a:chOff x="423294" y="1412188"/>
            <a:chExt cx="4296556" cy="260071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EACFCB4-1486-4AB9-9B18-50F3CE48D38F}"/>
                </a:ext>
              </a:extLst>
            </p:cNvPr>
            <p:cNvSpPr txBox="1"/>
            <p:nvPr/>
          </p:nvSpPr>
          <p:spPr>
            <a:xfrm>
              <a:off x="508531" y="1719965"/>
              <a:ext cx="4211319" cy="2292935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rtlCol="0">
              <a:spAutoFit/>
            </a:bodyPr>
            <a:lstStyle/>
            <a:p>
              <a:br>
                <a:rPr lang="en-US" altLang="zh-CN" sz="1100" dirty="0">
                  <a:solidFill>
                    <a:srgbClr val="D4D4D4"/>
                  </a:solidFill>
                  <a:latin typeface=" Fira Code"/>
                </a:rPr>
              </a:br>
              <a:r>
                <a:rPr lang="en-US" altLang="zh-CN" sz="1100" dirty="0" err="1">
                  <a:solidFill>
                    <a:srgbClr val="569CD6"/>
                  </a:solidFill>
                  <a:latin typeface=" Fira Code"/>
                </a:rPr>
                <a:t>func</a:t>
              </a:r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 (m *</a:t>
              </a:r>
              <a:r>
                <a:rPr lang="en-US" altLang="zh-CN" sz="1100" dirty="0" err="1">
                  <a:solidFill>
                    <a:srgbClr val="D4D4D4"/>
                  </a:solidFill>
                  <a:latin typeface=" Fira Code"/>
                </a:rPr>
                <a:t>ModuleExecutor</a:t>
              </a:r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) </a:t>
              </a:r>
              <a:r>
                <a:rPr lang="en-US" altLang="zh-CN" sz="1100" dirty="0" err="1">
                  <a:solidFill>
                    <a:srgbClr val="DCDCAA"/>
                  </a:solidFill>
                  <a:latin typeface=" Fira Code"/>
                </a:rPr>
                <a:t>DoProcess</a:t>
              </a:r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() (</a:t>
              </a:r>
              <a:r>
                <a:rPr lang="en-US" altLang="zh-CN" sz="1100" dirty="0">
                  <a:solidFill>
                    <a:srgbClr val="4EC9B0"/>
                  </a:solidFill>
                  <a:latin typeface=" Fira Code"/>
                </a:rPr>
                <a:t>int32</a:t>
              </a:r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, </a:t>
              </a:r>
              <a:r>
                <a:rPr lang="en-US" altLang="zh-CN" sz="1100" dirty="0">
                  <a:solidFill>
                    <a:srgbClr val="4EC9B0"/>
                  </a:solidFill>
                  <a:latin typeface=" Fira Code"/>
                </a:rPr>
                <a:t>error</a:t>
              </a:r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) {</a:t>
              </a:r>
            </a:p>
            <a:p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    </a:t>
              </a:r>
              <a:r>
                <a:rPr lang="en-US" altLang="zh-CN" sz="1100" dirty="0">
                  <a:solidFill>
                    <a:srgbClr val="C586C0"/>
                  </a:solidFill>
                  <a:latin typeface=" Fira Code"/>
                </a:rPr>
                <a:t>for</a:t>
              </a:r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 </a:t>
              </a:r>
              <a:r>
                <a:rPr lang="en-US" altLang="zh-CN" sz="1100" dirty="0" err="1">
                  <a:solidFill>
                    <a:srgbClr val="9CDCFE"/>
                  </a:solidFill>
                  <a:latin typeface=" Fira Code"/>
                </a:rPr>
                <a:t>i</a:t>
              </a:r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, </a:t>
              </a:r>
              <a:r>
                <a:rPr lang="en-US" altLang="zh-CN" sz="1100" dirty="0">
                  <a:solidFill>
                    <a:srgbClr val="9CDCFE"/>
                  </a:solidFill>
                  <a:latin typeface=" Fira Code"/>
                </a:rPr>
                <a:t>d</a:t>
              </a:r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 := </a:t>
              </a:r>
              <a:r>
                <a:rPr lang="en-US" altLang="zh-CN" sz="1100" dirty="0">
                  <a:solidFill>
                    <a:srgbClr val="C586C0"/>
                  </a:solidFill>
                  <a:latin typeface=" Fira Code"/>
                </a:rPr>
                <a:t>range</a:t>
              </a:r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 </a:t>
              </a:r>
              <a:r>
                <a:rPr lang="en-US" altLang="zh-CN" sz="1100" dirty="0" err="1">
                  <a:solidFill>
                    <a:srgbClr val="D4D4D4"/>
                  </a:solidFill>
                  <a:latin typeface=" Fira Code"/>
                </a:rPr>
                <a:t>m.modules</a:t>
              </a:r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 {</a:t>
              </a:r>
            </a:p>
            <a:p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        </a:t>
              </a:r>
              <a:r>
                <a:rPr lang="en-US" altLang="zh-CN" sz="1100" dirty="0" err="1">
                  <a:solidFill>
                    <a:srgbClr val="D4D4D4"/>
                  </a:solidFill>
                  <a:latin typeface=" Fira Code"/>
                </a:rPr>
                <a:t>m.ctx.</a:t>
              </a:r>
              <a:r>
                <a:rPr lang="en-US" altLang="zh-CN" sz="1100" dirty="0" err="1">
                  <a:solidFill>
                    <a:srgbClr val="DCDCAA"/>
                  </a:solidFill>
                  <a:latin typeface=" Fira Code"/>
                </a:rPr>
                <a:t>Debug</a:t>
              </a:r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(</a:t>
              </a:r>
              <a:r>
                <a:rPr lang="en-US" altLang="zh-CN" sz="1100" dirty="0">
                  <a:solidFill>
                    <a:srgbClr val="CE9178"/>
                  </a:solidFill>
                  <a:latin typeface=" Fira Code"/>
                </a:rPr>
                <a:t>"====== step %d: execute [%s]"</a:t>
              </a:r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, </a:t>
              </a:r>
              <a:r>
                <a:rPr lang="en-US" altLang="zh-CN" sz="1100" dirty="0" err="1">
                  <a:solidFill>
                    <a:srgbClr val="D4D4D4"/>
                  </a:solidFill>
                  <a:latin typeface=" Fira Code"/>
                </a:rPr>
                <a:t>i</a:t>
              </a:r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, </a:t>
              </a:r>
              <a:r>
                <a:rPr lang="en-US" altLang="zh-CN" sz="1100" dirty="0" err="1">
                  <a:solidFill>
                    <a:srgbClr val="D4D4D4"/>
                  </a:solidFill>
                  <a:latin typeface=" Fira Code"/>
                </a:rPr>
                <a:t>d.</a:t>
              </a:r>
              <a:r>
                <a:rPr lang="en-US" altLang="zh-CN" sz="1100" dirty="0" err="1">
                  <a:solidFill>
                    <a:srgbClr val="DCDCAA"/>
                  </a:solidFill>
                  <a:latin typeface=" Fira Code"/>
                </a:rPr>
                <a:t>ModuleName</a:t>
              </a:r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())</a:t>
              </a:r>
            </a:p>
            <a:p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        </a:t>
              </a:r>
              <a:r>
                <a:rPr lang="en-US" altLang="zh-CN" sz="1100" dirty="0">
                  <a:solidFill>
                    <a:srgbClr val="9CDCFE"/>
                  </a:solidFill>
                  <a:latin typeface=" Fira Code"/>
                </a:rPr>
                <a:t>ret</a:t>
              </a:r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, </a:t>
              </a:r>
              <a:r>
                <a:rPr lang="en-US" altLang="zh-CN" sz="1100" dirty="0">
                  <a:solidFill>
                    <a:srgbClr val="9CDCFE"/>
                  </a:solidFill>
                  <a:latin typeface=" Fira Code"/>
                </a:rPr>
                <a:t>err</a:t>
              </a:r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 := </a:t>
              </a:r>
              <a:r>
                <a:rPr lang="en-US" altLang="zh-CN" sz="1100" dirty="0" err="1">
                  <a:solidFill>
                    <a:srgbClr val="D4D4D4"/>
                  </a:solidFill>
                  <a:latin typeface=" Fira Code"/>
                </a:rPr>
                <a:t>d.</a:t>
              </a:r>
              <a:r>
                <a:rPr lang="en-US" altLang="zh-CN" sz="1100" dirty="0" err="1">
                  <a:solidFill>
                    <a:srgbClr val="DCDCAA"/>
                  </a:solidFill>
                  <a:latin typeface=" Fira Code"/>
                </a:rPr>
                <a:t>Process</a:t>
              </a:r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(&amp;</a:t>
              </a:r>
              <a:r>
                <a:rPr lang="en-US" altLang="zh-CN" sz="1100" dirty="0" err="1">
                  <a:solidFill>
                    <a:srgbClr val="D4D4D4"/>
                  </a:solidFill>
                  <a:latin typeface=" Fira Code"/>
                </a:rPr>
                <a:t>m.uddm</a:t>
              </a:r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)</a:t>
              </a:r>
            </a:p>
            <a:p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        </a:t>
              </a:r>
              <a:r>
                <a:rPr lang="en-US" altLang="zh-CN" sz="1100" dirty="0">
                  <a:solidFill>
                    <a:srgbClr val="C586C0"/>
                  </a:solidFill>
                  <a:latin typeface=" Fira Code"/>
                </a:rPr>
                <a:t>if</a:t>
              </a:r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 err != </a:t>
              </a:r>
              <a:r>
                <a:rPr lang="en-US" altLang="zh-CN" sz="1100" dirty="0">
                  <a:solidFill>
                    <a:srgbClr val="569CD6"/>
                  </a:solidFill>
                  <a:latin typeface=" Fira Code"/>
                </a:rPr>
                <a:t>nil</a:t>
              </a:r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 || ret != </a:t>
              </a:r>
              <a:r>
                <a:rPr lang="en-US" altLang="zh-CN" sz="1100" dirty="0">
                  <a:solidFill>
                    <a:srgbClr val="B5CEA8"/>
                  </a:solidFill>
                  <a:latin typeface=" Fira Code"/>
                </a:rPr>
                <a:t>0</a:t>
              </a:r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 {</a:t>
              </a:r>
            </a:p>
            <a:p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            </a:t>
              </a:r>
              <a:r>
                <a:rPr lang="en-US" altLang="zh-CN" sz="1100" dirty="0">
                  <a:solidFill>
                    <a:srgbClr val="C586C0"/>
                  </a:solidFill>
                  <a:latin typeface=" Fira Code"/>
                </a:rPr>
                <a:t>return</a:t>
              </a:r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 ret, err</a:t>
              </a:r>
            </a:p>
            <a:p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        }</a:t>
              </a:r>
            </a:p>
            <a:p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    }</a:t>
              </a:r>
            </a:p>
            <a:p>
              <a:br>
                <a:rPr lang="en-US" altLang="zh-CN" sz="1100" dirty="0">
                  <a:solidFill>
                    <a:srgbClr val="D4D4D4"/>
                  </a:solidFill>
                  <a:latin typeface=" Fira Code"/>
                </a:rPr>
              </a:br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    </a:t>
              </a:r>
              <a:r>
                <a:rPr lang="en-US" altLang="zh-CN" sz="1100" dirty="0">
                  <a:solidFill>
                    <a:srgbClr val="C586C0"/>
                  </a:solidFill>
                  <a:latin typeface=" Fira Code"/>
                </a:rPr>
                <a:t>return</a:t>
              </a:r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 </a:t>
              </a:r>
              <a:r>
                <a:rPr lang="en-US" altLang="zh-CN" sz="1100" dirty="0">
                  <a:solidFill>
                    <a:srgbClr val="B5CEA8"/>
                  </a:solidFill>
                  <a:latin typeface=" Fira Code"/>
                </a:rPr>
                <a:t>0</a:t>
              </a:r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, </a:t>
              </a:r>
              <a:r>
                <a:rPr lang="en-US" altLang="zh-CN" sz="1100" dirty="0">
                  <a:solidFill>
                    <a:srgbClr val="569CD6"/>
                  </a:solidFill>
                  <a:latin typeface=" Fira Code"/>
                </a:rPr>
                <a:t>nil</a:t>
              </a:r>
              <a:endParaRPr lang="en-US" altLang="zh-CN" sz="1100" dirty="0">
                <a:solidFill>
                  <a:srgbClr val="D4D4D4"/>
                </a:solidFill>
                <a:latin typeface=" Fira Code"/>
              </a:endParaRPr>
            </a:p>
            <a:p>
              <a:r>
                <a:rPr lang="en-US" altLang="zh-CN" sz="1100" dirty="0">
                  <a:solidFill>
                    <a:srgbClr val="D4D4D4"/>
                  </a:solidFill>
                  <a:latin typeface=" Fira Code"/>
                </a:rPr>
                <a:t>}</a:t>
              </a:r>
            </a:p>
            <a:p>
              <a:endParaRPr lang="en-US" altLang="zh-CN" sz="1100" dirty="0">
                <a:solidFill>
                  <a:srgbClr val="D4D4D4"/>
                </a:solidFill>
                <a:latin typeface=" Fira Code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F89620B-9941-40A0-B15D-6C45C4851947}"/>
                </a:ext>
              </a:extLst>
            </p:cNvPr>
            <p:cNvSpPr txBox="1"/>
            <p:nvPr/>
          </p:nvSpPr>
          <p:spPr>
            <a:xfrm>
              <a:off x="423294" y="1412188"/>
              <a:ext cx="4013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highlight>
                    <a:srgbClr val="FFFF00"/>
                  </a:highlight>
                </a:rPr>
                <a:t>Step2</a:t>
              </a:r>
              <a:r>
                <a:rPr lang="zh-CN" altLang="en-US" sz="1400" b="1" dirty="0">
                  <a:highlight>
                    <a:srgbClr val="FFFF00"/>
                  </a:highlight>
                </a:rPr>
                <a:t>：</a:t>
              </a:r>
              <a:r>
                <a:rPr lang="zh-CN" altLang="en-US" sz="1400" dirty="0">
                  <a:highlight>
                    <a:srgbClr val="FFFF00"/>
                  </a:highlight>
                </a:rPr>
                <a:t>遍历执行系统流程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182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9DA7597-2ABF-4B37-A366-021FF14087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199" y="294211"/>
            <a:ext cx="1048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dirty="0">
                <a:solidFill>
                  <a:srgbClr val="1A275B"/>
                </a:solidFill>
              </a:rPr>
              <a:t>5. </a:t>
            </a:r>
            <a:r>
              <a:rPr lang="zh-CN" altLang="en-US" sz="2800" dirty="0">
                <a:solidFill>
                  <a:srgbClr val="1A275B"/>
                </a:solidFill>
              </a:rPr>
              <a:t>系统监控与运维手段</a:t>
            </a:r>
            <a:endParaRPr lang="en-US" altLang="zh-CN" sz="2800" dirty="0">
              <a:solidFill>
                <a:srgbClr val="1A275B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3501577-8B94-4235-AE85-9571A2E2561D}"/>
              </a:ext>
            </a:extLst>
          </p:cNvPr>
          <p:cNvSpPr/>
          <p:nvPr/>
        </p:nvSpPr>
        <p:spPr>
          <a:xfrm>
            <a:off x="455310" y="1059630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1672FB"/>
                </a:solidFill>
              </a:rPr>
              <a:t>服务间调用相关指标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643B090-D3B3-4289-96C6-98D185417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89" y="1701939"/>
            <a:ext cx="12192000" cy="39903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55936EC-4AFB-40A4-8178-9EB0C4C8D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533" y="1893008"/>
            <a:ext cx="12192000" cy="39903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C6F4A39-80DF-4620-8510-B811BA5C7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831" y="2266412"/>
            <a:ext cx="8486959" cy="38080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06214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9DA7597-2ABF-4B37-A366-021FF14087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199" y="315755"/>
            <a:ext cx="1048633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A275B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个人</a:t>
            </a:r>
            <a:r>
              <a:rPr lang="zh-CN" altLang="en-US" sz="2800" dirty="0">
                <a:solidFill>
                  <a:srgbClr val="1A275B"/>
                </a:solidFill>
              </a:rPr>
              <a:t>经历</a:t>
            </a:r>
            <a:endParaRPr kumimoji="1" lang="zh-CN" altLang="en-US" sz="2800" dirty="0">
              <a:solidFill>
                <a:srgbClr val="1A275B"/>
              </a:solidFill>
              <a:cs typeface="TTTGB Medium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6CD5FF7-9228-429B-84BB-08E08A8421CE}"/>
              </a:ext>
            </a:extLst>
          </p:cNvPr>
          <p:cNvGrpSpPr/>
          <p:nvPr/>
        </p:nvGrpSpPr>
        <p:grpSpPr>
          <a:xfrm>
            <a:off x="5805506" y="885822"/>
            <a:ext cx="2674304" cy="2376969"/>
            <a:chOff x="5328077" y="885822"/>
            <a:chExt cx="2548527" cy="2376969"/>
          </a:xfrm>
        </p:grpSpPr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B9458BA3-00E8-4B05-B7B3-37D3DC905463}"/>
                </a:ext>
              </a:extLst>
            </p:cNvPr>
            <p:cNvGrpSpPr/>
            <p:nvPr/>
          </p:nvGrpSpPr>
          <p:grpSpPr>
            <a:xfrm>
              <a:off x="5328077" y="885822"/>
              <a:ext cx="2532143" cy="2376969"/>
              <a:chOff x="338095" y="3429000"/>
              <a:chExt cx="2431856" cy="2376969"/>
            </a:xfrm>
          </p:grpSpPr>
          <p:sp>
            <p:nvSpPr>
              <p:cNvPr id="82" name="矩形: 圆角 81">
                <a:extLst>
                  <a:ext uri="{FF2B5EF4-FFF2-40B4-BE49-F238E27FC236}">
                    <a16:creationId xmlns:a16="http://schemas.microsoft.com/office/drawing/2014/main" id="{4656F7CC-1FF6-4406-9167-040B1683B4B7}"/>
                  </a:ext>
                </a:extLst>
              </p:cNvPr>
              <p:cNvSpPr/>
              <p:nvPr/>
            </p:nvSpPr>
            <p:spPr>
              <a:xfrm>
                <a:off x="338095" y="3429000"/>
                <a:ext cx="2431856" cy="2376969"/>
              </a:xfrm>
              <a:prstGeom prst="roundRect">
                <a:avLst>
                  <a:gd name="adj" fmla="val 15139"/>
                </a:avLst>
              </a:prstGeom>
              <a:pattFill prst="dotGrid">
                <a:fgClr>
                  <a:schemeClr val="accent1">
                    <a:lumMod val="20000"/>
                    <a:lumOff val="80000"/>
                  </a:schemeClr>
                </a:fgClr>
                <a:bgClr>
                  <a:schemeClr val="bg1"/>
                </a:bgClr>
              </a:pattFill>
              <a:ln w="28575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3" name="任意多边形: 形状 82">
                <a:extLst>
                  <a:ext uri="{FF2B5EF4-FFF2-40B4-BE49-F238E27FC236}">
                    <a16:creationId xmlns:a16="http://schemas.microsoft.com/office/drawing/2014/main" id="{F4ABE3A3-18B2-4656-950F-34D7C2FCF6FC}"/>
                  </a:ext>
                </a:extLst>
              </p:cNvPr>
              <p:cNvSpPr/>
              <p:nvPr/>
            </p:nvSpPr>
            <p:spPr>
              <a:xfrm>
                <a:off x="338095" y="5266915"/>
                <a:ext cx="2431856" cy="539054"/>
              </a:xfrm>
              <a:custGeom>
                <a:avLst/>
                <a:gdLst>
                  <a:gd name="connsiteX0" fmla="*/ 97848 w 2407536"/>
                  <a:gd name="connsiteY0" fmla="*/ 0 h 364925"/>
                  <a:gd name="connsiteX1" fmla="*/ 2305579 w 2407536"/>
                  <a:gd name="connsiteY1" fmla="*/ 0 h 364925"/>
                  <a:gd name="connsiteX2" fmla="*/ 2407536 w 2407536"/>
                  <a:gd name="connsiteY2" fmla="*/ 101957 h 364925"/>
                  <a:gd name="connsiteX3" fmla="*/ 2407536 w 2407536"/>
                  <a:gd name="connsiteY3" fmla="*/ 129035 h 364925"/>
                  <a:gd name="connsiteX4" fmla="*/ 2171646 w 2407536"/>
                  <a:gd name="connsiteY4" fmla="*/ 364925 h 364925"/>
                  <a:gd name="connsiteX5" fmla="*/ 235890 w 2407536"/>
                  <a:gd name="connsiteY5" fmla="*/ 364925 h 364925"/>
                  <a:gd name="connsiteX6" fmla="*/ 0 w 2407536"/>
                  <a:gd name="connsiteY6" fmla="*/ 129035 h 364925"/>
                  <a:gd name="connsiteX7" fmla="*/ 0 w 2407536"/>
                  <a:gd name="connsiteY7" fmla="*/ 81605 h 364925"/>
                  <a:gd name="connsiteX8" fmla="*/ 3903 w 2407536"/>
                  <a:gd name="connsiteY8" fmla="*/ 62271 h 364925"/>
                  <a:gd name="connsiteX9" fmla="*/ 97848 w 2407536"/>
                  <a:gd name="connsiteY9" fmla="*/ 0 h 36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07536" h="364925">
                    <a:moveTo>
                      <a:pt x="97848" y="0"/>
                    </a:moveTo>
                    <a:lnTo>
                      <a:pt x="2305579" y="0"/>
                    </a:lnTo>
                    <a:cubicBezTo>
                      <a:pt x="2361888" y="0"/>
                      <a:pt x="2407536" y="45648"/>
                      <a:pt x="2407536" y="101957"/>
                    </a:cubicBezTo>
                    <a:lnTo>
                      <a:pt x="2407536" y="129035"/>
                    </a:lnTo>
                    <a:cubicBezTo>
                      <a:pt x="2407536" y="259313"/>
                      <a:pt x="2301924" y="364925"/>
                      <a:pt x="2171646" y="364925"/>
                    </a:cubicBezTo>
                    <a:lnTo>
                      <a:pt x="235890" y="364925"/>
                    </a:lnTo>
                    <a:cubicBezTo>
                      <a:pt x="105612" y="364925"/>
                      <a:pt x="0" y="259313"/>
                      <a:pt x="0" y="129035"/>
                    </a:cubicBezTo>
                    <a:lnTo>
                      <a:pt x="0" y="81605"/>
                    </a:lnTo>
                    <a:lnTo>
                      <a:pt x="3903" y="62271"/>
                    </a:lnTo>
                    <a:cubicBezTo>
                      <a:pt x="19381" y="25677"/>
                      <a:pt x="55616" y="0"/>
                      <a:pt x="97848" y="0"/>
                    </a:cubicBezTo>
                    <a:close/>
                  </a:path>
                </a:pathLst>
              </a:custGeom>
              <a:solidFill>
                <a:srgbClr val="4472C4"/>
              </a:solidFill>
              <a:ln w="28575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r>
                  <a:rPr lang="en-US" altLang="zh-CN" sz="1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TME - </a:t>
                </a:r>
                <a:r>
                  <a:rPr lang="zh-CN" altLang="en-US" sz="1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商业化产品中心</a:t>
                </a:r>
                <a:endParaRPr lang="en-US" altLang="zh-CN" sz="14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  <a:p>
                <a:pPr algn="ctr">
                  <a:lnSpc>
                    <a:spcPct val="125000"/>
                  </a:lnSpc>
                </a:pPr>
                <a:r>
                  <a:rPr lang="zh-CN" altLang="en-US" sz="1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后台开发组</a:t>
                </a:r>
                <a:endParaRPr lang="en-US" altLang="zh-CN" sz="14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56CD8343-45FE-4C2D-B5C3-1E878ACE921B}"/>
                </a:ext>
              </a:extLst>
            </p:cNvPr>
            <p:cNvSpPr/>
            <p:nvPr/>
          </p:nvSpPr>
          <p:spPr>
            <a:xfrm>
              <a:off x="5344461" y="973945"/>
              <a:ext cx="2532143" cy="16696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1400" b="1" dirty="0">
                  <a:solidFill>
                    <a:srgbClr val="1A275B"/>
                  </a:solidFill>
                  <a:cs typeface="+mn-ea"/>
                  <a:sym typeface="+mn-lt"/>
                </a:rPr>
                <a:t>入职</a:t>
              </a:r>
              <a:r>
                <a:rPr lang="en-US" altLang="zh-CN" sz="1400" b="1" dirty="0">
                  <a:solidFill>
                    <a:srgbClr val="1A275B"/>
                  </a:solidFill>
                  <a:cs typeface="+mn-ea"/>
                  <a:sym typeface="+mn-lt"/>
                </a:rPr>
                <a:t>TME!</a:t>
              </a:r>
              <a:r>
                <a:rPr lang="zh-CN" altLang="en-US" sz="1400" b="1" dirty="0">
                  <a:solidFill>
                    <a:srgbClr val="1A275B"/>
                  </a:solidFill>
                  <a:cs typeface="+mn-ea"/>
                  <a:sym typeface="+mn-lt"/>
                </a:rPr>
                <a:t> </a:t>
              </a:r>
              <a:endParaRPr lang="en-US" altLang="zh-CN" sz="1400" b="1" dirty="0">
                <a:solidFill>
                  <a:srgbClr val="1A275B"/>
                </a:solidFill>
                <a:cs typeface="+mn-ea"/>
                <a:sym typeface="+mn-lt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1400" b="1" dirty="0">
                  <a:solidFill>
                    <a:srgbClr val="1A275B"/>
                  </a:solidFill>
                  <a:cs typeface="+mn-ea"/>
                  <a:sym typeface="+mn-lt"/>
                </a:rPr>
                <a:t>工作：鹰眼投放系统 </a:t>
              </a:r>
              <a:r>
                <a:rPr lang="en-US" altLang="zh-CN" sz="1400" b="1" dirty="0">
                  <a:solidFill>
                    <a:srgbClr val="1A275B"/>
                  </a:solidFill>
                  <a:cs typeface="+mn-ea"/>
                  <a:sym typeface="+mn-lt"/>
                </a:rPr>
                <a:t>- </a:t>
              </a:r>
              <a:r>
                <a:rPr lang="zh-CN" altLang="en-US" sz="1400" b="1" dirty="0">
                  <a:solidFill>
                    <a:srgbClr val="1A275B"/>
                  </a:solidFill>
                  <a:cs typeface="+mn-ea"/>
                  <a:sym typeface="+mn-lt"/>
                </a:rPr>
                <a:t>精准投放服务建设</a:t>
              </a:r>
              <a:endParaRPr lang="en-US" altLang="zh-CN" sz="1400" b="1" dirty="0">
                <a:solidFill>
                  <a:srgbClr val="1A275B"/>
                </a:solidFill>
                <a:cs typeface="+mn-ea"/>
                <a:sym typeface="+mn-lt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1400" b="1" dirty="0">
                  <a:solidFill>
                    <a:srgbClr val="1A275B"/>
                  </a:solidFill>
                  <a:cs typeface="+mn-ea"/>
                  <a:sym typeface="+mn-lt"/>
                </a:rPr>
                <a:t>个人绩效：</a:t>
              </a:r>
              <a:r>
                <a:rPr lang="en-US" altLang="zh-CN" sz="1400" b="1" dirty="0">
                  <a:solidFill>
                    <a:srgbClr val="1A275B"/>
                  </a:solidFill>
                  <a:cs typeface="+mn-ea"/>
                  <a:sym typeface="+mn-lt"/>
                </a:rPr>
                <a:t>4</a:t>
              </a:r>
              <a:r>
                <a:rPr lang="zh-CN" altLang="en-US" sz="1400" b="1" dirty="0">
                  <a:solidFill>
                    <a:srgbClr val="1A275B"/>
                  </a:solidFill>
                  <a:cs typeface="+mn-ea"/>
                  <a:sym typeface="+mn-lt"/>
                </a:rPr>
                <a:t>星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1400" b="1" dirty="0">
                  <a:solidFill>
                    <a:srgbClr val="1A275B"/>
                  </a:solidFill>
                  <a:cs typeface="+mn-ea"/>
                  <a:sym typeface="+mn-lt"/>
                </a:rPr>
                <a:t>项目成果：</a:t>
              </a:r>
              <a:r>
                <a:rPr lang="en-US" altLang="zh-CN" sz="1400" b="1" dirty="0">
                  <a:solidFill>
                    <a:srgbClr val="1A275B"/>
                  </a:solidFill>
                  <a:cs typeface="+mn-ea"/>
                  <a:sym typeface="+mn-lt"/>
                </a:rPr>
                <a:t>2019</a:t>
              </a:r>
              <a:r>
                <a:rPr lang="zh-CN" altLang="en-US" sz="1400" b="1" dirty="0">
                  <a:solidFill>
                    <a:srgbClr val="1A275B"/>
                  </a:solidFill>
                  <a:cs typeface="+mn-ea"/>
                  <a:sym typeface="+mn-lt"/>
                </a:rPr>
                <a:t>技术突破奖</a:t>
              </a:r>
              <a:endParaRPr lang="en-US" altLang="zh-CN" sz="1400" b="1" dirty="0">
                <a:solidFill>
                  <a:srgbClr val="1A275B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682F651-AEF9-4B36-8673-FD17B7449446}"/>
              </a:ext>
            </a:extLst>
          </p:cNvPr>
          <p:cNvGrpSpPr/>
          <p:nvPr/>
        </p:nvGrpSpPr>
        <p:grpSpPr>
          <a:xfrm>
            <a:off x="86497" y="3296773"/>
            <a:ext cx="12023125" cy="615654"/>
            <a:chOff x="86497" y="3296773"/>
            <a:chExt cx="12023125" cy="615654"/>
          </a:xfrm>
        </p:grpSpPr>
        <p:cxnSp>
          <p:nvCxnSpPr>
            <p:cNvPr id="3" name="直接箭头连接符 2">
              <a:extLst>
                <a:ext uri="{FF2B5EF4-FFF2-40B4-BE49-F238E27FC236}">
                  <a16:creationId xmlns:a16="http://schemas.microsoft.com/office/drawing/2014/main" id="{CB53BEB7-FDD9-4109-9869-1792BC401088}"/>
                </a:ext>
              </a:extLst>
            </p:cNvPr>
            <p:cNvCxnSpPr>
              <a:cxnSpLocks/>
            </p:cNvCxnSpPr>
            <p:nvPr/>
          </p:nvCxnSpPr>
          <p:spPr>
            <a:xfrm>
              <a:off x="86497" y="3411824"/>
              <a:ext cx="12023125" cy="0"/>
            </a:xfrm>
            <a:prstGeom prst="straightConnector1">
              <a:avLst/>
            </a:prstGeom>
            <a:ln w="76200">
              <a:solidFill>
                <a:srgbClr val="4472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2C6967E1-4AEA-422E-9647-D2637D1EDD91}"/>
                </a:ext>
              </a:extLst>
            </p:cNvPr>
            <p:cNvGrpSpPr/>
            <p:nvPr/>
          </p:nvGrpSpPr>
          <p:grpSpPr>
            <a:xfrm>
              <a:off x="661480" y="3296773"/>
              <a:ext cx="867032" cy="592766"/>
              <a:chOff x="661480" y="3296773"/>
              <a:chExt cx="867032" cy="592766"/>
            </a:xfrm>
          </p:grpSpPr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082B3F99-BB92-46D6-AF13-4508FE1EA193}"/>
                  </a:ext>
                </a:extLst>
              </p:cNvPr>
              <p:cNvSpPr/>
              <p:nvPr/>
            </p:nvSpPr>
            <p:spPr>
              <a:xfrm>
                <a:off x="661480" y="3581762"/>
                <a:ext cx="86703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b="1" dirty="0">
                    <a:solidFill>
                      <a:srgbClr val="1A275B"/>
                    </a:solidFill>
                    <a:cs typeface="+mn-ea"/>
                    <a:sym typeface="+mn-lt"/>
                  </a:rPr>
                  <a:t>2011.09</a:t>
                </a:r>
                <a:r>
                  <a:rPr lang="zh-CN" altLang="en-US" sz="1400" b="1" dirty="0">
                    <a:solidFill>
                      <a:srgbClr val="1A275B"/>
                    </a:solidFill>
                    <a:cs typeface="+mn-ea"/>
                    <a:sym typeface="+mn-lt"/>
                  </a:rPr>
                  <a:t> </a:t>
                </a:r>
                <a:endParaRPr lang="zh-CN" altLang="en-US" sz="1400" b="1" dirty="0"/>
              </a:p>
            </p:txBody>
          </p:sp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4DCF463A-0635-4BAC-BEE0-50D16CA78310}"/>
                  </a:ext>
                </a:extLst>
              </p:cNvPr>
              <p:cNvGrpSpPr/>
              <p:nvPr/>
            </p:nvGrpSpPr>
            <p:grpSpPr>
              <a:xfrm>
                <a:off x="906127" y="3296773"/>
                <a:ext cx="211218" cy="222581"/>
                <a:chOff x="2990314" y="1703107"/>
                <a:chExt cx="211218" cy="222581"/>
              </a:xfrm>
            </p:grpSpPr>
            <p:sp>
              <p:nvSpPr>
                <p:cNvPr id="65" name="椭圆 64">
                  <a:extLst>
                    <a:ext uri="{FF2B5EF4-FFF2-40B4-BE49-F238E27FC236}">
                      <a16:creationId xmlns:a16="http://schemas.microsoft.com/office/drawing/2014/main" id="{DF7BEDD1-F791-4BF2-B543-C316173B45DA}"/>
                    </a:ext>
                  </a:extLst>
                </p:cNvPr>
                <p:cNvSpPr/>
                <p:nvPr/>
              </p:nvSpPr>
              <p:spPr>
                <a:xfrm>
                  <a:off x="2990314" y="1703107"/>
                  <a:ext cx="211217" cy="21298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4472C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" name="同心圆 809">
                  <a:extLst>
                    <a:ext uri="{FF2B5EF4-FFF2-40B4-BE49-F238E27FC236}">
                      <a16:creationId xmlns:a16="http://schemas.microsoft.com/office/drawing/2014/main" id="{7B333759-29A5-4E31-8FC0-BBF7CF099FF9}"/>
                    </a:ext>
                  </a:extLst>
                </p:cNvPr>
                <p:cNvSpPr/>
                <p:nvPr/>
              </p:nvSpPr>
              <p:spPr>
                <a:xfrm flipH="1">
                  <a:off x="2990315" y="1712704"/>
                  <a:ext cx="211217" cy="212984"/>
                </a:xfrm>
                <a:prstGeom prst="donut">
                  <a:avLst>
                    <a:gd name="adj" fmla="val 26231"/>
                  </a:avLst>
                </a:prstGeom>
                <a:pattFill prst="pct10">
                  <a:fgClr>
                    <a:schemeClr val="accent1"/>
                  </a:fgClr>
                  <a:bgClr>
                    <a:schemeClr val="bg1"/>
                  </a:bgClr>
                </a:pattFill>
                <a:ln w="31750">
                  <a:solidFill>
                    <a:srgbClr val="4472C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black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449DB928-BF17-43FB-90E3-7129C6C47E65}"/>
                </a:ext>
              </a:extLst>
            </p:cNvPr>
            <p:cNvGrpSpPr/>
            <p:nvPr/>
          </p:nvGrpSpPr>
          <p:grpSpPr>
            <a:xfrm>
              <a:off x="5378912" y="3296773"/>
              <a:ext cx="830677" cy="601588"/>
              <a:chOff x="4739644" y="3296773"/>
              <a:chExt cx="830677" cy="601588"/>
            </a:xfrm>
          </p:grpSpPr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600D3A27-561F-491D-8940-F9D58B5CE5D8}"/>
                  </a:ext>
                </a:extLst>
              </p:cNvPr>
              <p:cNvGrpSpPr/>
              <p:nvPr/>
            </p:nvGrpSpPr>
            <p:grpSpPr>
              <a:xfrm>
                <a:off x="5002900" y="3296773"/>
                <a:ext cx="211218" cy="222581"/>
                <a:chOff x="2990314" y="1703107"/>
                <a:chExt cx="211218" cy="222581"/>
              </a:xfrm>
            </p:grpSpPr>
            <p:sp>
              <p:nvSpPr>
                <p:cNvPr id="50" name="椭圆 49">
                  <a:extLst>
                    <a:ext uri="{FF2B5EF4-FFF2-40B4-BE49-F238E27FC236}">
                      <a16:creationId xmlns:a16="http://schemas.microsoft.com/office/drawing/2014/main" id="{B32250D8-4C0D-498E-8B88-980FE4DC3A63}"/>
                    </a:ext>
                  </a:extLst>
                </p:cNvPr>
                <p:cNvSpPr/>
                <p:nvPr/>
              </p:nvSpPr>
              <p:spPr>
                <a:xfrm>
                  <a:off x="2990314" y="1703107"/>
                  <a:ext cx="211217" cy="21298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" name="同心圆 809">
                  <a:extLst>
                    <a:ext uri="{FF2B5EF4-FFF2-40B4-BE49-F238E27FC236}">
                      <a16:creationId xmlns:a16="http://schemas.microsoft.com/office/drawing/2014/main" id="{313D22CE-27A8-47A3-8F4C-72F6797617A9}"/>
                    </a:ext>
                  </a:extLst>
                </p:cNvPr>
                <p:cNvSpPr/>
                <p:nvPr/>
              </p:nvSpPr>
              <p:spPr>
                <a:xfrm flipH="1">
                  <a:off x="2990315" y="1712704"/>
                  <a:ext cx="211217" cy="212984"/>
                </a:xfrm>
                <a:prstGeom prst="donut">
                  <a:avLst>
                    <a:gd name="adj" fmla="val 26231"/>
                  </a:avLst>
                </a:prstGeom>
                <a:pattFill prst="pct10">
                  <a:fgClr>
                    <a:schemeClr val="accent1"/>
                  </a:fgClr>
                  <a:bgClr>
                    <a:schemeClr val="bg1"/>
                  </a:bgClr>
                </a:pattFill>
                <a:ln w="31750">
                  <a:solidFill>
                    <a:srgbClr val="4472C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black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A2C063E9-F3F6-4AE9-8B30-ECE91FFF50FF}"/>
                  </a:ext>
                </a:extLst>
              </p:cNvPr>
              <p:cNvSpPr/>
              <p:nvPr/>
            </p:nvSpPr>
            <p:spPr>
              <a:xfrm>
                <a:off x="4739644" y="3590584"/>
                <a:ext cx="83067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b="1" dirty="0">
                    <a:solidFill>
                      <a:srgbClr val="1A275B"/>
                    </a:solidFill>
                    <a:cs typeface="+mn-ea"/>
                    <a:sym typeface="+mn-lt"/>
                  </a:rPr>
                  <a:t>2019.06</a:t>
                </a:r>
                <a:endParaRPr lang="zh-CN" altLang="en-US" sz="1400" dirty="0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14B15FD-9BF5-4C33-BDAA-0473B1286BB6}"/>
                </a:ext>
              </a:extLst>
            </p:cNvPr>
            <p:cNvGrpSpPr/>
            <p:nvPr/>
          </p:nvGrpSpPr>
          <p:grpSpPr>
            <a:xfrm>
              <a:off x="8206137" y="3306370"/>
              <a:ext cx="830677" cy="581341"/>
              <a:chOff x="7789399" y="3306370"/>
              <a:chExt cx="830677" cy="581341"/>
            </a:xfrm>
          </p:grpSpPr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6072C481-4A92-4316-9EE0-DCB2BF21B610}"/>
                  </a:ext>
                </a:extLst>
              </p:cNvPr>
              <p:cNvGrpSpPr/>
              <p:nvPr/>
            </p:nvGrpSpPr>
            <p:grpSpPr>
              <a:xfrm>
                <a:off x="8099128" y="3306370"/>
                <a:ext cx="211218" cy="212984"/>
                <a:chOff x="5615930" y="1314813"/>
                <a:chExt cx="211218" cy="212984"/>
              </a:xfrm>
            </p:grpSpPr>
            <p:sp>
              <p:nvSpPr>
                <p:cNvPr id="51" name="椭圆 50">
                  <a:extLst>
                    <a:ext uri="{FF2B5EF4-FFF2-40B4-BE49-F238E27FC236}">
                      <a16:creationId xmlns:a16="http://schemas.microsoft.com/office/drawing/2014/main" id="{D7622D38-5E64-43B9-9056-B354DEA989ED}"/>
                    </a:ext>
                  </a:extLst>
                </p:cNvPr>
                <p:cNvSpPr/>
                <p:nvPr/>
              </p:nvSpPr>
              <p:spPr>
                <a:xfrm>
                  <a:off x="5615931" y="1314813"/>
                  <a:ext cx="211217" cy="21298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" name="同心圆 810">
                  <a:extLst>
                    <a:ext uri="{FF2B5EF4-FFF2-40B4-BE49-F238E27FC236}">
                      <a16:creationId xmlns:a16="http://schemas.microsoft.com/office/drawing/2014/main" id="{76C5EDCD-6DB3-4601-AB0C-C8EA3DF840C5}"/>
                    </a:ext>
                  </a:extLst>
                </p:cNvPr>
                <p:cNvSpPr/>
                <p:nvPr/>
              </p:nvSpPr>
              <p:spPr>
                <a:xfrm flipH="1">
                  <a:off x="5615930" y="1314813"/>
                  <a:ext cx="211216" cy="212984"/>
                </a:xfrm>
                <a:prstGeom prst="donut">
                  <a:avLst>
                    <a:gd name="adj" fmla="val 26231"/>
                  </a:avLst>
                </a:prstGeom>
                <a:solidFill>
                  <a:srgbClr val="4472C4"/>
                </a:solidFill>
                <a:ln w="31750">
                  <a:solidFill>
                    <a:srgbClr val="4472C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black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2A779425-5BBF-47EF-B72B-97B4E72A38EC}"/>
                  </a:ext>
                </a:extLst>
              </p:cNvPr>
              <p:cNvSpPr/>
              <p:nvPr/>
            </p:nvSpPr>
            <p:spPr>
              <a:xfrm>
                <a:off x="7789399" y="3579934"/>
                <a:ext cx="83067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b="1" dirty="0">
                    <a:solidFill>
                      <a:srgbClr val="1A275B"/>
                    </a:solidFill>
                    <a:cs typeface="+mn-ea"/>
                    <a:sym typeface="+mn-lt"/>
                  </a:rPr>
                  <a:t>2020.02</a:t>
                </a:r>
                <a:endParaRPr lang="zh-CN" altLang="en-US" sz="1400" dirty="0"/>
              </a:p>
            </p:txBody>
          </p:sp>
        </p:grp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39ECFEFB-C036-40A2-BCA8-B0003E08A295}"/>
                </a:ext>
              </a:extLst>
            </p:cNvPr>
            <p:cNvGrpSpPr/>
            <p:nvPr/>
          </p:nvGrpSpPr>
          <p:grpSpPr>
            <a:xfrm>
              <a:off x="11142418" y="3296773"/>
              <a:ext cx="543739" cy="615654"/>
              <a:chOff x="10725680" y="3296773"/>
              <a:chExt cx="543739" cy="615654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DB720BBB-A587-40C7-ABF9-A6A94A5CA601}"/>
                  </a:ext>
                </a:extLst>
              </p:cNvPr>
              <p:cNvGrpSpPr/>
              <p:nvPr/>
            </p:nvGrpSpPr>
            <p:grpSpPr>
              <a:xfrm>
                <a:off x="10891940" y="3296773"/>
                <a:ext cx="211218" cy="222581"/>
                <a:chOff x="2990314" y="1703107"/>
                <a:chExt cx="211218" cy="222581"/>
              </a:xfrm>
            </p:grpSpPr>
            <p:sp>
              <p:nvSpPr>
                <p:cNvPr id="55" name="椭圆 54">
                  <a:extLst>
                    <a:ext uri="{FF2B5EF4-FFF2-40B4-BE49-F238E27FC236}">
                      <a16:creationId xmlns:a16="http://schemas.microsoft.com/office/drawing/2014/main" id="{204EC981-ABF2-4A3B-9CCB-838DCBEA3E52}"/>
                    </a:ext>
                  </a:extLst>
                </p:cNvPr>
                <p:cNvSpPr/>
                <p:nvPr/>
              </p:nvSpPr>
              <p:spPr>
                <a:xfrm>
                  <a:off x="2990314" y="1703107"/>
                  <a:ext cx="211217" cy="21298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4472C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6" name="同心圆 809">
                  <a:extLst>
                    <a:ext uri="{FF2B5EF4-FFF2-40B4-BE49-F238E27FC236}">
                      <a16:creationId xmlns:a16="http://schemas.microsoft.com/office/drawing/2014/main" id="{8D3514B0-AF9E-41FD-8C0C-D7B9BA0B87D8}"/>
                    </a:ext>
                  </a:extLst>
                </p:cNvPr>
                <p:cNvSpPr/>
                <p:nvPr/>
              </p:nvSpPr>
              <p:spPr>
                <a:xfrm flipH="1">
                  <a:off x="2990315" y="1712704"/>
                  <a:ext cx="211217" cy="212984"/>
                </a:xfrm>
                <a:prstGeom prst="donut">
                  <a:avLst>
                    <a:gd name="adj" fmla="val 26231"/>
                  </a:avLst>
                </a:prstGeom>
                <a:pattFill prst="pct10">
                  <a:fgClr>
                    <a:schemeClr val="accent1"/>
                  </a:fgClr>
                  <a:bgClr>
                    <a:schemeClr val="bg1"/>
                  </a:bgClr>
                </a:pattFill>
                <a:ln w="31750">
                  <a:solidFill>
                    <a:srgbClr val="4472C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black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3BD3FC2C-BE69-4B17-8E07-8AE0013C2645}"/>
                  </a:ext>
                </a:extLst>
              </p:cNvPr>
              <p:cNvSpPr/>
              <p:nvPr/>
            </p:nvSpPr>
            <p:spPr>
              <a:xfrm>
                <a:off x="10725680" y="3604650"/>
                <a:ext cx="5437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400" b="1" dirty="0">
                    <a:solidFill>
                      <a:srgbClr val="1A275B"/>
                    </a:solidFill>
                    <a:cs typeface="+mn-ea"/>
                    <a:sym typeface="+mn-lt"/>
                  </a:rPr>
                  <a:t>至今</a:t>
                </a:r>
                <a:endParaRPr lang="zh-CN" altLang="en-US" sz="1400" dirty="0"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1ECB68F2-A43A-4B55-BDF1-9B18F7407768}"/>
                </a:ext>
              </a:extLst>
            </p:cNvPr>
            <p:cNvGrpSpPr/>
            <p:nvPr/>
          </p:nvGrpSpPr>
          <p:grpSpPr>
            <a:xfrm>
              <a:off x="3178995" y="3306370"/>
              <a:ext cx="830677" cy="588628"/>
              <a:chOff x="3178995" y="3306370"/>
              <a:chExt cx="830677" cy="588628"/>
            </a:xfrm>
          </p:grpSpPr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668AA20B-E071-453C-83C9-B5A9219E633F}"/>
                  </a:ext>
                </a:extLst>
              </p:cNvPr>
              <p:cNvSpPr/>
              <p:nvPr/>
            </p:nvSpPr>
            <p:spPr>
              <a:xfrm>
                <a:off x="3178995" y="3587221"/>
                <a:ext cx="83067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b="1" dirty="0">
                    <a:solidFill>
                      <a:srgbClr val="1A275B"/>
                    </a:solidFill>
                    <a:cs typeface="+mn-ea"/>
                    <a:sym typeface="+mn-lt"/>
                  </a:rPr>
                  <a:t>2018.07</a:t>
                </a:r>
                <a:endParaRPr lang="zh-CN" altLang="en-US" sz="1400" dirty="0"/>
              </a:p>
            </p:txBody>
          </p: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A27AC89E-348A-450B-9FF5-F1667F650826}"/>
                  </a:ext>
                </a:extLst>
              </p:cNvPr>
              <p:cNvGrpSpPr/>
              <p:nvPr/>
            </p:nvGrpSpPr>
            <p:grpSpPr>
              <a:xfrm>
                <a:off x="3499868" y="3306370"/>
                <a:ext cx="211217" cy="212984"/>
                <a:chOff x="5465804" y="1314813"/>
                <a:chExt cx="211217" cy="212984"/>
              </a:xfrm>
            </p:grpSpPr>
            <p:sp>
              <p:nvSpPr>
                <p:cNvPr id="90" name="椭圆 89">
                  <a:extLst>
                    <a:ext uri="{FF2B5EF4-FFF2-40B4-BE49-F238E27FC236}">
                      <a16:creationId xmlns:a16="http://schemas.microsoft.com/office/drawing/2014/main" id="{681C57E0-DE4B-4E36-8E86-68703899F400}"/>
                    </a:ext>
                  </a:extLst>
                </p:cNvPr>
                <p:cNvSpPr/>
                <p:nvPr/>
              </p:nvSpPr>
              <p:spPr>
                <a:xfrm>
                  <a:off x="5465804" y="1314813"/>
                  <a:ext cx="211217" cy="21298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1" name="同心圆 810">
                  <a:extLst>
                    <a:ext uri="{FF2B5EF4-FFF2-40B4-BE49-F238E27FC236}">
                      <a16:creationId xmlns:a16="http://schemas.microsoft.com/office/drawing/2014/main" id="{C8F5EAA0-E436-449C-BD61-A05D057262F8}"/>
                    </a:ext>
                  </a:extLst>
                </p:cNvPr>
                <p:cNvSpPr/>
                <p:nvPr/>
              </p:nvSpPr>
              <p:spPr>
                <a:xfrm flipH="1">
                  <a:off x="5465804" y="1314813"/>
                  <a:ext cx="211216" cy="212984"/>
                </a:xfrm>
                <a:prstGeom prst="donut">
                  <a:avLst>
                    <a:gd name="adj" fmla="val 26231"/>
                  </a:avLst>
                </a:prstGeom>
                <a:solidFill>
                  <a:srgbClr val="4472C4"/>
                </a:solidFill>
                <a:ln w="31750">
                  <a:solidFill>
                    <a:srgbClr val="4472C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ym typeface="+mn-lt"/>
                  </a:endParaRPr>
                </a:p>
              </p:txBody>
            </p:sp>
          </p:grpSp>
        </p:grp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FF38F63-7350-4C7D-8A1D-D04A6711C2C8}"/>
              </a:ext>
            </a:extLst>
          </p:cNvPr>
          <p:cNvGrpSpPr/>
          <p:nvPr/>
        </p:nvGrpSpPr>
        <p:grpSpPr>
          <a:xfrm>
            <a:off x="1068012" y="885822"/>
            <a:ext cx="2431856" cy="2376970"/>
            <a:chOff x="1068012" y="885822"/>
            <a:chExt cx="2431856" cy="2376970"/>
          </a:xfrm>
        </p:grpSpPr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3A207EB7-F529-46CF-87FB-24AD7D3C7C95}"/>
                </a:ext>
              </a:extLst>
            </p:cNvPr>
            <p:cNvGrpSpPr/>
            <p:nvPr/>
          </p:nvGrpSpPr>
          <p:grpSpPr>
            <a:xfrm>
              <a:off x="1068012" y="885822"/>
              <a:ext cx="2431856" cy="2376970"/>
              <a:chOff x="338095" y="3429000"/>
              <a:chExt cx="2431856" cy="2376970"/>
            </a:xfrm>
          </p:grpSpPr>
          <p:sp>
            <p:nvSpPr>
              <p:cNvPr id="74" name="矩形: 圆角 73">
                <a:extLst>
                  <a:ext uri="{FF2B5EF4-FFF2-40B4-BE49-F238E27FC236}">
                    <a16:creationId xmlns:a16="http://schemas.microsoft.com/office/drawing/2014/main" id="{CE85973D-C67D-40DD-998A-6A87623FAD71}"/>
                  </a:ext>
                </a:extLst>
              </p:cNvPr>
              <p:cNvSpPr/>
              <p:nvPr/>
            </p:nvSpPr>
            <p:spPr>
              <a:xfrm>
                <a:off x="338095" y="3429000"/>
                <a:ext cx="2431856" cy="2376969"/>
              </a:xfrm>
              <a:prstGeom prst="roundRect">
                <a:avLst>
                  <a:gd name="adj" fmla="val 11047"/>
                </a:avLst>
              </a:prstGeom>
              <a:pattFill prst="dotGrid">
                <a:fgClr>
                  <a:schemeClr val="accent1">
                    <a:lumMod val="20000"/>
                    <a:lumOff val="80000"/>
                  </a:schemeClr>
                </a:fgClr>
                <a:bgClr>
                  <a:schemeClr val="bg1"/>
                </a:bgClr>
              </a:pattFill>
              <a:ln w="28575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Wingdings" panose="05000000000000000000" pitchFamily="2" charset="2"/>
                  <a:buChar char="u"/>
                </a:pPr>
                <a:endParaRPr lang="zh-CN" altLang="en-US" dirty="0"/>
              </a:p>
            </p:txBody>
          </p:sp>
          <p:sp>
            <p:nvSpPr>
              <p:cNvPr id="73" name="任意多边形: 形状 72">
                <a:extLst>
                  <a:ext uri="{FF2B5EF4-FFF2-40B4-BE49-F238E27FC236}">
                    <a16:creationId xmlns:a16="http://schemas.microsoft.com/office/drawing/2014/main" id="{984662CE-52F7-4A8D-8E8A-7668A8D3749D}"/>
                  </a:ext>
                </a:extLst>
              </p:cNvPr>
              <p:cNvSpPr/>
              <p:nvPr/>
            </p:nvSpPr>
            <p:spPr>
              <a:xfrm>
                <a:off x="338095" y="5274164"/>
                <a:ext cx="2431856" cy="531806"/>
              </a:xfrm>
              <a:custGeom>
                <a:avLst/>
                <a:gdLst>
                  <a:gd name="connsiteX0" fmla="*/ 97848 w 2407536"/>
                  <a:gd name="connsiteY0" fmla="*/ 0 h 364925"/>
                  <a:gd name="connsiteX1" fmla="*/ 2305579 w 2407536"/>
                  <a:gd name="connsiteY1" fmla="*/ 0 h 364925"/>
                  <a:gd name="connsiteX2" fmla="*/ 2407536 w 2407536"/>
                  <a:gd name="connsiteY2" fmla="*/ 101957 h 364925"/>
                  <a:gd name="connsiteX3" fmla="*/ 2407536 w 2407536"/>
                  <a:gd name="connsiteY3" fmla="*/ 129035 h 364925"/>
                  <a:gd name="connsiteX4" fmla="*/ 2171646 w 2407536"/>
                  <a:gd name="connsiteY4" fmla="*/ 364925 h 364925"/>
                  <a:gd name="connsiteX5" fmla="*/ 235890 w 2407536"/>
                  <a:gd name="connsiteY5" fmla="*/ 364925 h 364925"/>
                  <a:gd name="connsiteX6" fmla="*/ 0 w 2407536"/>
                  <a:gd name="connsiteY6" fmla="*/ 129035 h 364925"/>
                  <a:gd name="connsiteX7" fmla="*/ 0 w 2407536"/>
                  <a:gd name="connsiteY7" fmla="*/ 81605 h 364925"/>
                  <a:gd name="connsiteX8" fmla="*/ 3903 w 2407536"/>
                  <a:gd name="connsiteY8" fmla="*/ 62271 h 364925"/>
                  <a:gd name="connsiteX9" fmla="*/ 97848 w 2407536"/>
                  <a:gd name="connsiteY9" fmla="*/ 0 h 36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07536" h="364925">
                    <a:moveTo>
                      <a:pt x="97848" y="0"/>
                    </a:moveTo>
                    <a:lnTo>
                      <a:pt x="2305579" y="0"/>
                    </a:lnTo>
                    <a:cubicBezTo>
                      <a:pt x="2361888" y="0"/>
                      <a:pt x="2407536" y="45648"/>
                      <a:pt x="2407536" y="101957"/>
                    </a:cubicBezTo>
                    <a:lnTo>
                      <a:pt x="2407536" y="129035"/>
                    </a:lnTo>
                    <a:cubicBezTo>
                      <a:pt x="2407536" y="259313"/>
                      <a:pt x="2301924" y="364925"/>
                      <a:pt x="2171646" y="364925"/>
                    </a:cubicBezTo>
                    <a:lnTo>
                      <a:pt x="235890" y="364925"/>
                    </a:lnTo>
                    <a:cubicBezTo>
                      <a:pt x="105612" y="364925"/>
                      <a:pt x="0" y="259313"/>
                      <a:pt x="0" y="129035"/>
                    </a:cubicBezTo>
                    <a:lnTo>
                      <a:pt x="0" y="81605"/>
                    </a:lnTo>
                    <a:lnTo>
                      <a:pt x="3903" y="62271"/>
                    </a:lnTo>
                    <a:cubicBezTo>
                      <a:pt x="19381" y="25677"/>
                      <a:pt x="55616" y="0"/>
                      <a:pt x="97848" y="0"/>
                    </a:cubicBezTo>
                    <a:close/>
                  </a:path>
                </a:pathLst>
              </a:custGeom>
              <a:solidFill>
                <a:srgbClr val="4472C4"/>
              </a:solidFill>
              <a:ln w="28575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lnSpc>
                    <a:spcPct val="125000"/>
                  </a:lnSpc>
                </a:pPr>
                <a:endParaRPr lang="en-US" altLang="zh-CN" sz="1400" b="1" dirty="0">
                  <a:solidFill>
                    <a:srgbClr val="1A275B"/>
                  </a:solidFill>
                  <a:cs typeface="+mn-ea"/>
                  <a:sym typeface="+mn-lt"/>
                </a:endParaRPr>
              </a:p>
              <a:p>
                <a:pPr lvl="0" algn="ctr">
                  <a:lnSpc>
                    <a:spcPct val="125000"/>
                  </a:lnSpc>
                </a:pPr>
                <a:r>
                  <a:rPr lang="zh-CN" altLang="en-US" sz="16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电子科技大学 </a:t>
                </a:r>
                <a:r>
                  <a:rPr lang="en-US" altLang="zh-CN" sz="16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- </a:t>
                </a:r>
                <a:r>
                  <a:rPr lang="zh-CN" altLang="en-US" sz="16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本硕</a:t>
                </a:r>
                <a:endParaRPr lang="en-US" altLang="zh-CN" sz="16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  <a:p>
                <a:pPr lvl="0" algn="ctr">
                  <a:lnSpc>
                    <a:spcPct val="125000"/>
                  </a:lnSpc>
                </a:pPr>
                <a:endParaRPr lang="en-US" altLang="zh-CN" sz="16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93FC08E4-9030-4358-935B-3FE020E667D8}"/>
                </a:ext>
              </a:extLst>
            </p:cNvPr>
            <p:cNvSpPr/>
            <p:nvPr/>
          </p:nvSpPr>
          <p:spPr>
            <a:xfrm>
              <a:off x="1068012" y="1076076"/>
              <a:ext cx="2431856" cy="13465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1400" b="1" dirty="0">
                  <a:solidFill>
                    <a:srgbClr val="1A275B"/>
                  </a:solidFill>
                  <a:cs typeface="+mn-ea"/>
                  <a:sym typeface="+mn-lt"/>
                </a:rPr>
                <a:t>专业：通信工程</a:t>
              </a:r>
              <a:endParaRPr lang="en-US" altLang="zh-CN" sz="1400" b="1" dirty="0">
                <a:solidFill>
                  <a:srgbClr val="1A275B"/>
                </a:solidFill>
                <a:cs typeface="+mn-ea"/>
                <a:sym typeface="+mn-lt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1400" b="1" dirty="0">
                  <a:solidFill>
                    <a:srgbClr val="1A275B"/>
                  </a:solidFill>
                  <a:cs typeface="+mn-ea"/>
                  <a:sym typeface="+mn-lt"/>
                </a:rPr>
                <a:t>方向：图像缺失信息重建</a:t>
              </a:r>
              <a:endParaRPr lang="en-US" altLang="zh-CN" sz="1400" b="1" dirty="0">
                <a:solidFill>
                  <a:srgbClr val="1A275B"/>
                </a:solidFill>
                <a:cs typeface="+mn-ea"/>
                <a:sym typeface="+mn-lt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1400" b="1" dirty="0">
                  <a:solidFill>
                    <a:srgbClr val="1A275B"/>
                  </a:solidFill>
                  <a:cs typeface="+mn-ea"/>
                  <a:sym typeface="+mn-lt"/>
                </a:rPr>
                <a:t>标签：机器学习、深度学习、</a:t>
              </a:r>
              <a:r>
                <a:rPr lang="en-US" altLang="zh-CN" sz="1400" b="1" dirty="0">
                  <a:solidFill>
                    <a:srgbClr val="1A275B"/>
                  </a:solidFill>
                  <a:cs typeface="+mn-ea"/>
                  <a:sym typeface="+mn-lt"/>
                </a:rPr>
                <a:t>C++</a:t>
              </a:r>
              <a:r>
                <a:rPr lang="zh-CN" altLang="en-US" sz="1400" b="1" dirty="0">
                  <a:solidFill>
                    <a:srgbClr val="1A275B"/>
                  </a:solidFill>
                  <a:cs typeface="+mn-ea"/>
                  <a:sym typeface="+mn-lt"/>
                </a:rPr>
                <a:t>、</a:t>
              </a:r>
              <a:r>
                <a:rPr lang="en-US" altLang="zh-CN" sz="1400" b="1" dirty="0">
                  <a:solidFill>
                    <a:srgbClr val="1A275B"/>
                  </a:solidFill>
                  <a:cs typeface="+mn-ea"/>
                  <a:sym typeface="+mn-lt"/>
                </a:rPr>
                <a:t>MATLAB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FF6C11D-9355-477D-ADBA-57D41ACC578E}"/>
              </a:ext>
            </a:extLst>
          </p:cNvPr>
          <p:cNvGrpSpPr/>
          <p:nvPr/>
        </p:nvGrpSpPr>
        <p:grpSpPr>
          <a:xfrm>
            <a:off x="3451040" y="3887711"/>
            <a:ext cx="2343210" cy="2363971"/>
            <a:chOff x="3349537" y="3894997"/>
            <a:chExt cx="1998749" cy="2363971"/>
          </a:xfrm>
        </p:grpSpPr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28C53CDB-F176-44D6-9C85-040CD434CBC3}"/>
                </a:ext>
              </a:extLst>
            </p:cNvPr>
            <p:cNvGrpSpPr/>
            <p:nvPr/>
          </p:nvGrpSpPr>
          <p:grpSpPr>
            <a:xfrm>
              <a:off x="3401030" y="3894997"/>
              <a:ext cx="1947256" cy="2363971"/>
              <a:chOff x="338095" y="3428999"/>
              <a:chExt cx="2431856" cy="2376970"/>
            </a:xfrm>
          </p:grpSpPr>
          <p:sp>
            <p:nvSpPr>
              <p:cNvPr id="78" name="矩形: 圆角 77">
                <a:extLst>
                  <a:ext uri="{FF2B5EF4-FFF2-40B4-BE49-F238E27FC236}">
                    <a16:creationId xmlns:a16="http://schemas.microsoft.com/office/drawing/2014/main" id="{CFC74551-3D07-4D02-980F-E178ED835345}"/>
                  </a:ext>
                </a:extLst>
              </p:cNvPr>
              <p:cNvSpPr/>
              <p:nvPr/>
            </p:nvSpPr>
            <p:spPr>
              <a:xfrm>
                <a:off x="338095" y="3429000"/>
                <a:ext cx="2431856" cy="2376969"/>
              </a:xfrm>
              <a:prstGeom prst="roundRect">
                <a:avLst>
                  <a:gd name="adj" fmla="val 13160"/>
                </a:avLst>
              </a:prstGeom>
              <a:pattFill prst="dotGrid">
                <a:fgClr>
                  <a:schemeClr val="accent1">
                    <a:lumMod val="20000"/>
                    <a:lumOff val="80000"/>
                  </a:schemeClr>
                </a:fgClr>
                <a:bgClr>
                  <a:schemeClr val="bg1"/>
                </a:bgClr>
              </a:pattFill>
              <a:ln w="28575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9" name="任意多边形: 形状 78">
                <a:extLst>
                  <a:ext uri="{FF2B5EF4-FFF2-40B4-BE49-F238E27FC236}">
                    <a16:creationId xmlns:a16="http://schemas.microsoft.com/office/drawing/2014/main" id="{5E0F08C0-6933-4C6A-BDF4-41E1C3476825}"/>
                  </a:ext>
                </a:extLst>
              </p:cNvPr>
              <p:cNvSpPr/>
              <p:nvPr/>
            </p:nvSpPr>
            <p:spPr>
              <a:xfrm rot="10800000">
                <a:off x="338095" y="3428999"/>
                <a:ext cx="2431856" cy="528743"/>
              </a:xfrm>
              <a:custGeom>
                <a:avLst/>
                <a:gdLst>
                  <a:gd name="connsiteX0" fmla="*/ 97848 w 2407536"/>
                  <a:gd name="connsiteY0" fmla="*/ 0 h 364925"/>
                  <a:gd name="connsiteX1" fmla="*/ 2305579 w 2407536"/>
                  <a:gd name="connsiteY1" fmla="*/ 0 h 364925"/>
                  <a:gd name="connsiteX2" fmla="*/ 2407536 w 2407536"/>
                  <a:gd name="connsiteY2" fmla="*/ 101957 h 364925"/>
                  <a:gd name="connsiteX3" fmla="*/ 2407536 w 2407536"/>
                  <a:gd name="connsiteY3" fmla="*/ 129035 h 364925"/>
                  <a:gd name="connsiteX4" fmla="*/ 2171646 w 2407536"/>
                  <a:gd name="connsiteY4" fmla="*/ 364925 h 364925"/>
                  <a:gd name="connsiteX5" fmla="*/ 235890 w 2407536"/>
                  <a:gd name="connsiteY5" fmla="*/ 364925 h 364925"/>
                  <a:gd name="connsiteX6" fmla="*/ 0 w 2407536"/>
                  <a:gd name="connsiteY6" fmla="*/ 129035 h 364925"/>
                  <a:gd name="connsiteX7" fmla="*/ 0 w 2407536"/>
                  <a:gd name="connsiteY7" fmla="*/ 81605 h 364925"/>
                  <a:gd name="connsiteX8" fmla="*/ 3903 w 2407536"/>
                  <a:gd name="connsiteY8" fmla="*/ 62271 h 364925"/>
                  <a:gd name="connsiteX9" fmla="*/ 97848 w 2407536"/>
                  <a:gd name="connsiteY9" fmla="*/ 0 h 36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07536" h="364925">
                    <a:moveTo>
                      <a:pt x="97848" y="0"/>
                    </a:moveTo>
                    <a:lnTo>
                      <a:pt x="2305579" y="0"/>
                    </a:lnTo>
                    <a:cubicBezTo>
                      <a:pt x="2361888" y="0"/>
                      <a:pt x="2407536" y="45648"/>
                      <a:pt x="2407536" y="101957"/>
                    </a:cubicBezTo>
                    <a:lnTo>
                      <a:pt x="2407536" y="129035"/>
                    </a:lnTo>
                    <a:cubicBezTo>
                      <a:pt x="2407536" y="259313"/>
                      <a:pt x="2301924" y="364925"/>
                      <a:pt x="2171646" y="364925"/>
                    </a:cubicBezTo>
                    <a:lnTo>
                      <a:pt x="235890" y="364925"/>
                    </a:lnTo>
                    <a:cubicBezTo>
                      <a:pt x="105612" y="364925"/>
                      <a:pt x="0" y="259313"/>
                      <a:pt x="0" y="129035"/>
                    </a:cubicBezTo>
                    <a:lnTo>
                      <a:pt x="0" y="81605"/>
                    </a:lnTo>
                    <a:lnTo>
                      <a:pt x="3903" y="62271"/>
                    </a:lnTo>
                    <a:cubicBezTo>
                      <a:pt x="19381" y="25677"/>
                      <a:pt x="55616" y="0"/>
                      <a:pt x="97848" y="0"/>
                    </a:cubicBezTo>
                    <a:close/>
                  </a:path>
                </a:pathLst>
              </a:custGeom>
              <a:solidFill>
                <a:srgbClr val="4472C4"/>
              </a:solidFill>
              <a:ln w="28575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endParaRPr lang="en-US" altLang="zh-CN" sz="1400" b="1" dirty="0">
                  <a:solidFill>
                    <a:srgbClr val="1A275B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37E1C938-ED4E-4351-8B39-605052EDB99B}"/>
                </a:ext>
              </a:extLst>
            </p:cNvPr>
            <p:cNvSpPr/>
            <p:nvPr/>
          </p:nvSpPr>
          <p:spPr>
            <a:xfrm>
              <a:off x="3508331" y="3954205"/>
              <a:ext cx="1732655" cy="3698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altLang="zh-CN" sz="1600" b="1" dirty="0" err="1">
                  <a:solidFill>
                    <a:schemeClr val="bg1"/>
                  </a:solidFill>
                  <a:cs typeface="+mn-ea"/>
                  <a:sym typeface="+mn-lt"/>
                </a:rPr>
                <a:t>Ygomi</a:t>
              </a:r>
              <a:r>
                <a:rPr lang="en-US" altLang="zh-CN" sz="1600" b="1" dirty="0">
                  <a:solidFill>
                    <a:schemeClr val="bg1"/>
                  </a:solidFill>
                  <a:cs typeface="+mn-ea"/>
                  <a:sym typeface="+mn-lt"/>
                </a:rPr>
                <a:t> - STORM</a:t>
              </a: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0532E854-AFB6-4F4A-AD78-2028D14176EB}"/>
                </a:ext>
              </a:extLst>
            </p:cNvPr>
            <p:cNvSpPr/>
            <p:nvPr/>
          </p:nvSpPr>
          <p:spPr>
            <a:xfrm>
              <a:off x="3349537" y="4545243"/>
              <a:ext cx="1998749" cy="16696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1400" b="1" dirty="0">
                  <a:solidFill>
                    <a:srgbClr val="1A275B"/>
                  </a:solidFill>
                  <a:cs typeface="+mn-ea"/>
                  <a:sym typeface="+mn-lt"/>
                </a:rPr>
                <a:t>工作：自动驾驶 </a:t>
              </a:r>
              <a:r>
                <a:rPr lang="en-US" altLang="zh-CN" sz="1400" b="1" dirty="0">
                  <a:solidFill>
                    <a:srgbClr val="1A275B"/>
                  </a:solidFill>
                  <a:cs typeface="+mn-ea"/>
                  <a:sym typeface="+mn-lt"/>
                </a:rPr>
                <a:t>HD-Map </a:t>
              </a:r>
              <a:r>
                <a:rPr lang="zh-CN" altLang="en-US" sz="1400" b="1" dirty="0">
                  <a:solidFill>
                    <a:srgbClr val="1A275B"/>
                  </a:solidFill>
                  <a:cs typeface="+mn-ea"/>
                  <a:sym typeface="+mn-lt"/>
                </a:rPr>
                <a:t>服务端开发</a:t>
              </a:r>
              <a:endParaRPr lang="en-US" altLang="zh-CN" sz="1400" b="1" dirty="0">
                <a:solidFill>
                  <a:srgbClr val="1A275B"/>
                </a:solidFill>
                <a:cs typeface="+mn-ea"/>
                <a:sym typeface="+mn-lt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1400" b="1" dirty="0">
                  <a:solidFill>
                    <a:srgbClr val="1A275B"/>
                  </a:solidFill>
                  <a:cs typeface="+mn-ea"/>
                  <a:sym typeface="+mn-lt"/>
                </a:rPr>
                <a:t>绩效：季度之星</a:t>
              </a:r>
              <a:endParaRPr lang="en-US" altLang="zh-CN" sz="1400" b="1" dirty="0">
                <a:solidFill>
                  <a:srgbClr val="1A275B"/>
                </a:solidFill>
                <a:cs typeface="+mn-ea"/>
                <a:sym typeface="+mn-lt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1400" b="1" dirty="0">
                  <a:solidFill>
                    <a:srgbClr val="1A275B"/>
                  </a:solidFill>
                  <a:cs typeface="+mn-ea"/>
                  <a:sym typeface="+mn-lt"/>
                </a:rPr>
                <a:t>标签：计算机视觉、</a:t>
              </a:r>
              <a:r>
                <a:rPr lang="en-US" altLang="zh-CN" sz="1400" b="1" dirty="0">
                  <a:solidFill>
                    <a:srgbClr val="1A275B"/>
                  </a:solidFill>
                  <a:cs typeface="+mn-ea"/>
                  <a:sym typeface="+mn-lt"/>
                </a:rPr>
                <a:t>C++</a:t>
              </a:r>
              <a:r>
                <a:rPr lang="zh-CN" altLang="en-US" sz="1400" b="1" dirty="0">
                  <a:solidFill>
                    <a:srgbClr val="1A275B"/>
                  </a:solidFill>
                  <a:cs typeface="+mn-ea"/>
                  <a:sym typeface="+mn-lt"/>
                </a:rPr>
                <a:t>、后台开发</a:t>
              </a:r>
              <a:endParaRPr lang="en-US" altLang="zh-CN" sz="1400" b="1" dirty="0">
                <a:solidFill>
                  <a:srgbClr val="1A275B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A3A33179-C67A-4D06-A0C2-16949A794069}"/>
              </a:ext>
            </a:extLst>
          </p:cNvPr>
          <p:cNvGrpSpPr/>
          <p:nvPr/>
        </p:nvGrpSpPr>
        <p:grpSpPr>
          <a:xfrm>
            <a:off x="8860850" y="3838954"/>
            <a:ext cx="2555636" cy="2537527"/>
            <a:chOff x="8284888" y="3838954"/>
            <a:chExt cx="2555636" cy="2537527"/>
          </a:xfrm>
        </p:grpSpPr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80C1DBDF-6C39-418D-B052-C169EBBE4E13}"/>
                </a:ext>
              </a:extLst>
            </p:cNvPr>
            <p:cNvGrpSpPr/>
            <p:nvPr/>
          </p:nvGrpSpPr>
          <p:grpSpPr>
            <a:xfrm>
              <a:off x="8284888" y="3850958"/>
              <a:ext cx="2501183" cy="2525523"/>
              <a:chOff x="338093" y="3428997"/>
              <a:chExt cx="2431858" cy="2376972"/>
            </a:xfrm>
          </p:grpSpPr>
          <p:sp>
            <p:nvSpPr>
              <p:cNvPr id="86" name="矩形: 圆角 85">
                <a:extLst>
                  <a:ext uri="{FF2B5EF4-FFF2-40B4-BE49-F238E27FC236}">
                    <a16:creationId xmlns:a16="http://schemas.microsoft.com/office/drawing/2014/main" id="{013969CD-704D-44B7-A661-1BF1050271CB}"/>
                  </a:ext>
                </a:extLst>
              </p:cNvPr>
              <p:cNvSpPr/>
              <p:nvPr/>
            </p:nvSpPr>
            <p:spPr>
              <a:xfrm>
                <a:off x="338095" y="3429000"/>
                <a:ext cx="2431856" cy="2376969"/>
              </a:xfrm>
              <a:prstGeom prst="roundRect">
                <a:avLst>
                  <a:gd name="adj" fmla="val 13160"/>
                </a:avLst>
              </a:prstGeom>
              <a:pattFill prst="dotGrid">
                <a:fgClr>
                  <a:schemeClr val="accent1">
                    <a:lumMod val="20000"/>
                    <a:lumOff val="80000"/>
                  </a:schemeClr>
                </a:fgClr>
                <a:bgClr>
                  <a:schemeClr val="bg1"/>
                </a:bgClr>
              </a:pattFill>
              <a:ln w="28575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7" name="任意多边形: 形状 86">
                <a:extLst>
                  <a:ext uri="{FF2B5EF4-FFF2-40B4-BE49-F238E27FC236}">
                    <a16:creationId xmlns:a16="http://schemas.microsoft.com/office/drawing/2014/main" id="{199776C5-8CE7-4D74-A0CE-43D628EDAB58}"/>
                  </a:ext>
                </a:extLst>
              </p:cNvPr>
              <p:cNvSpPr/>
              <p:nvPr/>
            </p:nvSpPr>
            <p:spPr>
              <a:xfrm rot="10800000">
                <a:off x="338093" y="3428997"/>
                <a:ext cx="2431856" cy="536368"/>
              </a:xfrm>
              <a:custGeom>
                <a:avLst/>
                <a:gdLst>
                  <a:gd name="connsiteX0" fmla="*/ 97848 w 2407536"/>
                  <a:gd name="connsiteY0" fmla="*/ 0 h 364925"/>
                  <a:gd name="connsiteX1" fmla="*/ 2305579 w 2407536"/>
                  <a:gd name="connsiteY1" fmla="*/ 0 h 364925"/>
                  <a:gd name="connsiteX2" fmla="*/ 2407536 w 2407536"/>
                  <a:gd name="connsiteY2" fmla="*/ 101957 h 364925"/>
                  <a:gd name="connsiteX3" fmla="*/ 2407536 w 2407536"/>
                  <a:gd name="connsiteY3" fmla="*/ 129035 h 364925"/>
                  <a:gd name="connsiteX4" fmla="*/ 2171646 w 2407536"/>
                  <a:gd name="connsiteY4" fmla="*/ 364925 h 364925"/>
                  <a:gd name="connsiteX5" fmla="*/ 235890 w 2407536"/>
                  <a:gd name="connsiteY5" fmla="*/ 364925 h 364925"/>
                  <a:gd name="connsiteX6" fmla="*/ 0 w 2407536"/>
                  <a:gd name="connsiteY6" fmla="*/ 129035 h 364925"/>
                  <a:gd name="connsiteX7" fmla="*/ 0 w 2407536"/>
                  <a:gd name="connsiteY7" fmla="*/ 81605 h 364925"/>
                  <a:gd name="connsiteX8" fmla="*/ 3903 w 2407536"/>
                  <a:gd name="connsiteY8" fmla="*/ 62271 h 364925"/>
                  <a:gd name="connsiteX9" fmla="*/ 97848 w 2407536"/>
                  <a:gd name="connsiteY9" fmla="*/ 0 h 36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07536" h="364925">
                    <a:moveTo>
                      <a:pt x="97848" y="0"/>
                    </a:moveTo>
                    <a:lnTo>
                      <a:pt x="2305579" y="0"/>
                    </a:lnTo>
                    <a:cubicBezTo>
                      <a:pt x="2361888" y="0"/>
                      <a:pt x="2407536" y="45648"/>
                      <a:pt x="2407536" y="101957"/>
                    </a:cubicBezTo>
                    <a:lnTo>
                      <a:pt x="2407536" y="129035"/>
                    </a:lnTo>
                    <a:cubicBezTo>
                      <a:pt x="2407536" y="259313"/>
                      <a:pt x="2301924" y="364925"/>
                      <a:pt x="2171646" y="364925"/>
                    </a:cubicBezTo>
                    <a:lnTo>
                      <a:pt x="235890" y="364925"/>
                    </a:lnTo>
                    <a:cubicBezTo>
                      <a:pt x="105612" y="364925"/>
                      <a:pt x="0" y="259313"/>
                      <a:pt x="0" y="129035"/>
                    </a:cubicBezTo>
                    <a:lnTo>
                      <a:pt x="0" y="81605"/>
                    </a:lnTo>
                    <a:lnTo>
                      <a:pt x="3903" y="62271"/>
                    </a:lnTo>
                    <a:cubicBezTo>
                      <a:pt x="19381" y="25677"/>
                      <a:pt x="55616" y="0"/>
                      <a:pt x="97848" y="0"/>
                    </a:cubicBezTo>
                    <a:close/>
                  </a:path>
                </a:pathLst>
              </a:custGeom>
              <a:solidFill>
                <a:srgbClr val="4472C4"/>
              </a:solidFill>
              <a:ln w="28575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endParaRPr lang="en-US" altLang="zh-CN" sz="1400" b="1" dirty="0">
                  <a:solidFill>
                    <a:srgbClr val="1A275B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2D9E6B70-65EA-48EE-8375-9DA9116D60D6}"/>
                </a:ext>
              </a:extLst>
            </p:cNvPr>
            <p:cNvSpPr/>
            <p:nvPr/>
          </p:nvSpPr>
          <p:spPr>
            <a:xfrm>
              <a:off x="8355106" y="3838954"/>
              <a:ext cx="2485418" cy="6059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  <a:cs typeface="+mn-ea"/>
                  <a:sym typeface="+mn-lt"/>
                </a:rPr>
                <a:t>TME - </a:t>
              </a:r>
              <a:r>
                <a:rPr lang="zh-CN" altLang="en-US" sz="1400" b="1" dirty="0">
                  <a:solidFill>
                    <a:schemeClr val="bg1"/>
                  </a:solidFill>
                  <a:cs typeface="+mn-ea"/>
                  <a:sym typeface="+mn-lt"/>
                </a:rPr>
                <a:t>数据科学中心</a:t>
              </a:r>
              <a:r>
                <a:rPr lang="en-US" altLang="zh-CN" sz="1400" b="1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</a:p>
            <a:p>
              <a:pPr algn="ctr">
                <a:lnSpc>
                  <a:spcPct val="125000"/>
                </a:lnSpc>
              </a:pPr>
              <a:r>
                <a:rPr lang="zh-CN" altLang="en-US" sz="1400" b="1" dirty="0">
                  <a:solidFill>
                    <a:schemeClr val="bg1"/>
                  </a:solidFill>
                  <a:cs typeface="+mn-ea"/>
                  <a:sym typeface="+mn-lt"/>
                </a:rPr>
                <a:t>运营技术组</a:t>
              </a: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FC783300-7076-42C6-85A0-85CC11BB4EDA}"/>
                </a:ext>
              </a:extLst>
            </p:cNvPr>
            <p:cNvSpPr/>
            <p:nvPr/>
          </p:nvSpPr>
          <p:spPr>
            <a:xfrm>
              <a:off x="8284888" y="4545243"/>
              <a:ext cx="2501180" cy="16696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1400" b="1" dirty="0">
                  <a:solidFill>
                    <a:srgbClr val="1A275B"/>
                  </a:solidFill>
                  <a:cs typeface="+mn-ea"/>
                  <a:sym typeface="+mn-lt"/>
                </a:rPr>
                <a:t>工作：鹰眼投放系统 </a:t>
              </a:r>
              <a:r>
                <a:rPr lang="en-US" altLang="zh-CN" sz="1400" b="1" dirty="0">
                  <a:solidFill>
                    <a:srgbClr val="1A275B"/>
                  </a:solidFill>
                  <a:cs typeface="+mn-ea"/>
                  <a:sym typeface="+mn-lt"/>
                </a:rPr>
                <a:t>+ </a:t>
              </a:r>
              <a:r>
                <a:rPr lang="zh-CN" altLang="en-US" sz="1400" b="1" dirty="0">
                  <a:solidFill>
                    <a:srgbClr val="1A275B"/>
                  </a:solidFill>
                  <a:cs typeface="+mn-ea"/>
                  <a:sym typeface="+mn-lt"/>
                </a:rPr>
                <a:t>内容中台建设 </a:t>
              </a:r>
              <a:r>
                <a:rPr lang="en-US" altLang="zh-CN" sz="1400" b="1" dirty="0">
                  <a:solidFill>
                    <a:srgbClr val="1A275B"/>
                  </a:solidFill>
                  <a:cs typeface="+mn-ea"/>
                  <a:sym typeface="+mn-lt"/>
                </a:rPr>
                <a:t>+ FA7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1400" b="1" dirty="0">
                  <a:solidFill>
                    <a:srgbClr val="1A275B"/>
                  </a:solidFill>
                  <a:cs typeface="+mn-ea"/>
                  <a:sym typeface="+mn-lt"/>
                </a:rPr>
                <a:t>个人绩效：</a:t>
              </a:r>
              <a:r>
                <a:rPr lang="en-US" altLang="zh-CN" sz="1400" b="1" dirty="0">
                  <a:solidFill>
                    <a:srgbClr val="1A275B"/>
                  </a:solidFill>
                  <a:cs typeface="+mn-ea"/>
                  <a:sym typeface="+mn-lt"/>
                </a:rPr>
                <a:t>5</a:t>
              </a:r>
              <a:r>
                <a:rPr lang="zh-CN" altLang="en-US" sz="1400" b="1" dirty="0">
                  <a:solidFill>
                    <a:srgbClr val="1A275B"/>
                  </a:solidFill>
                  <a:cs typeface="+mn-ea"/>
                  <a:sym typeface="+mn-lt"/>
                </a:rPr>
                <a:t>星 </a:t>
              </a:r>
              <a:r>
                <a:rPr lang="en-US" altLang="zh-CN" sz="1400" b="1" dirty="0">
                  <a:solidFill>
                    <a:srgbClr val="1A275B"/>
                  </a:solidFill>
                  <a:cs typeface="+mn-ea"/>
                  <a:sym typeface="+mn-lt"/>
                </a:rPr>
                <a:t>+ 4</a:t>
              </a:r>
              <a:r>
                <a:rPr lang="zh-CN" altLang="en-US" sz="1400" b="1" dirty="0">
                  <a:solidFill>
                    <a:srgbClr val="1A275B"/>
                  </a:solidFill>
                  <a:cs typeface="+mn-ea"/>
                  <a:sym typeface="+mn-lt"/>
                </a:rPr>
                <a:t>星</a:t>
              </a:r>
              <a:endParaRPr lang="en-US" altLang="zh-CN" sz="1400" b="1" dirty="0">
                <a:solidFill>
                  <a:srgbClr val="1A275B"/>
                </a:solidFill>
                <a:cs typeface="+mn-ea"/>
                <a:sym typeface="+mn-lt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1400" b="1" dirty="0">
                  <a:solidFill>
                    <a:srgbClr val="1A275B"/>
                  </a:solidFill>
                  <a:cs typeface="+mn-ea"/>
                  <a:sym typeface="+mn-lt"/>
                </a:rPr>
                <a:t>项目成果：</a:t>
              </a:r>
              <a:r>
                <a:rPr lang="en-US" altLang="zh-CN" sz="1400" b="1" dirty="0">
                  <a:solidFill>
                    <a:srgbClr val="1A275B"/>
                  </a:solidFill>
                  <a:cs typeface="+mn-ea"/>
                  <a:sym typeface="+mn-lt"/>
                </a:rPr>
                <a:t>2020</a:t>
              </a:r>
              <a:r>
                <a:rPr lang="zh-CN" altLang="en-US" sz="1400" b="1" dirty="0">
                  <a:solidFill>
                    <a:srgbClr val="1A275B"/>
                  </a:solidFill>
                  <a:cs typeface="+mn-ea"/>
                  <a:sym typeface="+mn-lt"/>
                </a:rPr>
                <a:t>技术突破奖</a:t>
              </a:r>
              <a:endParaRPr lang="en-US" altLang="zh-CN" sz="1400" b="1" dirty="0">
                <a:solidFill>
                  <a:srgbClr val="1A275B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353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9DA7597-2ABF-4B37-A366-021FF14087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199" y="294211"/>
            <a:ext cx="1048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dirty="0">
                <a:solidFill>
                  <a:srgbClr val="1A275B"/>
                </a:solidFill>
              </a:rPr>
              <a:t>5. </a:t>
            </a:r>
            <a:r>
              <a:rPr lang="zh-CN" altLang="en-US" sz="2800" dirty="0">
                <a:solidFill>
                  <a:srgbClr val="1A275B"/>
                </a:solidFill>
              </a:rPr>
              <a:t>系统监控与运维手段</a:t>
            </a:r>
            <a:endParaRPr lang="en-US" altLang="zh-CN" sz="2800" dirty="0">
              <a:solidFill>
                <a:srgbClr val="1A275B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3501577-8B94-4235-AE85-9571A2E2561D}"/>
              </a:ext>
            </a:extLst>
          </p:cNvPr>
          <p:cNvSpPr/>
          <p:nvPr/>
        </p:nvSpPr>
        <p:spPr>
          <a:xfrm>
            <a:off x="455310" y="1059630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1672FB"/>
                </a:solidFill>
              </a:rPr>
              <a:t>运行期数据查询与通知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73378D7-9E04-4AED-9B33-7BEBE5107EEB}"/>
              </a:ext>
            </a:extLst>
          </p:cNvPr>
          <p:cNvSpPr/>
          <p:nvPr/>
        </p:nvSpPr>
        <p:spPr>
          <a:xfrm>
            <a:off x="455310" y="1575920"/>
            <a:ext cx="6258186" cy="2632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rgbClr val="1A275B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任务维度：</a:t>
            </a:r>
            <a:endParaRPr lang="en-US" altLang="zh-CN" sz="1600" b="1" dirty="0">
              <a:solidFill>
                <a:srgbClr val="1A275B"/>
              </a:solidFill>
              <a:latin typeface="Wingdings" panose="05000000000000000000" pitchFamily="2" charset="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1A275B"/>
                </a:solidFill>
                <a:latin typeface="Wingdings" panose="05000000000000000000" pitchFamily="2" charset="2"/>
                <a:ea typeface="微软雅黑" panose="020B0503020204020204" pitchFamily="34" charset="-122"/>
                <a:hlinkClick r:id="rId2"/>
              </a:rPr>
              <a:t>流量漏斗分析</a:t>
            </a:r>
            <a:r>
              <a:rPr lang="zh-CN" altLang="en-US" sz="1600" dirty="0">
                <a:solidFill>
                  <a:srgbClr val="1A275B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：实时流量漏斗数据监控（</a:t>
            </a:r>
            <a:r>
              <a:rPr lang="en-US" altLang="zh-CN" sz="1600" dirty="0">
                <a:solidFill>
                  <a:srgbClr val="1A275B"/>
                </a:solidFill>
              </a:rPr>
              <a:t>ES + Grafana</a:t>
            </a:r>
            <a:r>
              <a:rPr lang="zh-CN" altLang="en-US" sz="1600" dirty="0">
                <a:solidFill>
                  <a:srgbClr val="1A275B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）；</a:t>
            </a:r>
            <a:endParaRPr lang="en-US" altLang="zh-CN" sz="1600" dirty="0">
              <a:solidFill>
                <a:srgbClr val="1A275B"/>
              </a:solidFill>
              <a:latin typeface="Wingdings" panose="05000000000000000000" pitchFamily="2" charset="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1A275B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异常状态通知：任务退出机制下线，进度异常，完播异常等（企业微信）；</a:t>
            </a:r>
            <a:endParaRPr lang="en-US" altLang="zh-CN" sz="1600" dirty="0">
              <a:solidFill>
                <a:srgbClr val="1A275B"/>
              </a:solidFill>
              <a:latin typeface="Wingdings" panose="05000000000000000000" pitchFamily="2" charset="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1A275B"/>
                </a:solidFill>
                <a:latin typeface="Wingdings" panose="05000000000000000000" pitchFamily="2" charset="2"/>
                <a:ea typeface="微软雅黑" panose="020B0503020204020204" pitchFamily="34" charset="-122"/>
                <a:hlinkClick r:id="rId3"/>
              </a:rPr>
              <a:t>运行时数据查询</a:t>
            </a:r>
            <a:r>
              <a:rPr lang="zh-CN" altLang="en-US" sz="1600" dirty="0">
                <a:solidFill>
                  <a:srgbClr val="1A275B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：任务进度，分渠道播放量，点击率，完播率查询（</a:t>
            </a:r>
            <a:r>
              <a:rPr lang="zh-CN" altLang="en-US" sz="1600" dirty="0">
                <a:solidFill>
                  <a:srgbClr val="1A275B"/>
                </a:solidFill>
              </a:rPr>
              <a:t>Alphonse</a:t>
            </a:r>
            <a:r>
              <a:rPr lang="zh-CN" altLang="en-US" sz="1600" dirty="0">
                <a:solidFill>
                  <a:srgbClr val="1A275B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）；</a:t>
            </a:r>
            <a:endParaRPr lang="en-US" altLang="zh-CN" sz="1600" dirty="0">
              <a:solidFill>
                <a:srgbClr val="1A275B"/>
              </a:solidFill>
              <a:latin typeface="Wingdings" panose="05000000000000000000" pitchFamily="2" charset="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rgbClr val="1A275B"/>
              </a:solidFill>
              <a:latin typeface="Wingdings" panose="05000000000000000000" pitchFamily="2" charset="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B7BD1B4-BE47-4118-903D-8676D8E0C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3029" y="1059630"/>
            <a:ext cx="7819316" cy="253611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C276478-0773-49FC-AF35-C368BD4EE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310" y="4324231"/>
            <a:ext cx="7015149" cy="160434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D702DA3-5FDF-4EBE-8498-FA972F9E95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3029" y="3765815"/>
            <a:ext cx="3329112" cy="220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1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9DA7597-2ABF-4B37-A366-021FF14087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199" y="294211"/>
            <a:ext cx="1048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dirty="0">
                <a:solidFill>
                  <a:srgbClr val="1A275B"/>
                </a:solidFill>
              </a:rPr>
              <a:t>5. </a:t>
            </a:r>
            <a:r>
              <a:rPr lang="zh-CN" altLang="en-US" sz="2800" dirty="0">
                <a:solidFill>
                  <a:srgbClr val="1A275B"/>
                </a:solidFill>
              </a:rPr>
              <a:t>系统监控与运维手段</a:t>
            </a:r>
            <a:endParaRPr lang="en-US" altLang="zh-CN" sz="2800" dirty="0">
              <a:solidFill>
                <a:srgbClr val="1A275B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3501577-8B94-4235-AE85-9571A2E2561D}"/>
              </a:ext>
            </a:extLst>
          </p:cNvPr>
          <p:cNvSpPr/>
          <p:nvPr/>
        </p:nvSpPr>
        <p:spPr>
          <a:xfrm>
            <a:off x="455310" y="1059630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1672FB"/>
                </a:solidFill>
              </a:rPr>
              <a:t>运行期数据查询与通知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73378D7-9E04-4AED-9B33-7BEBE5107EEB}"/>
              </a:ext>
            </a:extLst>
          </p:cNvPr>
          <p:cNvSpPr/>
          <p:nvPr/>
        </p:nvSpPr>
        <p:spPr>
          <a:xfrm>
            <a:off x="455310" y="1575920"/>
            <a:ext cx="6343467" cy="37417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rgbClr val="1A275B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系统维度：</a:t>
            </a:r>
            <a:endParaRPr lang="en-US" altLang="zh-CN" sz="1600" b="1" dirty="0">
              <a:solidFill>
                <a:srgbClr val="1A275B"/>
              </a:solidFill>
              <a:latin typeface="Wingdings" panose="05000000000000000000" pitchFamily="2" charset="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1A275B"/>
                </a:solidFill>
                <a:latin typeface="Wingdings" panose="05000000000000000000" pitchFamily="2" charset="2"/>
                <a:ea typeface="微软雅黑" panose="020B0503020204020204" pitchFamily="34" charset="-122"/>
                <a:hlinkClick r:id="rId2"/>
              </a:rPr>
              <a:t>流量漏斗分析</a:t>
            </a:r>
            <a:r>
              <a:rPr lang="zh-CN" altLang="en-US" sz="1600" dirty="0">
                <a:solidFill>
                  <a:srgbClr val="1A275B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：实时流量漏斗数据监控（</a:t>
            </a:r>
            <a:r>
              <a:rPr lang="en-US" altLang="zh-CN" sz="1600" dirty="0">
                <a:solidFill>
                  <a:srgbClr val="1A275B"/>
                </a:solidFill>
              </a:rPr>
              <a:t> ES + Grafana</a:t>
            </a:r>
            <a:r>
              <a:rPr lang="zh-CN" altLang="en-US" sz="1600" dirty="0">
                <a:solidFill>
                  <a:srgbClr val="1A275B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）；</a:t>
            </a:r>
            <a:endParaRPr lang="en-US" altLang="zh-CN" sz="1600" dirty="0">
              <a:solidFill>
                <a:srgbClr val="1A275B"/>
              </a:solidFill>
              <a:latin typeface="Wingdings" panose="05000000000000000000" pitchFamily="2" charset="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1A275B"/>
                </a:solidFill>
                <a:latin typeface="Wingdings" panose="05000000000000000000" pitchFamily="2" charset="2"/>
                <a:ea typeface="微软雅黑" panose="020B0503020204020204" pitchFamily="34" charset="-122"/>
                <a:hlinkClick r:id="rId3"/>
              </a:rPr>
              <a:t>订单信息查询</a:t>
            </a:r>
            <a:r>
              <a:rPr lang="zh-CN" altLang="en-US" sz="1600" dirty="0">
                <a:solidFill>
                  <a:srgbClr val="1A275B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：实时订单信息查询；</a:t>
            </a:r>
            <a:endParaRPr lang="en-US" altLang="zh-CN" sz="1600" dirty="0">
              <a:solidFill>
                <a:srgbClr val="1A275B"/>
              </a:solidFill>
              <a:latin typeface="Wingdings" panose="05000000000000000000" pitchFamily="2" charset="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1A275B"/>
                </a:solidFill>
                <a:latin typeface="Wingdings" panose="05000000000000000000" pitchFamily="2" charset="2"/>
                <a:ea typeface="微软雅黑" panose="020B0503020204020204" pitchFamily="34" charset="-122"/>
                <a:hlinkClick r:id="rId4"/>
              </a:rPr>
              <a:t>全链路日志分析</a:t>
            </a:r>
            <a:r>
              <a:rPr lang="zh-CN" altLang="en-US" sz="1600" dirty="0">
                <a:solidFill>
                  <a:srgbClr val="1A275B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rgbClr val="1A275B"/>
                </a:solidFill>
              </a:rPr>
              <a:t> ELK </a:t>
            </a:r>
            <a:r>
              <a:rPr lang="zh-CN" altLang="en-US" sz="1600" dirty="0">
                <a:solidFill>
                  <a:srgbClr val="1A275B"/>
                </a:solidFill>
              </a:rPr>
              <a:t>日志收集，</a:t>
            </a:r>
            <a:r>
              <a:rPr lang="zh-CN" altLang="en-US" sz="1600" dirty="0">
                <a:solidFill>
                  <a:srgbClr val="1A275B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实时分析相关流量指标，以及用户级别每模块结果正确性；</a:t>
            </a:r>
            <a:endParaRPr lang="en-US" altLang="zh-CN" sz="1600" dirty="0">
              <a:solidFill>
                <a:srgbClr val="1A275B"/>
              </a:solidFill>
              <a:latin typeface="Wingdings" panose="05000000000000000000" pitchFamily="2" charset="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1A275B"/>
                </a:solidFill>
                <a:latin typeface="Wingdings" panose="05000000000000000000" pitchFamily="2" charset="2"/>
                <a:ea typeface="微软雅黑" panose="020B0503020204020204" pitchFamily="34" charset="-122"/>
                <a:hlinkClick r:id="rId5"/>
              </a:rPr>
              <a:t>系统天级别看板</a:t>
            </a:r>
            <a:r>
              <a:rPr lang="zh-CN" altLang="en-US" sz="1600" dirty="0">
                <a:solidFill>
                  <a:srgbClr val="1A275B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：各项系统指标，任务指标查询（</a:t>
            </a:r>
            <a:r>
              <a:rPr lang="en-US" altLang="zh-CN" sz="1600" dirty="0">
                <a:solidFill>
                  <a:srgbClr val="1A275B"/>
                </a:solidFill>
              </a:rPr>
              <a:t>superset</a:t>
            </a:r>
            <a:r>
              <a:rPr lang="zh-CN" altLang="en-US" sz="1600" dirty="0">
                <a:solidFill>
                  <a:srgbClr val="1A275B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）</a:t>
            </a:r>
            <a:endParaRPr lang="en-US" altLang="zh-CN" sz="1600" dirty="0">
              <a:solidFill>
                <a:srgbClr val="1A275B"/>
              </a:solidFill>
              <a:latin typeface="Wingdings" panose="05000000000000000000" pitchFamily="2" charset="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1600" dirty="0">
              <a:solidFill>
                <a:srgbClr val="1A275B"/>
              </a:solidFill>
              <a:latin typeface="Wingdings" panose="05000000000000000000" pitchFamily="2" charset="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1600" dirty="0">
              <a:solidFill>
                <a:srgbClr val="1A275B"/>
              </a:solidFill>
              <a:latin typeface="Wingdings" panose="05000000000000000000" pitchFamily="2" charset="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rgbClr val="1A275B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用户维度：</a:t>
            </a:r>
            <a:endParaRPr lang="en-US" altLang="zh-CN" sz="1600" b="1" dirty="0">
              <a:solidFill>
                <a:srgbClr val="1A275B"/>
              </a:solidFill>
              <a:latin typeface="Wingdings" panose="05000000000000000000" pitchFamily="2" charset="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1A275B"/>
                </a:solidFill>
                <a:latin typeface="Wingdings" panose="05000000000000000000" pitchFamily="2" charset="2"/>
                <a:ea typeface="微软雅黑" panose="020B0503020204020204" pitchFamily="34" charset="-122"/>
                <a:hlinkClick r:id="rId6"/>
              </a:rPr>
              <a:t>实时下发情况</a:t>
            </a:r>
            <a:r>
              <a:rPr lang="zh-CN" altLang="en-US" sz="1600" dirty="0">
                <a:solidFill>
                  <a:srgbClr val="1A275B"/>
                </a:solidFill>
                <a:latin typeface="Wingdings" panose="05000000000000000000" pitchFamily="2" charset="2"/>
                <a:ea typeface="微软雅黑" panose="020B0503020204020204" pitchFamily="34" charset="-122"/>
              </a:rPr>
              <a:t>：实时下发列表查询，历史过滤查询；</a:t>
            </a:r>
            <a:endParaRPr lang="en-US" altLang="zh-CN" sz="1600" dirty="0">
              <a:solidFill>
                <a:srgbClr val="1A275B"/>
              </a:solidFill>
              <a:latin typeface="Wingdings" panose="05000000000000000000" pitchFamily="2" charset="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C1BE061-7FB9-45F5-8535-909F8DE04A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6174" y="260280"/>
            <a:ext cx="6958680" cy="257501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380EC38-05E1-44AD-9F73-6F70F4A812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6174" y="1059630"/>
            <a:ext cx="7038424" cy="29060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988B46F-4DA1-4122-8D66-EFDA7CEE86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6174" y="2266168"/>
            <a:ext cx="5552730" cy="30672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D5D9E68-76FD-4D36-9ADF-331C9A2924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6430" y="2797472"/>
            <a:ext cx="5870745" cy="333970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EE60A1D-F897-4A02-8386-1FB3F8CB80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36174" y="3441178"/>
            <a:ext cx="5933705" cy="349973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D6EFC56-B620-4995-B07D-FFF4BC3164FA}"/>
              </a:ext>
            </a:extLst>
          </p:cNvPr>
          <p:cNvSpPr txBox="1"/>
          <p:nvPr/>
        </p:nvSpPr>
        <p:spPr>
          <a:xfrm>
            <a:off x="1652239" y="5336705"/>
            <a:ext cx="38779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b="1" dirty="0">
              <a:solidFill>
                <a:srgbClr val="C00000"/>
              </a:solidFill>
            </a:endParaRPr>
          </a:p>
          <a:p>
            <a:r>
              <a:rPr lang="zh-CN" altLang="en-US" b="1" dirty="0">
                <a:solidFill>
                  <a:srgbClr val="C00000"/>
                </a:solidFill>
              </a:rPr>
              <a:t>及时发现异常：天级别缩减到分钟级</a:t>
            </a:r>
            <a:endParaRPr lang="en-US" altLang="zh-CN" b="1" dirty="0">
              <a:solidFill>
                <a:srgbClr val="C00000"/>
              </a:solidFill>
            </a:endParaRPr>
          </a:p>
          <a:p>
            <a:r>
              <a:rPr lang="zh-CN" altLang="en-US" b="1" dirty="0">
                <a:solidFill>
                  <a:srgbClr val="C00000"/>
                </a:solidFill>
              </a:rPr>
              <a:t>快速排查异常：从小时缩减到分钟级</a:t>
            </a:r>
          </a:p>
        </p:txBody>
      </p:sp>
    </p:spTree>
    <p:extLst>
      <p:ext uri="{BB962C8B-B14F-4D97-AF65-F5344CB8AC3E}">
        <p14:creationId xmlns:p14="http://schemas.microsoft.com/office/powerpoint/2010/main" val="336518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9DA7597-2ABF-4B37-A366-021FF14087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199" y="294211"/>
            <a:ext cx="1048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dirty="0">
                <a:solidFill>
                  <a:srgbClr val="1A275B"/>
                </a:solidFill>
              </a:rPr>
              <a:t>6. </a:t>
            </a:r>
            <a:r>
              <a:rPr lang="zh-CN" altLang="en-US" sz="2800" dirty="0">
                <a:solidFill>
                  <a:srgbClr val="1A275B"/>
                </a:solidFill>
              </a:rPr>
              <a:t>项目成果</a:t>
            </a:r>
            <a:endParaRPr lang="en-US" altLang="zh-CN" sz="2800" dirty="0">
              <a:solidFill>
                <a:srgbClr val="1A275B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DA3C20B-EF27-493C-8385-C532771E7C5C}"/>
              </a:ext>
            </a:extLst>
          </p:cNvPr>
          <p:cNvSpPr/>
          <p:nvPr/>
        </p:nvSpPr>
        <p:spPr>
          <a:xfrm>
            <a:off x="416631" y="863048"/>
            <a:ext cx="10822617" cy="5875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rgbClr val="1A27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扩充投放流量及覆盖场景</a:t>
            </a:r>
            <a:endParaRPr lang="en-US" altLang="zh-CN" sz="1600" b="1" dirty="0">
              <a:solidFill>
                <a:srgbClr val="1A275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1A275B"/>
                </a:solidFill>
              </a:rPr>
              <a:t>流量扩充：</a:t>
            </a:r>
            <a:r>
              <a:rPr lang="en-US" altLang="zh-CN" sz="1600" dirty="0">
                <a:solidFill>
                  <a:srgbClr val="1A275B"/>
                </a:solidFill>
              </a:rPr>
              <a:t>2020</a:t>
            </a:r>
            <a:r>
              <a:rPr lang="zh-CN" altLang="en-US" sz="1600" dirty="0">
                <a:solidFill>
                  <a:srgbClr val="1A275B"/>
                </a:solidFill>
              </a:rPr>
              <a:t>年接入站内</a:t>
            </a:r>
            <a:r>
              <a:rPr lang="en-US" altLang="zh-CN" sz="1600" dirty="0">
                <a:solidFill>
                  <a:srgbClr val="1A275B"/>
                </a:solidFill>
              </a:rPr>
              <a:t>5</a:t>
            </a:r>
            <a:r>
              <a:rPr lang="zh-CN" altLang="en-US" sz="1600" dirty="0">
                <a:solidFill>
                  <a:srgbClr val="1A275B"/>
                </a:solidFill>
              </a:rPr>
              <a:t>大头部歌曲宣发点位，可投放量提升 </a:t>
            </a:r>
            <a:r>
              <a:rPr lang="en-US" altLang="zh-CN" sz="1600" dirty="0">
                <a:solidFill>
                  <a:srgbClr val="C00000"/>
                </a:solidFill>
              </a:rPr>
              <a:t>500%</a:t>
            </a:r>
            <a:r>
              <a:rPr lang="zh-CN" altLang="en-US" sz="1600" dirty="0">
                <a:solidFill>
                  <a:srgbClr val="1A275B"/>
                </a:solidFill>
              </a:rPr>
              <a:t>（</a:t>
            </a:r>
            <a:r>
              <a:rPr lang="en-US" altLang="zh-CN" sz="1600" dirty="0">
                <a:solidFill>
                  <a:srgbClr val="1A275B"/>
                </a:solidFill>
              </a:rPr>
              <a:t>500</a:t>
            </a:r>
            <a:r>
              <a:rPr lang="zh-CN" altLang="en-US" sz="1600" dirty="0">
                <a:solidFill>
                  <a:srgbClr val="1A275B"/>
                </a:solidFill>
              </a:rPr>
              <a:t>万</a:t>
            </a:r>
            <a:r>
              <a:rPr lang="en-US" altLang="zh-CN" sz="1600" dirty="0">
                <a:solidFill>
                  <a:srgbClr val="1A275B"/>
                </a:solidFill>
              </a:rPr>
              <a:t>/</a:t>
            </a:r>
            <a:r>
              <a:rPr lang="zh-CN" altLang="en-US" sz="1600" dirty="0">
                <a:solidFill>
                  <a:srgbClr val="1A275B"/>
                </a:solidFill>
              </a:rPr>
              <a:t>日）；</a:t>
            </a:r>
            <a:endParaRPr lang="en-US" altLang="zh-CN" sz="1600" dirty="0">
              <a:solidFill>
                <a:srgbClr val="1A275B"/>
              </a:solidFill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1A275B"/>
                </a:solidFill>
              </a:rPr>
              <a:t>业务承接：支持</a:t>
            </a:r>
            <a:r>
              <a:rPr lang="en-US" altLang="zh-CN" sz="1600" dirty="0">
                <a:solidFill>
                  <a:srgbClr val="C00000"/>
                </a:solidFill>
              </a:rPr>
              <a:t>5</a:t>
            </a:r>
            <a:r>
              <a:rPr lang="zh-CN" altLang="en-US" sz="1600" dirty="0">
                <a:solidFill>
                  <a:srgbClr val="C00000"/>
                </a:solidFill>
              </a:rPr>
              <a:t>大重点业务</a:t>
            </a:r>
            <a:r>
              <a:rPr lang="zh-CN" altLang="en-US" sz="1600" dirty="0">
                <a:solidFill>
                  <a:srgbClr val="1A275B"/>
                </a:solidFill>
              </a:rPr>
              <a:t>（大版权、开平优选、</a:t>
            </a:r>
            <a:r>
              <a:rPr lang="en-US" altLang="zh-CN" sz="1600" dirty="0">
                <a:solidFill>
                  <a:srgbClr val="1A275B"/>
                </a:solidFill>
              </a:rPr>
              <a:t>S</a:t>
            </a:r>
            <a:r>
              <a:rPr lang="zh-CN" altLang="en-US" sz="1600" dirty="0">
                <a:solidFill>
                  <a:srgbClr val="1A275B"/>
                </a:solidFill>
              </a:rPr>
              <a:t>制造、</a:t>
            </a:r>
            <a:r>
              <a:rPr lang="en-US" altLang="zh-CN" sz="1600" dirty="0">
                <a:solidFill>
                  <a:srgbClr val="1A275B"/>
                </a:solidFill>
              </a:rPr>
              <a:t>KOL</a:t>
            </a:r>
            <a:r>
              <a:rPr lang="zh-CN" altLang="en-US" sz="1600" dirty="0">
                <a:solidFill>
                  <a:srgbClr val="1A275B"/>
                </a:solidFill>
              </a:rPr>
              <a:t>音乐人、算法推歌线</a:t>
            </a:r>
            <a:r>
              <a:rPr lang="en-US" altLang="zh-CN" sz="1600" dirty="0">
                <a:solidFill>
                  <a:srgbClr val="1A275B"/>
                </a:solidFill>
              </a:rPr>
              <a:t>-</a:t>
            </a:r>
            <a:r>
              <a:rPr lang="zh-CN" altLang="en-US" sz="1600" dirty="0">
                <a:solidFill>
                  <a:srgbClr val="1A275B"/>
                </a:solidFill>
              </a:rPr>
              <a:t>潜力歌曲）的投放任务；</a:t>
            </a:r>
            <a:endParaRPr lang="en-US" altLang="zh-CN" sz="1600" dirty="0">
              <a:solidFill>
                <a:srgbClr val="1A275B"/>
              </a:solidFill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1A275B"/>
                </a:solidFill>
              </a:rPr>
              <a:t>全年共发布</a:t>
            </a:r>
            <a:r>
              <a:rPr lang="en-US" altLang="zh-CN" sz="1600" dirty="0">
                <a:solidFill>
                  <a:srgbClr val="C00000"/>
                </a:solidFill>
              </a:rPr>
              <a:t>18</a:t>
            </a:r>
            <a:r>
              <a:rPr lang="zh-CN" altLang="en-US" sz="1600" dirty="0">
                <a:solidFill>
                  <a:srgbClr val="C00000"/>
                </a:solidFill>
              </a:rPr>
              <a:t>万</a:t>
            </a:r>
            <a:r>
              <a:rPr lang="zh-CN" altLang="en-US" sz="1600" dirty="0">
                <a:solidFill>
                  <a:srgbClr val="1A275B"/>
                </a:solidFill>
              </a:rPr>
              <a:t>个任务，共输送</a:t>
            </a:r>
            <a:r>
              <a:rPr lang="en-US" altLang="zh-CN" sz="1600" dirty="0">
                <a:solidFill>
                  <a:srgbClr val="C00000"/>
                </a:solidFill>
              </a:rPr>
              <a:t>15</a:t>
            </a:r>
            <a:r>
              <a:rPr lang="zh-CN" altLang="en-US" sz="1600" dirty="0">
                <a:solidFill>
                  <a:srgbClr val="C00000"/>
                </a:solidFill>
              </a:rPr>
              <a:t>亿</a:t>
            </a:r>
            <a:r>
              <a:rPr lang="en-US" altLang="zh-CN" sz="1600" dirty="0">
                <a:solidFill>
                  <a:srgbClr val="C00000"/>
                </a:solidFill>
              </a:rPr>
              <a:t>+</a:t>
            </a:r>
            <a:r>
              <a:rPr lang="zh-CN" altLang="en-US" sz="1600" dirty="0">
                <a:solidFill>
                  <a:srgbClr val="1A275B"/>
                </a:solidFill>
              </a:rPr>
              <a:t>流量。</a:t>
            </a:r>
            <a:endParaRPr lang="en-US" altLang="zh-CN" sz="1600" dirty="0">
              <a:solidFill>
                <a:srgbClr val="1A275B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rgbClr val="1A27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提升投放精准度</a:t>
            </a:r>
            <a:endParaRPr lang="en-US" altLang="zh-CN" sz="1600" b="1" dirty="0">
              <a:solidFill>
                <a:srgbClr val="1A275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1A275B"/>
                </a:solidFill>
              </a:rPr>
              <a:t>精准度提升：引入全新音频特征，突破新歌</a:t>
            </a:r>
            <a:r>
              <a:rPr lang="en-US" altLang="zh-CN" sz="1600" dirty="0">
                <a:solidFill>
                  <a:srgbClr val="1A275B"/>
                </a:solidFill>
              </a:rPr>
              <a:t>/</a:t>
            </a:r>
            <a:r>
              <a:rPr lang="zh-CN" altLang="en-US" sz="1600" dirty="0">
                <a:solidFill>
                  <a:srgbClr val="1A275B"/>
                </a:solidFill>
              </a:rPr>
              <a:t>长尾内容用户数据稀疏的瓶颈，歌曲完播同比提升</a:t>
            </a:r>
            <a:r>
              <a:rPr lang="en-US" altLang="zh-CN" sz="1600" dirty="0">
                <a:solidFill>
                  <a:srgbClr val="C00000"/>
                </a:solidFill>
              </a:rPr>
              <a:t>5.79%</a:t>
            </a:r>
            <a:r>
              <a:rPr lang="zh-CN" altLang="en-US" sz="1600" dirty="0">
                <a:solidFill>
                  <a:srgbClr val="1A275B"/>
                </a:solidFill>
              </a:rPr>
              <a:t>（</a:t>
            </a:r>
            <a:r>
              <a:rPr lang="en-US" altLang="zh-CN" sz="1600" dirty="0">
                <a:solidFill>
                  <a:srgbClr val="1A275B"/>
                </a:solidFill>
              </a:rPr>
              <a:t>53.65% -&gt; 56.76%</a:t>
            </a:r>
            <a:r>
              <a:rPr lang="zh-CN" altLang="en-US" sz="1600" dirty="0">
                <a:solidFill>
                  <a:srgbClr val="1A275B"/>
                </a:solidFill>
              </a:rPr>
              <a:t>）；</a:t>
            </a:r>
            <a:endParaRPr lang="en-US" altLang="zh-CN" sz="1600" dirty="0">
              <a:solidFill>
                <a:srgbClr val="1A275B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rgbClr val="1A275B"/>
                </a:solidFill>
              </a:rPr>
              <a:t>助力集团内容战略，协同打造多首爆款</a:t>
            </a:r>
            <a:endParaRPr lang="en-US" altLang="zh-CN" sz="1600" b="1" dirty="0">
              <a:solidFill>
                <a:srgbClr val="1A275B"/>
              </a:solidFill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1A275B"/>
                </a:solidFill>
              </a:rPr>
              <a:t>典型案例包括：</a:t>
            </a:r>
            <a:r>
              <a:rPr lang="en-US" altLang="zh-CN" sz="1600" dirty="0">
                <a:solidFill>
                  <a:srgbClr val="1A275B"/>
                </a:solidFill>
              </a:rPr>
              <a:t>S</a:t>
            </a:r>
            <a:r>
              <a:rPr lang="zh-CN" altLang="en-US" sz="1600" dirty="0">
                <a:solidFill>
                  <a:srgbClr val="1A275B"/>
                </a:solidFill>
              </a:rPr>
              <a:t>制造</a:t>
            </a:r>
            <a:r>
              <a:rPr lang="en-US" altLang="zh-CN" sz="1600" dirty="0">
                <a:solidFill>
                  <a:srgbClr val="1A275B"/>
                </a:solidFill>
              </a:rPr>
              <a:t>-</a:t>
            </a:r>
            <a:r>
              <a:rPr lang="zh-CN" altLang="en-US" sz="1600" dirty="0">
                <a:solidFill>
                  <a:srgbClr val="1A275B"/>
                </a:solidFill>
              </a:rPr>
              <a:t>林小珂</a:t>
            </a:r>
            <a:r>
              <a:rPr lang="en-US" altLang="zh-CN" sz="1600" dirty="0">
                <a:solidFill>
                  <a:srgbClr val="1A275B"/>
                </a:solidFill>
              </a:rPr>
              <a:t>《</a:t>
            </a:r>
            <a:r>
              <a:rPr lang="zh-CN" altLang="en-US" sz="1600" dirty="0">
                <a:solidFill>
                  <a:srgbClr val="1A275B"/>
                </a:solidFill>
              </a:rPr>
              <a:t>爱，存在</a:t>
            </a:r>
            <a:r>
              <a:rPr lang="en-US" altLang="zh-CN" sz="1600" dirty="0">
                <a:solidFill>
                  <a:srgbClr val="1A275B"/>
                </a:solidFill>
              </a:rPr>
              <a:t>》</a:t>
            </a:r>
            <a:r>
              <a:rPr lang="zh-CN" altLang="en-US" sz="1600" dirty="0">
                <a:solidFill>
                  <a:srgbClr val="1A275B"/>
                </a:solidFill>
              </a:rPr>
              <a:t>、林小珂</a:t>
            </a:r>
            <a:r>
              <a:rPr lang="en-US" altLang="zh-CN" sz="1600" dirty="0">
                <a:solidFill>
                  <a:srgbClr val="1A275B"/>
                </a:solidFill>
              </a:rPr>
              <a:t>《</a:t>
            </a:r>
            <a:r>
              <a:rPr lang="zh-CN" altLang="en-US" sz="1600" dirty="0">
                <a:solidFill>
                  <a:srgbClr val="1A275B"/>
                </a:solidFill>
              </a:rPr>
              <a:t>尘埃</a:t>
            </a:r>
            <a:r>
              <a:rPr lang="en-US" altLang="zh-CN" sz="1600" dirty="0">
                <a:solidFill>
                  <a:srgbClr val="1A275B"/>
                </a:solidFill>
              </a:rPr>
              <a:t>》</a:t>
            </a:r>
            <a:r>
              <a:rPr lang="zh-CN" altLang="en-US" sz="1600" dirty="0">
                <a:solidFill>
                  <a:srgbClr val="1A275B"/>
                </a:solidFill>
              </a:rPr>
              <a:t>、开平优选</a:t>
            </a:r>
            <a:r>
              <a:rPr lang="en-US" altLang="zh-CN" sz="1600" dirty="0">
                <a:solidFill>
                  <a:srgbClr val="1A275B"/>
                </a:solidFill>
              </a:rPr>
              <a:t>-</a:t>
            </a:r>
            <a:r>
              <a:rPr lang="zh-CN" altLang="en-US" sz="1600" dirty="0">
                <a:solidFill>
                  <a:srgbClr val="1A275B"/>
                </a:solidFill>
              </a:rPr>
              <a:t>曲肖冰</a:t>
            </a:r>
            <a:r>
              <a:rPr lang="en-US" altLang="zh-CN" sz="1600" dirty="0">
                <a:solidFill>
                  <a:srgbClr val="1A275B"/>
                </a:solidFill>
              </a:rPr>
              <a:t>《</a:t>
            </a:r>
            <a:r>
              <a:rPr lang="zh-CN" altLang="en-US" sz="1600" dirty="0">
                <a:solidFill>
                  <a:srgbClr val="1A275B"/>
                </a:solidFill>
              </a:rPr>
              <a:t>厚颜无耻</a:t>
            </a:r>
            <a:r>
              <a:rPr lang="en-US" altLang="zh-CN" sz="1600" dirty="0">
                <a:solidFill>
                  <a:srgbClr val="1A275B"/>
                </a:solidFill>
              </a:rPr>
              <a:t>》</a:t>
            </a:r>
            <a:r>
              <a:rPr lang="zh-CN" altLang="en-US" sz="1600" dirty="0">
                <a:solidFill>
                  <a:srgbClr val="1A275B"/>
                </a:solidFill>
              </a:rPr>
              <a:t>、王靖雯不胖</a:t>
            </a:r>
            <a:r>
              <a:rPr lang="en-US" altLang="zh-CN" sz="1600" dirty="0">
                <a:solidFill>
                  <a:srgbClr val="1A275B"/>
                </a:solidFill>
              </a:rPr>
              <a:t>《</a:t>
            </a:r>
            <a:r>
              <a:rPr lang="zh-CN" altLang="en-US" sz="1600" dirty="0">
                <a:solidFill>
                  <a:srgbClr val="1A275B"/>
                </a:solidFill>
              </a:rPr>
              <a:t>不知所措</a:t>
            </a:r>
            <a:r>
              <a:rPr lang="en-US" altLang="zh-CN" sz="1600" dirty="0">
                <a:solidFill>
                  <a:srgbClr val="1A275B"/>
                </a:solidFill>
              </a:rPr>
              <a:t>》</a:t>
            </a:r>
            <a:r>
              <a:rPr lang="zh-CN" altLang="en-US" sz="1600" dirty="0">
                <a:solidFill>
                  <a:srgbClr val="1A275B"/>
                </a:solidFill>
              </a:rPr>
              <a:t>、傅如乔</a:t>
            </a:r>
            <a:r>
              <a:rPr lang="en-US" altLang="zh-CN" sz="1600" dirty="0">
                <a:solidFill>
                  <a:srgbClr val="1A275B"/>
                </a:solidFill>
              </a:rPr>
              <a:t>《</a:t>
            </a:r>
            <a:r>
              <a:rPr lang="zh-CN" altLang="en-US" sz="1600" dirty="0">
                <a:solidFill>
                  <a:srgbClr val="1A275B"/>
                </a:solidFill>
              </a:rPr>
              <a:t>微微</a:t>
            </a:r>
            <a:r>
              <a:rPr lang="en-US" altLang="zh-CN" sz="1600" dirty="0">
                <a:solidFill>
                  <a:srgbClr val="1A275B"/>
                </a:solidFill>
              </a:rPr>
              <a:t>》</a:t>
            </a:r>
            <a:r>
              <a:rPr lang="zh-CN" altLang="en-US" sz="1600" dirty="0">
                <a:solidFill>
                  <a:srgbClr val="1A275B"/>
                </a:solidFill>
              </a:rPr>
              <a:t>、任然</a:t>
            </a:r>
            <a:r>
              <a:rPr lang="en-US" altLang="zh-CN" sz="1600" dirty="0">
                <a:solidFill>
                  <a:srgbClr val="1A275B"/>
                </a:solidFill>
              </a:rPr>
              <a:t>《</a:t>
            </a:r>
            <a:r>
              <a:rPr lang="zh-CN" altLang="en-US" sz="1600" dirty="0">
                <a:solidFill>
                  <a:srgbClr val="1A275B"/>
                </a:solidFill>
              </a:rPr>
              <a:t>飞鸟和蝉</a:t>
            </a:r>
            <a:r>
              <a:rPr lang="en-US" altLang="zh-CN" sz="1600" dirty="0">
                <a:solidFill>
                  <a:srgbClr val="1A275B"/>
                </a:solidFill>
              </a:rPr>
              <a:t>》</a:t>
            </a:r>
            <a:r>
              <a:rPr lang="zh-CN" altLang="en-US" sz="1600" dirty="0">
                <a:solidFill>
                  <a:srgbClr val="1A275B"/>
                </a:solidFill>
              </a:rPr>
              <a:t>、笛音（潜力内容挖掘）</a:t>
            </a:r>
            <a:r>
              <a:rPr lang="en-US" altLang="zh-CN" sz="1600" dirty="0">
                <a:solidFill>
                  <a:srgbClr val="1A275B"/>
                </a:solidFill>
              </a:rPr>
              <a:t>-《</a:t>
            </a:r>
            <a:r>
              <a:rPr lang="zh-CN" altLang="en-US" sz="1600" dirty="0">
                <a:solidFill>
                  <a:srgbClr val="1A275B"/>
                </a:solidFill>
              </a:rPr>
              <a:t>迷失幻境</a:t>
            </a:r>
            <a:r>
              <a:rPr lang="en-US" altLang="zh-CN" sz="1600" dirty="0">
                <a:solidFill>
                  <a:srgbClr val="1A275B"/>
                </a:solidFill>
              </a:rPr>
              <a:t>》《</a:t>
            </a:r>
            <a:r>
              <a:rPr lang="zh-CN" altLang="en-US" sz="1600" dirty="0">
                <a:solidFill>
                  <a:srgbClr val="1A275B"/>
                </a:solidFill>
              </a:rPr>
              <a:t>忘川彼岸</a:t>
            </a:r>
            <a:r>
              <a:rPr lang="en-US" altLang="zh-CN" sz="1600" dirty="0">
                <a:solidFill>
                  <a:srgbClr val="1A275B"/>
                </a:solidFill>
              </a:rPr>
              <a:t>》《</a:t>
            </a:r>
            <a:r>
              <a:rPr lang="zh-CN" altLang="en-US" sz="1600" dirty="0">
                <a:solidFill>
                  <a:srgbClr val="1A275B"/>
                </a:solidFill>
              </a:rPr>
              <a:t>云与海</a:t>
            </a:r>
            <a:r>
              <a:rPr lang="en-US" altLang="zh-CN" sz="1600" dirty="0">
                <a:solidFill>
                  <a:srgbClr val="1A275B"/>
                </a:solidFill>
              </a:rPr>
              <a:t>》</a:t>
            </a:r>
            <a:r>
              <a:rPr lang="zh-CN" altLang="en-US" sz="1600" dirty="0">
                <a:solidFill>
                  <a:srgbClr val="1A275B"/>
                </a:solidFill>
              </a:rPr>
              <a:t>；</a:t>
            </a:r>
            <a:endParaRPr lang="en-US" altLang="zh-CN" sz="1600" dirty="0">
              <a:solidFill>
                <a:srgbClr val="1A275B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rgbClr val="1A275B"/>
                </a:solidFill>
              </a:rPr>
              <a:t>能力复用</a:t>
            </a:r>
            <a:endParaRPr lang="en-US" altLang="zh-CN" sz="1600" b="1" dirty="0">
              <a:solidFill>
                <a:srgbClr val="1A275B"/>
              </a:solidFill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1A275B"/>
                </a:solidFill>
              </a:rPr>
              <a:t>复用歌曲投放能力，快速实现</a:t>
            </a:r>
            <a:r>
              <a:rPr lang="zh-CN" altLang="en-US" sz="1600" dirty="0">
                <a:solidFill>
                  <a:srgbClr val="C00000"/>
                </a:solidFill>
              </a:rPr>
              <a:t>歌单、视频</a:t>
            </a:r>
            <a:r>
              <a:rPr lang="zh-CN" altLang="en-US" sz="1600" dirty="0">
                <a:solidFill>
                  <a:srgbClr val="1A275B"/>
                </a:solidFill>
              </a:rPr>
              <a:t>投放功能，满足业务运营需求。</a:t>
            </a:r>
            <a:endParaRPr lang="en-US" altLang="zh-CN" sz="1600" dirty="0">
              <a:solidFill>
                <a:srgbClr val="1A275B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rgbClr val="1A27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集团奖项</a:t>
            </a:r>
            <a:endParaRPr lang="en-US" altLang="zh-CN" sz="1600" b="1" dirty="0">
              <a:solidFill>
                <a:srgbClr val="1A275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>
                <a:solidFill>
                  <a:srgbClr val="1A27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 &amp; 2020 </a:t>
            </a:r>
            <a:r>
              <a:rPr lang="zh-CN" altLang="en-US" sz="1600" dirty="0">
                <a:solidFill>
                  <a:srgbClr val="1A27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连续两年获得技术突破奖</a:t>
            </a: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rgbClr val="1A275B"/>
              </a:solidFill>
              <a:latin typeface="Wingdings" panose="05000000000000000000" pitchFamily="2" charset="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902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9DA7597-2ABF-4B37-A366-021FF14087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199" y="315755"/>
            <a:ext cx="1048633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A275B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专业影响力</a:t>
            </a:r>
            <a:r>
              <a:rPr lang="zh-CN" altLang="en-US" sz="2800" dirty="0">
                <a:solidFill>
                  <a:srgbClr val="1A275B"/>
                </a:solidFill>
              </a:rPr>
              <a:t>与贡献</a:t>
            </a:r>
            <a:endParaRPr kumimoji="1" lang="zh-CN" altLang="en-US" sz="2800" dirty="0">
              <a:solidFill>
                <a:srgbClr val="1A275B"/>
              </a:solidFill>
              <a:cs typeface="TTTGB Medium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6927D2E-8D9A-464B-9859-B7642596AC12}"/>
              </a:ext>
            </a:extLst>
          </p:cNvPr>
          <p:cNvSpPr/>
          <p:nvPr/>
        </p:nvSpPr>
        <p:spPr>
          <a:xfrm>
            <a:off x="405409" y="904167"/>
            <a:ext cx="10786408" cy="5176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rgbClr val="1A275B"/>
                </a:solidFill>
                <a:cs typeface="+mn-ea"/>
                <a:sym typeface="+mn-lt"/>
              </a:rPr>
              <a:t>学术共献：</a:t>
            </a:r>
            <a:r>
              <a:rPr lang="en-US" altLang="zh-CN" sz="1600" dirty="0">
                <a:solidFill>
                  <a:srgbClr val="1A275B"/>
                </a:solidFill>
              </a:rPr>
              <a:t> @</a:t>
            </a:r>
            <a:r>
              <a:rPr lang="en-US" altLang="zh-CN" sz="1600" dirty="0" err="1">
                <a:solidFill>
                  <a:srgbClr val="1A275B"/>
                </a:solidFill>
              </a:rPr>
              <a:t>beiciliang</a:t>
            </a:r>
            <a:r>
              <a:rPr lang="en-US" altLang="zh-CN" sz="1600" dirty="0">
                <a:solidFill>
                  <a:srgbClr val="1A275B"/>
                </a:solidFill>
              </a:rPr>
              <a:t>,</a:t>
            </a:r>
            <a:r>
              <a:rPr lang="zh-CN" altLang="en-US" sz="1600" dirty="0">
                <a:solidFill>
                  <a:srgbClr val="1A275B"/>
                </a:solidFill>
              </a:rPr>
              <a:t> </a:t>
            </a:r>
            <a:r>
              <a:rPr lang="en-US" altLang="zh-CN" sz="1600" dirty="0">
                <a:solidFill>
                  <a:srgbClr val="1A275B"/>
                </a:solidFill>
              </a:rPr>
              <a:t>@</a:t>
            </a:r>
            <a:r>
              <a:rPr lang="en-US" altLang="zh-CN" sz="1600" dirty="0" err="1">
                <a:solidFill>
                  <a:srgbClr val="1A275B"/>
                </a:solidFill>
                <a:sym typeface="+mn-lt"/>
              </a:rPr>
              <a:t>vitocai</a:t>
            </a:r>
            <a:r>
              <a:rPr lang="en-US" altLang="zh-CN" sz="1600" dirty="0">
                <a:solidFill>
                  <a:srgbClr val="1A275B"/>
                </a:solidFill>
                <a:sym typeface="+mn-lt"/>
              </a:rPr>
              <a:t>, @</a:t>
            </a:r>
            <a:r>
              <a:rPr lang="en-US" altLang="zh-CN" sz="1600" dirty="0" err="1">
                <a:solidFill>
                  <a:srgbClr val="1A275B"/>
                </a:solidFill>
                <a:sym typeface="+mn-lt"/>
              </a:rPr>
              <a:t>yifanxli</a:t>
            </a:r>
            <a:r>
              <a:rPr lang="en-US" altLang="zh-CN" sz="1600" dirty="0">
                <a:solidFill>
                  <a:srgbClr val="1A275B"/>
                </a:solidFill>
                <a:sym typeface="+mn-lt"/>
              </a:rPr>
              <a:t>, @torogu</a:t>
            </a:r>
            <a:endParaRPr lang="en-US" altLang="zh-CN" sz="1600" b="1" dirty="0">
              <a:solidFill>
                <a:srgbClr val="1A275B"/>
              </a:solidFill>
              <a:cs typeface="+mn-ea"/>
              <a:sym typeface="+mn-lt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1A275B"/>
                </a:solidFill>
                <a:cs typeface="+mn-ea"/>
                <a:sym typeface="+mn-lt"/>
              </a:rPr>
              <a:t>论文</a:t>
            </a:r>
            <a:r>
              <a:rPr lang="en-US" altLang="zh-CN" sz="1600" dirty="0">
                <a:solidFill>
                  <a:srgbClr val="1A275B"/>
                </a:solidFill>
                <a:cs typeface="+mn-ea"/>
                <a:sym typeface="+mn-lt"/>
              </a:rPr>
              <a:t>:《Novel Audio Embeddings for Personalized Recommendations on Newly Released Tracks》 </a:t>
            </a:r>
            <a:r>
              <a:rPr lang="en-US" altLang="zh-CN" sz="1600" baseline="30000" dirty="0">
                <a:solidFill>
                  <a:srgbClr val="1A275B"/>
                </a:solidFill>
                <a:cs typeface="+mn-ea"/>
                <a:sym typeface="+mn-lt"/>
              </a:rPr>
              <a:t>[</a:t>
            </a:r>
            <a:r>
              <a:rPr lang="en-US" altLang="zh-CN" sz="1600" baseline="30000" dirty="0">
                <a:solidFill>
                  <a:srgbClr val="1A275B"/>
                </a:solidFill>
                <a:cs typeface="+mn-ea"/>
                <a:sym typeface="+mn-lt"/>
                <a:hlinkClick r:id="rId2"/>
              </a:rPr>
              <a:t>10</a:t>
            </a:r>
            <a:r>
              <a:rPr lang="en-US" altLang="zh-CN" sz="1600" baseline="30000" dirty="0">
                <a:solidFill>
                  <a:srgbClr val="1A275B"/>
                </a:solidFill>
                <a:cs typeface="+mn-ea"/>
                <a:sym typeface="+mn-lt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1A275B"/>
                </a:solidFill>
                <a:cs typeface="+mn-ea"/>
                <a:sym typeface="+mn-lt"/>
              </a:rPr>
              <a:t>专利</a:t>
            </a:r>
            <a:r>
              <a:rPr lang="en-US" altLang="zh-CN" sz="1600" dirty="0">
                <a:solidFill>
                  <a:srgbClr val="1A275B"/>
                </a:solidFill>
                <a:cs typeface="+mn-ea"/>
                <a:sym typeface="+mn-lt"/>
              </a:rPr>
              <a:t>:《</a:t>
            </a:r>
            <a:r>
              <a:rPr lang="zh-CN" altLang="en-US" sz="1600" dirty="0">
                <a:solidFill>
                  <a:srgbClr val="1A275B"/>
                </a:solidFill>
                <a:cs typeface="+mn-ea"/>
                <a:sym typeface="+mn-lt"/>
              </a:rPr>
              <a:t>一种解决新歌冷启动的音乐推荐方法</a:t>
            </a:r>
            <a:r>
              <a:rPr lang="en-US" altLang="zh-CN" sz="1600" dirty="0">
                <a:solidFill>
                  <a:srgbClr val="1A275B"/>
                </a:solidFill>
                <a:cs typeface="+mn-ea"/>
                <a:sym typeface="+mn-lt"/>
              </a:rPr>
              <a:t>》</a:t>
            </a:r>
            <a:r>
              <a:rPr lang="en-US" altLang="zh-CN" sz="1600" baseline="30000" dirty="0">
                <a:solidFill>
                  <a:srgbClr val="1A275B"/>
                </a:solidFill>
                <a:cs typeface="+mn-ea"/>
                <a:sym typeface="+mn-lt"/>
              </a:rPr>
              <a:t>[11]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rgbClr val="1A275B"/>
                </a:solidFill>
                <a:cs typeface="+mn-ea"/>
                <a:sym typeface="+mn-lt"/>
              </a:rPr>
              <a:t>技术分享：</a:t>
            </a:r>
            <a:endParaRPr lang="en-US" altLang="zh-CN" sz="1600" b="1" dirty="0">
              <a:solidFill>
                <a:srgbClr val="1A275B"/>
              </a:solidFill>
              <a:cs typeface="+mn-ea"/>
              <a:sym typeface="+mn-lt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1A275B"/>
                </a:solidFill>
                <a:cs typeface="+mn-ea"/>
                <a:sym typeface="+mn-lt"/>
              </a:rPr>
              <a:t>多次组内、组间技术分享与交流，主题包括：投放系统、</a:t>
            </a:r>
            <a:r>
              <a:rPr lang="en-US" altLang="zh-CN" sz="1600" dirty="0">
                <a:solidFill>
                  <a:srgbClr val="1A275B"/>
                </a:solidFill>
                <a:cs typeface="+mn-ea"/>
                <a:sym typeface="+mn-lt"/>
              </a:rPr>
              <a:t>go</a:t>
            </a:r>
            <a:r>
              <a:rPr lang="zh-CN" altLang="en-US" sz="1600" dirty="0">
                <a:solidFill>
                  <a:srgbClr val="1A275B"/>
                </a:solidFill>
                <a:cs typeface="+mn-ea"/>
                <a:sym typeface="+mn-lt"/>
              </a:rPr>
              <a:t>开发技术进阶、开发效率提升等多方面</a:t>
            </a:r>
            <a:endParaRPr lang="en-US" altLang="zh-CN" sz="1600" dirty="0">
              <a:solidFill>
                <a:srgbClr val="1A275B"/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rgbClr val="1A275B"/>
                </a:solidFill>
                <a:cs typeface="+mn-ea"/>
                <a:sym typeface="+mn-lt"/>
              </a:rPr>
              <a:t>技术共建：</a:t>
            </a:r>
            <a:r>
              <a:rPr lang="en-US" altLang="zh-CN" sz="1600" dirty="0"/>
              <a:t> </a:t>
            </a:r>
            <a:r>
              <a:rPr lang="en-US" altLang="zh-CN" sz="1600" dirty="0">
                <a:solidFill>
                  <a:srgbClr val="1A275B"/>
                </a:solidFill>
              </a:rPr>
              <a:t>@</a:t>
            </a:r>
            <a:r>
              <a:rPr lang="en-US" altLang="zh-CN" sz="1600" dirty="0" err="1">
                <a:solidFill>
                  <a:srgbClr val="1A275B"/>
                </a:solidFill>
              </a:rPr>
              <a:t>yulinhong</a:t>
            </a:r>
            <a:r>
              <a:rPr lang="en-US" altLang="zh-CN" sz="1600" dirty="0">
                <a:solidFill>
                  <a:srgbClr val="1A275B"/>
                </a:solidFill>
              </a:rPr>
              <a:t>, @</a:t>
            </a:r>
            <a:r>
              <a:rPr lang="en-US" altLang="zh-CN" sz="1600" dirty="0" err="1">
                <a:solidFill>
                  <a:srgbClr val="1A275B"/>
                </a:solidFill>
              </a:rPr>
              <a:t>allenxguo</a:t>
            </a:r>
            <a:r>
              <a:rPr lang="en-US" altLang="zh-CN" sz="1600" dirty="0">
                <a:solidFill>
                  <a:srgbClr val="1A275B"/>
                </a:solidFill>
              </a:rPr>
              <a:t>, @lonntan, @zhengyuchen</a:t>
            </a:r>
            <a:endParaRPr lang="en-US" altLang="zh-CN" sz="1600" b="1" dirty="0">
              <a:solidFill>
                <a:srgbClr val="1A275B"/>
              </a:solidFill>
              <a:cs typeface="+mn-ea"/>
              <a:sym typeface="+mn-lt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>
                <a:solidFill>
                  <a:srgbClr val="1A275B"/>
                </a:solidFill>
                <a:cs typeface="+mn-ea"/>
                <a:sym typeface="+mn-lt"/>
              </a:rPr>
              <a:t>FA7 </a:t>
            </a:r>
            <a:r>
              <a:rPr lang="zh-CN" altLang="en-US" sz="1600" dirty="0">
                <a:solidFill>
                  <a:srgbClr val="1A275B"/>
                </a:solidFill>
                <a:cs typeface="+mn-ea"/>
                <a:sym typeface="+mn-lt"/>
              </a:rPr>
              <a:t>高性能多标签检索组件 </a:t>
            </a:r>
            <a:r>
              <a:rPr lang="en-US" altLang="zh-CN" sz="1600" baseline="30000" dirty="0">
                <a:solidFill>
                  <a:srgbClr val="1A275B"/>
                </a:solidFill>
                <a:cs typeface="+mn-ea"/>
                <a:sym typeface="+mn-lt"/>
              </a:rPr>
              <a:t>[</a:t>
            </a:r>
            <a:r>
              <a:rPr lang="en-US" altLang="zh-CN" sz="1600" baseline="30000" dirty="0">
                <a:solidFill>
                  <a:srgbClr val="1A275B"/>
                </a:solidFill>
                <a:cs typeface="+mn-ea"/>
                <a:sym typeface="+mn-lt"/>
                <a:hlinkClick r:id="rId3"/>
              </a:rPr>
              <a:t>12</a:t>
            </a:r>
            <a:r>
              <a:rPr lang="en-US" altLang="zh-CN" sz="1600" baseline="30000" dirty="0">
                <a:solidFill>
                  <a:srgbClr val="1A275B"/>
                </a:solidFill>
                <a:cs typeface="+mn-ea"/>
                <a:sym typeface="+mn-lt"/>
              </a:rPr>
              <a:t>]</a:t>
            </a:r>
            <a:r>
              <a:rPr lang="en-US" altLang="zh-CN" sz="1600" dirty="0">
                <a:solidFill>
                  <a:srgbClr val="1A275B"/>
                </a:solidFill>
                <a:cs typeface="+mn-ea"/>
                <a:sym typeface="+mn-lt"/>
              </a:rPr>
              <a:t> - </a:t>
            </a:r>
            <a:r>
              <a:rPr lang="zh-CN" altLang="en-US" sz="1600" dirty="0">
                <a:solidFill>
                  <a:srgbClr val="1A275B"/>
                </a:solidFill>
                <a:cs typeface="+mn-ea"/>
                <a:sym typeface="+mn-lt"/>
              </a:rPr>
              <a:t>已投入中心内外部多个业务进行应用</a:t>
            </a:r>
            <a:endParaRPr lang="en-US" altLang="zh-CN" sz="1600" dirty="0">
              <a:solidFill>
                <a:srgbClr val="1A275B"/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rgbClr val="1A275B"/>
                </a:solidFill>
                <a:cs typeface="+mn-ea"/>
                <a:sym typeface="+mn-lt"/>
              </a:rPr>
              <a:t>创新合作：</a:t>
            </a:r>
            <a:r>
              <a:rPr lang="en-US" altLang="zh-CN" sz="1600" dirty="0"/>
              <a:t> </a:t>
            </a:r>
            <a:r>
              <a:rPr lang="en-US" altLang="zh-CN" sz="1600" dirty="0">
                <a:solidFill>
                  <a:srgbClr val="1A275B"/>
                </a:solidFill>
              </a:rPr>
              <a:t>@</a:t>
            </a:r>
            <a:r>
              <a:rPr lang="en-US" altLang="zh-CN" sz="1600" dirty="0" err="1">
                <a:solidFill>
                  <a:srgbClr val="1A275B"/>
                </a:solidFill>
              </a:rPr>
              <a:t>beiciliang</a:t>
            </a:r>
            <a:r>
              <a:rPr lang="en-US" altLang="zh-CN" sz="1600" dirty="0">
                <a:solidFill>
                  <a:srgbClr val="1A275B"/>
                </a:solidFill>
              </a:rPr>
              <a:t>,</a:t>
            </a:r>
            <a:r>
              <a:rPr lang="zh-CN" altLang="en-US" sz="1600" dirty="0">
                <a:solidFill>
                  <a:srgbClr val="1A275B"/>
                </a:solidFill>
              </a:rPr>
              <a:t> </a:t>
            </a:r>
            <a:r>
              <a:rPr lang="en-US" altLang="zh-CN" sz="1600" dirty="0">
                <a:solidFill>
                  <a:srgbClr val="1A275B"/>
                </a:solidFill>
              </a:rPr>
              <a:t>@</a:t>
            </a:r>
            <a:r>
              <a:rPr lang="en-US" altLang="zh-CN" sz="1600" dirty="0" err="1">
                <a:solidFill>
                  <a:srgbClr val="1A275B"/>
                </a:solidFill>
                <a:sym typeface="+mn-lt"/>
              </a:rPr>
              <a:t>vitocai</a:t>
            </a:r>
            <a:r>
              <a:rPr lang="en-US" altLang="zh-CN" sz="1600" dirty="0">
                <a:solidFill>
                  <a:srgbClr val="1A275B"/>
                </a:solidFill>
                <a:sym typeface="+mn-lt"/>
              </a:rPr>
              <a:t>,</a:t>
            </a:r>
            <a:r>
              <a:rPr lang="zh-CN" altLang="en-US" sz="1600" dirty="0">
                <a:solidFill>
                  <a:srgbClr val="1A275B"/>
                </a:solidFill>
                <a:sym typeface="+mn-lt"/>
              </a:rPr>
              <a:t> </a:t>
            </a:r>
            <a:r>
              <a:rPr lang="en-US" altLang="zh-CN" sz="1600" dirty="0">
                <a:solidFill>
                  <a:srgbClr val="1A275B"/>
                </a:solidFill>
                <a:sym typeface="+mn-lt"/>
              </a:rPr>
              <a:t>@</a:t>
            </a:r>
            <a:r>
              <a:rPr lang="en-US" altLang="zh-CN" sz="1600" dirty="0" err="1">
                <a:solidFill>
                  <a:srgbClr val="1A275B"/>
                </a:solidFill>
              </a:rPr>
              <a:t>halsun</a:t>
            </a:r>
            <a:r>
              <a:rPr lang="en-US" altLang="zh-CN" sz="1600" dirty="0">
                <a:solidFill>
                  <a:srgbClr val="1A275B"/>
                </a:solidFill>
              </a:rPr>
              <a:t>, @</a:t>
            </a:r>
            <a:r>
              <a:rPr lang="en-US" altLang="zh-CN" sz="1600" dirty="0" err="1">
                <a:solidFill>
                  <a:srgbClr val="1A275B"/>
                </a:solidFill>
              </a:rPr>
              <a:t>zkangchen</a:t>
            </a:r>
            <a:endParaRPr lang="en-US" altLang="zh-CN" sz="1600" dirty="0">
              <a:solidFill>
                <a:srgbClr val="1A275B"/>
              </a:solidFill>
              <a:sym typeface="+mn-lt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1A275B"/>
                </a:solidFill>
                <a:cs typeface="+mn-ea"/>
                <a:sym typeface="+mn-lt"/>
              </a:rPr>
              <a:t>参赛项目</a:t>
            </a:r>
            <a:r>
              <a:rPr lang="en-US" altLang="zh-CN" sz="1600" dirty="0">
                <a:solidFill>
                  <a:srgbClr val="1A275B"/>
                </a:solidFill>
                <a:cs typeface="+mn-ea"/>
                <a:sym typeface="+mn-lt"/>
              </a:rPr>
              <a:t>《</a:t>
            </a:r>
            <a:r>
              <a:rPr lang="en-US" altLang="zh-CN" sz="1600" dirty="0" err="1">
                <a:solidFill>
                  <a:srgbClr val="1A275B"/>
                </a:solidFill>
                <a:cs typeface="+mn-ea"/>
                <a:sym typeface="+mn-lt"/>
              </a:rPr>
              <a:t>AniAniMusic</a:t>
            </a:r>
            <a:r>
              <a:rPr lang="en-US" altLang="zh-CN" sz="1600" dirty="0">
                <a:solidFill>
                  <a:srgbClr val="1A275B"/>
                </a:solidFill>
                <a:cs typeface="+mn-ea"/>
                <a:sym typeface="+mn-lt"/>
              </a:rPr>
              <a:t>》</a:t>
            </a:r>
            <a:r>
              <a:rPr lang="zh-CN" altLang="en-US" sz="1600" dirty="0">
                <a:solidFill>
                  <a:srgbClr val="1A275B"/>
                </a:solidFill>
                <a:cs typeface="+mn-ea"/>
                <a:sym typeface="+mn-lt"/>
              </a:rPr>
              <a:t>获得</a:t>
            </a:r>
            <a:r>
              <a:rPr lang="en-US" altLang="zh-CN" sz="1600" dirty="0">
                <a:solidFill>
                  <a:srgbClr val="1A275B"/>
                </a:solidFill>
                <a:cs typeface="+mn-ea"/>
                <a:sym typeface="+mn-lt"/>
              </a:rPr>
              <a:t> 2020 Hack Week</a:t>
            </a:r>
            <a:r>
              <a:rPr lang="zh-CN" altLang="en-US" sz="1600" dirty="0">
                <a:solidFill>
                  <a:srgbClr val="1A275B"/>
                </a:solidFill>
                <a:cs typeface="+mn-ea"/>
                <a:sym typeface="+mn-lt"/>
              </a:rPr>
              <a:t> </a:t>
            </a:r>
            <a:r>
              <a:rPr lang="en-US" altLang="zh-CN" sz="1600" dirty="0">
                <a:solidFill>
                  <a:srgbClr val="1A275B"/>
                </a:solidFill>
                <a:cs typeface="+mn-ea"/>
                <a:sym typeface="+mn-lt"/>
              </a:rPr>
              <a:t>- </a:t>
            </a:r>
            <a:r>
              <a:rPr lang="zh-CN" altLang="en-US" sz="1600" dirty="0">
                <a:solidFill>
                  <a:srgbClr val="1A275B"/>
                </a:solidFill>
                <a:highlight>
                  <a:srgbClr val="FFFF00"/>
                </a:highlight>
                <a:cs typeface="+mn-ea"/>
                <a:sym typeface="+mn-lt"/>
              </a:rPr>
              <a:t>由你</a:t>
            </a:r>
            <a:r>
              <a:rPr lang="en-US" altLang="zh-CN" sz="1600" dirty="0">
                <a:solidFill>
                  <a:srgbClr val="1A275B"/>
                </a:solidFill>
                <a:highlight>
                  <a:srgbClr val="FFFF00"/>
                </a:highlight>
                <a:cs typeface="+mn-ea"/>
                <a:sym typeface="+mn-lt"/>
              </a:rPr>
              <a:t>Pick</a:t>
            </a:r>
            <a:r>
              <a:rPr lang="zh-CN" altLang="en-US" sz="1600" dirty="0">
                <a:solidFill>
                  <a:srgbClr val="1A275B"/>
                </a:solidFill>
                <a:highlight>
                  <a:srgbClr val="FFFF00"/>
                </a:highlight>
                <a:cs typeface="+mn-ea"/>
                <a:sym typeface="+mn-lt"/>
              </a:rPr>
              <a:t>奖（</a:t>
            </a:r>
            <a:r>
              <a:rPr lang="en-US" altLang="zh-CN" sz="1600" dirty="0">
                <a:solidFill>
                  <a:srgbClr val="1A275B"/>
                </a:solidFill>
                <a:highlight>
                  <a:srgbClr val="FFFF00"/>
                </a:highlight>
                <a:cs typeface="+mn-ea"/>
                <a:sym typeface="+mn-lt"/>
              </a:rPr>
              <a:t> ¥8000 </a:t>
            </a:r>
            <a:r>
              <a:rPr lang="zh-CN" altLang="en-US" sz="1600" dirty="0">
                <a:solidFill>
                  <a:srgbClr val="1A275B"/>
                </a:solidFill>
                <a:highlight>
                  <a:srgbClr val="FFFF00"/>
                </a:highlight>
                <a:cs typeface="+mn-ea"/>
                <a:sym typeface="+mn-lt"/>
              </a:rPr>
              <a:t>）</a:t>
            </a:r>
            <a:endParaRPr lang="en-US" altLang="zh-CN" sz="1600" dirty="0">
              <a:solidFill>
                <a:srgbClr val="1A275B"/>
              </a:solidFill>
              <a:highlight>
                <a:srgbClr val="FFFF00"/>
              </a:highlight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rgbClr val="1A275B"/>
                </a:solidFill>
                <a:cs typeface="+mn-ea"/>
                <a:sym typeface="+mn-lt"/>
              </a:rPr>
              <a:t>项目沉淀：</a:t>
            </a:r>
            <a:endParaRPr lang="en-US" altLang="zh-CN" sz="1600" b="1" dirty="0">
              <a:solidFill>
                <a:srgbClr val="1A275B"/>
              </a:solidFill>
              <a:cs typeface="+mn-ea"/>
              <a:sym typeface="+mn-lt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1A275B"/>
                </a:solidFill>
                <a:cs typeface="+mn-ea"/>
                <a:sym typeface="+mn-lt"/>
              </a:rPr>
              <a:t>鹰眼项目文档沉淀 </a:t>
            </a:r>
            <a:r>
              <a:rPr lang="en-US" altLang="zh-CN" sz="1600" baseline="30000" dirty="0">
                <a:solidFill>
                  <a:srgbClr val="1A275B"/>
                </a:solidFill>
                <a:cs typeface="+mn-ea"/>
                <a:sym typeface="+mn-lt"/>
              </a:rPr>
              <a:t>[</a:t>
            </a:r>
            <a:r>
              <a:rPr lang="en-US" altLang="zh-CN" sz="1600" baseline="30000" dirty="0">
                <a:solidFill>
                  <a:srgbClr val="1A275B"/>
                </a:solidFill>
                <a:cs typeface="+mn-ea"/>
                <a:sym typeface="+mn-lt"/>
                <a:hlinkClick r:id="rId4"/>
              </a:rPr>
              <a:t>13</a:t>
            </a:r>
            <a:r>
              <a:rPr lang="en-US" altLang="zh-CN" sz="1600" baseline="30000" dirty="0">
                <a:solidFill>
                  <a:srgbClr val="1A275B"/>
                </a:solidFill>
                <a:cs typeface="+mn-ea"/>
                <a:sym typeface="+mn-lt"/>
              </a:rPr>
              <a:t>] </a:t>
            </a:r>
            <a:r>
              <a:rPr lang="zh-CN" altLang="en-US" sz="1600" dirty="0">
                <a:solidFill>
                  <a:srgbClr val="1A275B"/>
                </a:solidFill>
                <a:cs typeface="+mn-ea"/>
                <a:sym typeface="+mn-lt"/>
              </a:rPr>
              <a:t>，提高团队内部沟通协作效率</a:t>
            </a:r>
            <a:endParaRPr lang="en-US" altLang="zh-CN" sz="1600" dirty="0">
              <a:solidFill>
                <a:srgbClr val="1A275B"/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rgbClr val="1A275B"/>
                </a:solidFill>
                <a:cs typeface="+mn-ea"/>
                <a:sym typeface="+mn-lt"/>
              </a:rPr>
              <a:t>新人培养：</a:t>
            </a:r>
            <a:endParaRPr lang="en-US" altLang="zh-CN" sz="1600" b="1" dirty="0">
              <a:solidFill>
                <a:srgbClr val="1A275B"/>
              </a:solidFill>
              <a:cs typeface="+mn-ea"/>
              <a:sym typeface="+mn-lt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>
                <a:solidFill>
                  <a:srgbClr val="1A275B"/>
                </a:solidFill>
                <a:cs typeface="+mn-ea"/>
              </a:rPr>
              <a:t>lonntan, zhengyuchen</a:t>
            </a:r>
            <a:endParaRPr lang="en-US" altLang="zh-CN" sz="1600" dirty="0">
              <a:solidFill>
                <a:srgbClr val="1A275B"/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1400" b="1" dirty="0">
              <a:solidFill>
                <a:srgbClr val="1A275B"/>
              </a:solidFill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F0EF653-0E51-4283-920E-A00920075F00}"/>
              </a:ext>
            </a:extLst>
          </p:cNvPr>
          <p:cNvGrpSpPr/>
          <p:nvPr/>
        </p:nvGrpSpPr>
        <p:grpSpPr>
          <a:xfrm>
            <a:off x="8709750" y="2779574"/>
            <a:ext cx="3801244" cy="3753229"/>
            <a:chOff x="8709750" y="2757674"/>
            <a:chExt cx="3801244" cy="375322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D193DB2-73E7-4169-9C6B-5510108D5578}"/>
                </a:ext>
              </a:extLst>
            </p:cNvPr>
            <p:cNvSpPr/>
            <p:nvPr/>
          </p:nvSpPr>
          <p:spPr>
            <a:xfrm>
              <a:off x="9354026" y="3125247"/>
              <a:ext cx="2504440" cy="3384148"/>
            </a:xfrm>
            <a:prstGeom prst="rect">
              <a:avLst/>
            </a:prstGeom>
            <a:solidFill>
              <a:srgbClr val="F8B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8" name="图片 7" descr="图片包含 游戏机&#10;&#10;描述已自动生成">
              <a:extLst>
                <a:ext uri="{FF2B5EF4-FFF2-40B4-BE49-F238E27FC236}">
                  <a16:creationId xmlns:a16="http://schemas.microsoft.com/office/drawing/2014/main" id="{39E63F82-0D5A-48A2-83DE-B40A031DA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9541" y="3641753"/>
              <a:ext cx="2628925" cy="2634824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FCE4A35-844F-476B-9D1A-F016B5A73D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337"/>
            <a:stretch/>
          </p:blipFill>
          <p:spPr>
            <a:xfrm>
              <a:off x="8709750" y="2757674"/>
              <a:ext cx="3801244" cy="37532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739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4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713E92-0FC4-4EF1-880D-0FEA993FE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075" y="3021530"/>
            <a:ext cx="10515600" cy="648000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rgbClr val="1A275B"/>
                </a:solidFill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488508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框 47">
            <a:extLst>
              <a:ext uri="{FF2B5EF4-FFF2-40B4-BE49-F238E27FC236}">
                <a16:creationId xmlns:a16="http://schemas.microsoft.com/office/drawing/2014/main" id="{83DAF7DC-608B-4165-ABC0-9C1515AE8AA7}"/>
              </a:ext>
            </a:extLst>
          </p:cNvPr>
          <p:cNvSpPr txBox="1"/>
          <p:nvPr/>
        </p:nvSpPr>
        <p:spPr>
          <a:xfrm>
            <a:off x="408823" y="843828"/>
            <a:ext cx="4618572" cy="417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1A275B"/>
                </a:solidFill>
                <a:cs typeface="+mn-ea"/>
              </a:rPr>
              <a:t>鹰眼</a:t>
            </a:r>
            <a:r>
              <a:rPr lang="en-US" altLang="zh-CN" sz="1600" b="1" dirty="0">
                <a:solidFill>
                  <a:srgbClr val="1A275B"/>
                </a:solidFill>
                <a:cs typeface="+mn-ea"/>
              </a:rPr>
              <a:t>·</a:t>
            </a:r>
            <a:r>
              <a:rPr lang="zh-CN" altLang="en-US" sz="1600" b="1" dirty="0">
                <a:solidFill>
                  <a:srgbClr val="1A275B"/>
                </a:solidFill>
                <a:cs typeface="+mn-ea"/>
              </a:rPr>
              <a:t>内容中台 </a:t>
            </a:r>
            <a:r>
              <a:rPr lang="en-US" altLang="zh-CN" sz="1400" dirty="0">
                <a:solidFill>
                  <a:srgbClr val="1A275B"/>
                </a:solidFill>
                <a:cs typeface="+mn-ea"/>
              </a:rPr>
              <a:t>@jevenzeng</a:t>
            </a:r>
            <a:r>
              <a:rPr lang="en-US" altLang="zh-CN" sz="1400" b="1" dirty="0">
                <a:solidFill>
                  <a:srgbClr val="1A275B"/>
                </a:solidFill>
                <a:cs typeface="+mn-ea"/>
              </a:rPr>
              <a:t> </a:t>
            </a:r>
            <a:r>
              <a:rPr lang="en-US" altLang="zh-CN" sz="1400" dirty="0">
                <a:solidFill>
                  <a:srgbClr val="1A275B"/>
                </a:solidFill>
                <a:cs typeface="+mn-ea"/>
              </a:rPr>
              <a:t>@</a:t>
            </a:r>
            <a:r>
              <a:rPr lang="en-US" altLang="zh-CN" sz="1400" dirty="0" err="1">
                <a:solidFill>
                  <a:srgbClr val="1A275B"/>
                </a:solidFill>
              </a:rPr>
              <a:t>yifanxli</a:t>
            </a:r>
            <a:r>
              <a:rPr lang="en-US" altLang="zh-CN" sz="1400" b="1" dirty="0">
                <a:solidFill>
                  <a:srgbClr val="1A275B"/>
                </a:solidFill>
                <a:cs typeface="+mn-ea"/>
              </a:rPr>
              <a:t> </a:t>
            </a:r>
            <a:r>
              <a:rPr lang="en-US" altLang="zh-CN" sz="1400" dirty="0">
                <a:solidFill>
                  <a:srgbClr val="1A275B"/>
                </a:solidFill>
                <a:cs typeface="+mn-ea"/>
              </a:rPr>
              <a:t>@zhengyuchen</a:t>
            </a:r>
            <a:endParaRPr lang="en-US" altLang="zh-CN" sz="1400" baseline="30000" dirty="0">
              <a:solidFill>
                <a:srgbClr val="1A275B"/>
              </a:solidFill>
              <a:cs typeface="+mn-ea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DC25B87C-8A9F-490C-92DA-7B5C708CEFA3}"/>
              </a:ext>
            </a:extLst>
          </p:cNvPr>
          <p:cNvGrpSpPr/>
          <p:nvPr/>
        </p:nvGrpSpPr>
        <p:grpSpPr>
          <a:xfrm>
            <a:off x="7853984" y="5764051"/>
            <a:ext cx="971176" cy="1093949"/>
            <a:chOff x="11090614" y="5664460"/>
            <a:chExt cx="971176" cy="1093949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A2643140-87C8-4F64-8F0C-6987CDF69267}"/>
                </a:ext>
              </a:extLst>
            </p:cNvPr>
            <p:cNvGrpSpPr/>
            <p:nvPr/>
          </p:nvGrpSpPr>
          <p:grpSpPr>
            <a:xfrm>
              <a:off x="11090614" y="6040280"/>
              <a:ext cx="950489" cy="319634"/>
              <a:chOff x="10152529" y="5675609"/>
              <a:chExt cx="950489" cy="319634"/>
            </a:xfrm>
          </p:grpSpPr>
          <p:sp>
            <p:nvSpPr>
              <p:cNvPr id="98" name="矩形: 圆角 97">
                <a:extLst>
                  <a:ext uri="{FF2B5EF4-FFF2-40B4-BE49-F238E27FC236}">
                    <a16:creationId xmlns:a16="http://schemas.microsoft.com/office/drawing/2014/main" id="{55B66EC7-D66D-4565-A331-60E81B55BC91}"/>
                  </a:ext>
                </a:extLst>
              </p:cNvPr>
              <p:cNvSpPr/>
              <p:nvPr/>
            </p:nvSpPr>
            <p:spPr>
              <a:xfrm>
                <a:off x="10152529" y="5735312"/>
                <a:ext cx="192101" cy="201706"/>
              </a:xfrm>
              <a:prstGeom prst="roundRect">
                <a:avLst/>
              </a:prstGeom>
              <a:solidFill>
                <a:srgbClr val="85D4E6"/>
              </a:solidFill>
              <a:ln w="12700">
                <a:solidFill>
                  <a:srgbClr val="5C5C5C"/>
                </a:solidFill>
                <a:prstDash val="solid"/>
              </a:ln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3A3BEE7B-08F8-4E58-849B-A51BEF021647}"/>
                  </a:ext>
                </a:extLst>
              </p:cNvPr>
              <p:cNvSpPr txBox="1"/>
              <p:nvPr/>
            </p:nvSpPr>
            <p:spPr>
              <a:xfrm>
                <a:off x="10381573" y="5675609"/>
                <a:ext cx="721445" cy="319634"/>
              </a:xfrm>
              <a:prstGeom prst="rect">
                <a:avLst/>
              </a:prstGeom>
              <a:ln w="12700">
                <a:prstDash val="solid"/>
              </a:ln>
            </p:spPr>
            <p:txBody>
              <a:bodyPr/>
              <a:lstStyle/>
              <a:p>
                <a:r>
                  <a:rPr lang="zh-CN" sz="1200"/>
                  <a:t>新上线</a:t>
                </a:r>
              </a:p>
            </p:txBody>
          </p:sp>
        </p:grp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B77F9325-DF1E-49A5-A42F-A086B13CA714}"/>
                </a:ext>
              </a:extLst>
            </p:cNvPr>
            <p:cNvGrpSpPr/>
            <p:nvPr/>
          </p:nvGrpSpPr>
          <p:grpSpPr>
            <a:xfrm>
              <a:off x="11090614" y="6438775"/>
              <a:ext cx="971176" cy="319634"/>
              <a:chOff x="10152529" y="5685953"/>
              <a:chExt cx="971176" cy="319634"/>
            </a:xfrm>
          </p:grpSpPr>
          <p:sp>
            <p:nvSpPr>
              <p:cNvPr id="96" name="矩形: 圆角 95">
                <a:extLst>
                  <a:ext uri="{FF2B5EF4-FFF2-40B4-BE49-F238E27FC236}">
                    <a16:creationId xmlns:a16="http://schemas.microsoft.com/office/drawing/2014/main" id="{8C663F5F-F23A-4B4C-9375-5C7F712CD5B8}"/>
                  </a:ext>
                </a:extLst>
              </p:cNvPr>
              <p:cNvSpPr/>
              <p:nvPr/>
            </p:nvSpPr>
            <p:spPr>
              <a:xfrm>
                <a:off x="10152529" y="5735312"/>
                <a:ext cx="192101" cy="201706"/>
              </a:xfrm>
              <a:prstGeom prst="roundRect">
                <a:avLst/>
              </a:prstGeom>
              <a:solidFill>
                <a:srgbClr val="CFC7F4"/>
              </a:solidFill>
              <a:ln w="12700">
                <a:solidFill>
                  <a:srgbClr val="5C5C5C"/>
                </a:solidFill>
                <a:prstDash val="solid"/>
              </a:ln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83D5F4A7-4892-41F4-A0B4-4C6E429D9F1C}"/>
                  </a:ext>
                </a:extLst>
              </p:cNvPr>
              <p:cNvSpPr txBox="1"/>
              <p:nvPr/>
            </p:nvSpPr>
            <p:spPr>
              <a:xfrm>
                <a:off x="10402261" y="5685953"/>
                <a:ext cx="721445" cy="319634"/>
              </a:xfrm>
              <a:prstGeom prst="rect">
                <a:avLst/>
              </a:prstGeom>
              <a:ln w="12700">
                <a:prstDash val="solid"/>
              </a:ln>
            </p:spPr>
            <p:txBody>
              <a:bodyPr/>
              <a:lstStyle/>
              <a:p>
                <a:r>
                  <a:rPr lang="zh-CN" sz="1200"/>
                  <a:t>待开发</a:t>
                </a:r>
              </a:p>
            </p:txBody>
          </p:sp>
        </p:grpSp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13B50B58-175D-4AFB-B39E-AD6637CEBCC6}"/>
                </a:ext>
              </a:extLst>
            </p:cNvPr>
            <p:cNvGrpSpPr/>
            <p:nvPr/>
          </p:nvGrpSpPr>
          <p:grpSpPr>
            <a:xfrm>
              <a:off x="11090614" y="5664461"/>
              <a:ext cx="950489" cy="319634"/>
              <a:chOff x="10152529" y="5675609"/>
              <a:chExt cx="950489" cy="319634"/>
            </a:xfrm>
          </p:grpSpPr>
          <p:sp>
            <p:nvSpPr>
              <p:cNvPr id="76" name="矩形: 圆角 75">
                <a:extLst>
                  <a:ext uri="{FF2B5EF4-FFF2-40B4-BE49-F238E27FC236}">
                    <a16:creationId xmlns:a16="http://schemas.microsoft.com/office/drawing/2014/main" id="{27EFF0BD-9364-4876-B513-20BCD0D67422}"/>
                  </a:ext>
                </a:extLst>
              </p:cNvPr>
              <p:cNvSpPr/>
              <p:nvPr/>
            </p:nvSpPr>
            <p:spPr>
              <a:xfrm>
                <a:off x="10152529" y="5735312"/>
                <a:ext cx="192101" cy="201706"/>
              </a:xfrm>
              <a:prstGeom prst="roundRect">
                <a:avLst/>
              </a:prstGeom>
              <a:solidFill>
                <a:srgbClr val="ACDB7E"/>
              </a:solidFill>
              <a:ln w="12700">
                <a:solidFill>
                  <a:srgbClr val="5C5C5C"/>
                </a:solidFill>
                <a:prstDash val="solid"/>
              </a:ln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BA71CA3C-354A-42D2-9F04-8EB5396A5FDC}"/>
                  </a:ext>
                </a:extLst>
              </p:cNvPr>
              <p:cNvSpPr txBox="1"/>
              <p:nvPr/>
            </p:nvSpPr>
            <p:spPr>
              <a:xfrm>
                <a:off x="10381573" y="5675609"/>
                <a:ext cx="721445" cy="319634"/>
              </a:xfrm>
              <a:prstGeom prst="rect">
                <a:avLst/>
              </a:prstGeom>
              <a:ln w="12700">
                <a:prstDash val="solid"/>
              </a:ln>
            </p:spPr>
            <p:txBody>
              <a:bodyPr/>
              <a:lstStyle/>
              <a:p>
                <a:r>
                  <a:rPr lang="zh-CN" sz="1200"/>
                  <a:t>已完成</a:t>
                </a:r>
              </a:p>
            </p:txBody>
          </p:sp>
        </p:grp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B97DCFFA-2E1F-4FE9-BE86-170A6E451FF5}"/>
              </a:ext>
            </a:extLst>
          </p:cNvPr>
          <p:cNvGrpSpPr/>
          <p:nvPr/>
        </p:nvGrpSpPr>
        <p:grpSpPr>
          <a:xfrm>
            <a:off x="408823" y="1423915"/>
            <a:ext cx="7302048" cy="5484290"/>
            <a:chOff x="446388" y="1099895"/>
            <a:chExt cx="7302048" cy="5650220"/>
          </a:xfrm>
        </p:grpSpPr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F18D0248-D0E8-4979-988A-14470A729C33}"/>
                </a:ext>
              </a:extLst>
            </p:cNvPr>
            <p:cNvGrpSpPr/>
            <p:nvPr/>
          </p:nvGrpSpPr>
          <p:grpSpPr>
            <a:xfrm>
              <a:off x="446388" y="1099895"/>
              <a:ext cx="7302048" cy="5650220"/>
              <a:chOff x="446388" y="1207845"/>
              <a:chExt cx="7302048" cy="5650220"/>
            </a:xfrm>
          </p:grpSpPr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EB2B3BEE-889A-4EED-806C-C4944189A3E7}"/>
                  </a:ext>
                </a:extLst>
              </p:cNvPr>
              <p:cNvGrpSpPr/>
              <p:nvPr/>
            </p:nvGrpSpPr>
            <p:grpSpPr>
              <a:xfrm>
                <a:off x="446388" y="1207845"/>
                <a:ext cx="7302048" cy="5650220"/>
                <a:chOff x="3032361" y="1207844"/>
                <a:chExt cx="7302048" cy="5650220"/>
              </a:xfrm>
            </p:grpSpPr>
            <p:sp>
              <p:nvSpPr>
                <p:cNvPr id="106" name="矩形: 圆角 105">
                  <a:extLst>
                    <a:ext uri="{FF2B5EF4-FFF2-40B4-BE49-F238E27FC236}">
                      <a16:creationId xmlns:a16="http://schemas.microsoft.com/office/drawing/2014/main" id="{24B3E698-A5F6-4A52-B33A-F69CBFDE2DE6}"/>
                    </a:ext>
                  </a:extLst>
                </p:cNvPr>
                <p:cNvSpPr/>
                <p:nvPr/>
              </p:nvSpPr>
              <p:spPr>
                <a:xfrm>
                  <a:off x="3032361" y="1207844"/>
                  <a:ext cx="7302048" cy="5650220"/>
                </a:xfrm>
                <a:prstGeom prst="roundRect">
                  <a:avLst>
                    <a:gd name="adj" fmla="val 1335"/>
                  </a:avLst>
                </a:prstGeom>
                <a:solidFill>
                  <a:srgbClr val="DFF8FF"/>
                </a:solidFill>
                <a:ln w="12700">
                  <a:solidFill>
                    <a:srgbClr val="5C5C5C"/>
                  </a:solidFill>
                  <a:prstDash val="solid"/>
                </a:ln>
              </p:spPr>
              <p:txBody>
                <a:bodyPr/>
                <a:lstStyle/>
                <a:p>
                  <a:endParaRPr/>
                </a:p>
              </p:txBody>
            </p:sp>
            <p:grpSp>
              <p:nvGrpSpPr>
                <p:cNvPr id="107" name="组合 106">
                  <a:extLst>
                    <a:ext uri="{FF2B5EF4-FFF2-40B4-BE49-F238E27FC236}">
                      <a16:creationId xmlns:a16="http://schemas.microsoft.com/office/drawing/2014/main" id="{D021DDBC-1579-44E5-A775-4DF4AD621CF1}"/>
                    </a:ext>
                  </a:extLst>
                </p:cNvPr>
                <p:cNvGrpSpPr/>
                <p:nvPr/>
              </p:nvGrpSpPr>
              <p:grpSpPr>
                <a:xfrm>
                  <a:off x="4603970" y="4291700"/>
                  <a:ext cx="1805118" cy="1225666"/>
                  <a:chOff x="3940800" y="5438448"/>
                  <a:chExt cx="1752525" cy="1225666"/>
                </a:xfrm>
              </p:grpSpPr>
              <p:grpSp>
                <p:nvGrpSpPr>
                  <p:cNvPr id="159" name="组合 158">
                    <a:extLst>
                      <a:ext uri="{FF2B5EF4-FFF2-40B4-BE49-F238E27FC236}">
                        <a16:creationId xmlns:a16="http://schemas.microsoft.com/office/drawing/2014/main" id="{22F72D6F-9B2A-477B-BF11-44708384930D}"/>
                      </a:ext>
                    </a:extLst>
                  </p:cNvPr>
                  <p:cNvGrpSpPr/>
                  <p:nvPr/>
                </p:nvGrpSpPr>
                <p:grpSpPr>
                  <a:xfrm>
                    <a:off x="3940800" y="5438448"/>
                    <a:ext cx="1752525" cy="1225666"/>
                    <a:chOff x="749308" y="4817244"/>
                    <a:chExt cx="1752525" cy="1225666"/>
                  </a:xfrm>
                </p:grpSpPr>
                <p:sp>
                  <p:nvSpPr>
                    <p:cNvPr id="161" name="流程图: 磁盘 160">
                      <a:extLst>
                        <a:ext uri="{FF2B5EF4-FFF2-40B4-BE49-F238E27FC236}">
                          <a16:creationId xmlns:a16="http://schemas.microsoft.com/office/drawing/2014/main" id="{647EE0D2-A70A-4BC6-B51B-18D6515802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308" y="4817244"/>
                      <a:ext cx="1752525" cy="1225666"/>
                    </a:xfrm>
                    <a:prstGeom prst="flowChartMagneticDisk">
                      <a:avLst/>
                    </a:prstGeom>
                    <a:solidFill>
                      <a:srgbClr val="FFFFFF"/>
                    </a:solidFill>
                    <a:ln w="12700">
                      <a:solidFill>
                        <a:srgbClr val="5C5C5C"/>
                      </a:solidFill>
                      <a:prstDash val="solid"/>
                    </a:ln>
                  </p:spPr>
                  <p:txBody>
                    <a:bodyPr/>
                    <a:lstStyle/>
                    <a:p>
                      <a:endParaRPr/>
                    </a:p>
                  </p:txBody>
                </p:sp>
                <p:pic>
                  <p:nvPicPr>
                    <p:cNvPr id="162" name="图片 161">
                      <a:extLst>
                        <a:ext uri="{FF2B5EF4-FFF2-40B4-BE49-F238E27FC236}">
                          <a16:creationId xmlns:a16="http://schemas.microsoft.com/office/drawing/2014/main" id="{1C064B1A-E670-4717-80C4-058E22DA8848}"/>
                        </a:ext>
                      </a:extLst>
                    </p:cNvPr>
                    <p:cNvPicPr/>
                    <p:nvPr/>
                  </p:nvPicPr>
                  <p:blipFill>
                    <a:blip r:embed="rId2"/>
                    <a:srcRect l="4192" t="3079" r="4857" b="15439"/>
                    <a:stretch/>
                  </p:blipFill>
                  <p:spPr>
                    <a:xfrm>
                      <a:off x="840789" y="5232504"/>
                      <a:ext cx="1544984" cy="693489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60" name="文本框 159">
                    <a:extLst>
                      <a:ext uri="{FF2B5EF4-FFF2-40B4-BE49-F238E27FC236}">
                        <a16:creationId xmlns:a16="http://schemas.microsoft.com/office/drawing/2014/main" id="{1DCE5482-D26C-4B7B-870D-9D998995AA94}"/>
                      </a:ext>
                    </a:extLst>
                  </p:cNvPr>
                  <p:cNvSpPr txBox="1"/>
                  <p:nvPr/>
                </p:nvSpPr>
                <p:spPr>
                  <a:xfrm>
                    <a:off x="4622116" y="5513162"/>
                    <a:ext cx="475730" cy="294598"/>
                  </a:xfrm>
                  <a:prstGeom prst="rect">
                    <a:avLst/>
                  </a:prstGeom>
                  <a:ln w="12700">
                    <a:prstDash val="solid"/>
                  </a:ln>
                </p:spPr>
                <p:txBody>
                  <a:bodyPr/>
                  <a:lstStyle/>
                  <a:p>
                    <a:r>
                      <a:rPr lang="zh-CN" sz="1200"/>
                      <a:t>ES</a:t>
                    </a:r>
                  </a:p>
                </p:txBody>
              </p:sp>
            </p:grpSp>
            <p:sp>
              <p:nvSpPr>
                <p:cNvPr id="108" name="箭头: 虚尾 107">
                  <a:extLst>
                    <a:ext uri="{FF2B5EF4-FFF2-40B4-BE49-F238E27FC236}">
                      <a16:creationId xmlns:a16="http://schemas.microsoft.com/office/drawing/2014/main" id="{6477F9A4-AE53-45D5-9948-89C695255B68}"/>
                    </a:ext>
                  </a:extLst>
                </p:cNvPr>
                <p:cNvSpPr/>
                <p:nvPr/>
              </p:nvSpPr>
              <p:spPr>
                <a:xfrm>
                  <a:off x="6540436" y="4622594"/>
                  <a:ext cx="1012603" cy="643537"/>
                </a:xfrm>
                <a:prstGeom prst="stripedRightArrow">
                  <a:avLst/>
                </a:prstGeom>
                <a:solidFill>
                  <a:srgbClr val="D9EAD3"/>
                </a:solidFill>
                <a:ln w="12700">
                  <a:solidFill>
                    <a:srgbClr val="5C5C5C"/>
                  </a:solidFill>
                  <a:prstDash val="solid"/>
                </a:ln>
              </p:spPr>
              <p:txBody>
                <a:bodyPr anchor="ctr"/>
                <a:lstStyle/>
                <a:p>
                  <a:r>
                    <a:rPr lang="zh-CN"/>
                    <a:t>sync</a:t>
                  </a:r>
                </a:p>
              </p:txBody>
            </p:sp>
            <p:grpSp>
              <p:nvGrpSpPr>
                <p:cNvPr id="109" name="组合 108">
                  <a:extLst>
                    <a:ext uri="{FF2B5EF4-FFF2-40B4-BE49-F238E27FC236}">
                      <a16:creationId xmlns:a16="http://schemas.microsoft.com/office/drawing/2014/main" id="{B6A1B9D7-4C58-42CE-8367-8EF690F72D00}"/>
                    </a:ext>
                  </a:extLst>
                </p:cNvPr>
                <p:cNvGrpSpPr/>
                <p:nvPr/>
              </p:nvGrpSpPr>
              <p:grpSpPr>
                <a:xfrm>
                  <a:off x="6913672" y="2968220"/>
                  <a:ext cx="2554202" cy="1143000"/>
                  <a:chOff x="5039312" y="2588754"/>
                  <a:chExt cx="2554202" cy="1143000"/>
                </a:xfrm>
              </p:grpSpPr>
              <p:grpSp>
                <p:nvGrpSpPr>
                  <p:cNvPr id="153" name="组合 152">
                    <a:extLst>
                      <a:ext uri="{FF2B5EF4-FFF2-40B4-BE49-F238E27FC236}">
                        <a16:creationId xmlns:a16="http://schemas.microsoft.com/office/drawing/2014/main" id="{B8E929FD-3BF1-4012-AEA4-B0B7BB2F9C31}"/>
                      </a:ext>
                    </a:extLst>
                  </p:cNvPr>
                  <p:cNvGrpSpPr/>
                  <p:nvPr/>
                </p:nvGrpSpPr>
                <p:grpSpPr>
                  <a:xfrm>
                    <a:off x="5039312" y="2588754"/>
                    <a:ext cx="2554202" cy="1143000"/>
                    <a:chOff x="846384" y="2045874"/>
                    <a:chExt cx="2301936" cy="1143000"/>
                  </a:xfrm>
                </p:grpSpPr>
                <p:sp>
                  <p:nvSpPr>
                    <p:cNvPr id="155" name="矩形 154">
                      <a:extLst>
                        <a:ext uri="{FF2B5EF4-FFF2-40B4-BE49-F238E27FC236}">
                          <a16:creationId xmlns:a16="http://schemas.microsoft.com/office/drawing/2014/main" id="{B25D3579-86AA-4A06-8C8D-CE822C8814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6384" y="2045874"/>
                      <a:ext cx="2301936" cy="11430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12700">
                      <a:solidFill>
                        <a:srgbClr val="5C5C5C"/>
                      </a:solidFill>
                      <a:prstDash val="solid"/>
                    </a:ln>
                  </p:spPr>
                  <p:txBody>
                    <a:bodyPr/>
                    <a:lstStyle/>
                    <a:p>
                      <a:endParaRPr/>
                    </a:p>
                  </p:txBody>
                </p:sp>
                <p:sp>
                  <p:nvSpPr>
                    <p:cNvPr id="156" name="矩形 155">
                      <a:extLst>
                        <a:ext uri="{FF2B5EF4-FFF2-40B4-BE49-F238E27FC236}">
                          <a16:creationId xmlns:a16="http://schemas.microsoft.com/office/drawing/2014/main" id="{7D997FF4-D1B7-41D1-A29A-C7AD3E59F6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6384" y="2045874"/>
                      <a:ext cx="484758" cy="1143000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>
                      <a:solidFill>
                        <a:srgbClr val="5C5C5C"/>
                      </a:solidFill>
                      <a:prstDash val="solid"/>
                    </a:ln>
                  </p:spPr>
                  <p:txBody>
                    <a:bodyPr anchor="ctr"/>
                    <a:lstStyle/>
                    <a:p>
                      <a:pPr algn="ctr"/>
                      <a:r>
                        <a:rPr lang="zh-CN" sz="1200"/>
                        <a:t>离线预处理</a:t>
                      </a:r>
                    </a:p>
                  </p:txBody>
                </p:sp>
                <p:sp>
                  <p:nvSpPr>
                    <p:cNvPr id="157" name="文本框 156">
                      <a:extLst>
                        <a:ext uri="{FF2B5EF4-FFF2-40B4-BE49-F238E27FC236}">
                          <a16:creationId xmlns:a16="http://schemas.microsoft.com/office/drawing/2014/main" id="{EB299F21-94CE-443B-B4A9-97549051A30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06453" y="2102714"/>
                      <a:ext cx="1186503" cy="323414"/>
                    </a:xfrm>
                    <a:prstGeom prst="rect">
                      <a:avLst/>
                    </a:prstGeom>
                    <a:solidFill>
                      <a:srgbClr val="ACDB7E"/>
                    </a:solidFill>
                    <a:ln w="12700">
                      <a:prstDash val="solid"/>
                    </a:ln>
                  </p:spPr>
                  <p:txBody>
                    <a:bodyPr anchor="ctr"/>
                    <a:lstStyle/>
                    <a:p>
                      <a:pPr marL="0" indent="0" algn="ctr" defTabSz="457200">
                        <a:lnSpc>
                          <a:spcPct val="130000"/>
                        </a:lnSpc>
                        <a:buNone/>
                      </a:pPr>
                      <a:r>
                        <a:rPr lang="zh-CN" sz="1200" b="0" i="0" strike="noStrike" spc="0">
                          <a:solidFill>
                            <a:srgbClr val="000000"/>
                          </a:solidFill>
                          <a:latin typeface="等线"/>
                          <a:ea typeface="等线"/>
                        </a:rPr>
                        <a:t>参数模型预处理</a:t>
                      </a:r>
                    </a:p>
                  </p:txBody>
                </p:sp>
                <p:sp>
                  <p:nvSpPr>
                    <p:cNvPr id="158" name="文本框 157">
                      <a:extLst>
                        <a:ext uri="{FF2B5EF4-FFF2-40B4-BE49-F238E27FC236}">
                          <a16:creationId xmlns:a16="http://schemas.microsoft.com/office/drawing/2014/main" id="{F1308672-3470-4C89-9BCB-F877C8D34F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06453" y="2463693"/>
                      <a:ext cx="1186503" cy="323414"/>
                    </a:xfrm>
                    <a:prstGeom prst="rect">
                      <a:avLst/>
                    </a:prstGeom>
                    <a:solidFill>
                      <a:srgbClr val="ACDB7E"/>
                    </a:solidFill>
                    <a:ln w="12700">
                      <a:prstDash val="solid"/>
                    </a:ln>
                  </p:spPr>
                  <p:txBody>
                    <a:bodyPr anchor="ctr"/>
                    <a:lstStyle/>
                    <a:p>
                      <a:pPr marL="0" indent="0" algn="ctr" defTabSz="457200">
                        <a:lnSpc>
                          <a:spcPct val="130000"/>
                        </a:lnSpc>
                        <a:buNone/>
                      </a:pPr>
                      <a:r>
                        <a:rPr lang="zh-CN" sz="1200" b="0" i="0" strike="noStrike" spc="0">
                          <a:solidFill>
                            <a:srgbClr val="000000"/>
                          </a:solidFill>
                          <a:latin typeface="等线"/>
                          <a:ea typeface="等线"/>
                        </a:rPr>
                        <a:t>数据清洗</a:t>
                      </a:r>
                    </a:p>
                  </p:txBody>
                </p:sp>
              </p:grpSp>
              <p:sp>
                <p:nvSpPr>
                  <p:cNvPr id="154" name="文本框 153">
                    <a:extLst>
                      <a:ext uri="{FF2B5EF4-FFF2-40B4-BE49-F238E27FC236}">
                        <a16:creationId xmlns:a16="http://schemas.microsoft.com/office/drawing/2014/main" id="{B15CC19C-62A1-4576-904A-6BCFC805387E}"/>
                      </a:ext>
                    </a:extLst>
                  </p:cNvPr>
                  <p:cNvSpPr txBox="1"/>
                  <p:nvPr/>
                </p:nvSpPr>
                <p:spPr>
                  <a:xfrm>
                    <a:off x="5664752" y="3356304"/>
                    <a:ext cx="1316530" cy="323414"/>
                  </a:xfrm>
                  <a:prstGeom prst="rect">
                    <a:avLst/>
                  </a:prstGeom>
                  <a:solidFill>
                    <a:srgbClr val="85D4E6"/>
                  </a:solidFill>
                  <a:ln w="0"/>
                </p:spPr>
                <p:txBody>
                  <a:bodyPr anchor="ctr"/>
                  <a:lstStyle/>
                  <a:p>
                    <a:pPr marL="0" indent="0" algn="ctr" defTabSz="457200">
                      <a:lnSpc>
                        <a:spcPct val="130000"/>
                      </a:lnSpc>
                      <a:buNone/>
                    </a:pPr>
                    <a:r>
                      <a:rPr lang="zh-CN" sz="1200" b="0" i="0" strike="noStrike" spc="0">
                        <a:solidFill>
                          <a:srgbClr val="000000"/>
                        </a:solidFill>
                        <a:latin typeface="等线"/>
                        <a:ea typeface="等线"/>
                      </a:rPr>
                      <a:t>指数同步</a:t>
                    </a:r>
                  </a:p>
                </p:txBody>
              </p:sp>
            </p:grpSp>
            <p:grpSp>
              <p:nvGrpSpPr>
                <p:cNvPr id="110" name="组合 109">
                  <a:extLst>
                    <a:ext uri="{FF2B5EF4-FFF2-40B4-BE49-F238E27FC236}">
                      <a16:creationId xmlns:a16="http://schemas.microsoft.com/office/drawing/2014/main" id="{00383388-E528-4DEE-9B4C-022139E50D71}"/>
                    </a:ext>
                  </a:extLst>
                </p:cNvPr>
                <p:cNvGrpSpPr/>
                <p:nvPr/>
              </p:nvGrpSpPr>
              <p:grpSpPr>
                <a:xfrm>
                  <a:off x="7633941" y="4291701"/>
                  <a:ext cx="1833933" cy="1225666"/>
                  <a:chOff x="9867136" y="4345937"/>
                  <a:chExt cx="1833933" cy="1225666"/>
                </a:xfrm>
              </p:grpSpPr>
              <p:sp>
                <p:nvSpPr>
                  <p:cNvPr id="151" name="流程图: 磁盘 150">
                    <a:extLst>
                      <a:ext uri="{FF2B5EF4-FFF2-40B4-BE49-F238E27FC236}">
                        <a16:creationId xmlns:a16="http://schemas.microsoft.com/office/drawing/2014/main" id="{5E02F7CC-72AA-4308-B23D-B1270DFC8F4F}"/>
                      </a:ext>
                    </a:extLst>
                  </p:cNvPr>
                  <p:cNvSpPr/>
                  <p:nvPr/>
                </p:nvSpPr>
                <p:spPr>
                  <a:xfrm>
                    <a:off x="9867136" y="4345937"/>
                    <a:ext cx="1833933" cy="1225666"/>
                  </a:xfrm>
                  <a:prstGeom prst="flowChartMagneticDisk">
                    <a:avLst/>
                  </a:prstGeom>
                  <a:solidFill>
                    <a:srgbClr val="85D4E6"/>
                  </a:solidFill>
                  <a:ln w="12700">
                    <a:solidFill>
                      <a:srgbClr val="5C5C5C"/>
                    </a:solidFill>
                    <a:prstDash val="solid"/>
                  </a:ln>
                </p:spPr>
                <p:txBody>
                  <a:bodyPr/>
                  <a:lstStyle/>
                  <a:p>
                    <a:endParaRPr lang="zh-CN">
                      <a:solidFill>
                        <a:srgbClr val="85D4E6"/>
                      </a:solidFill>
                    </a:endParaRPr>
                  </a:p>
                </p:txBody>
              </p:sp>
              <p:sp>
                <p:nvSpPr>
                  <p:cNvPr id="152" name="文本框 151">
                    <a:extLst>
                      <a:ext uri="{FF2B5EF4-FFF2-40B4-BE49-F238E27FC236}">
                        <a16:creationId xmlns:a16="http://schemas.microsoft.com/office/drawing/2014/main" id="{87A738B6-B4AD-40F2-A54F-D6E45B12ADC9}"/>
                      </a:ext>
                    </a:extLst>
                  </p:cNvPr>
                  <p:cNvSpPr txBox="1"/>
                  <p:nvPr/>
                </p:nvSpPr>
                <p:spPr>
                  <a:xfrm>
                    <a:off x="10435779" y="4890126"/>
                    <a:ext cx="600595" cy="294598"/>
                  </a:xfrm>
                  <a:prstGeom prst="rect">
                    <a:avLst/>
                  </a:prstGeom>
                  <a:ln w="12700">
                    <a:prstDash val="solid"/>
                  </a:ln>
                </p:spPr>
                <p:txBody>
                  <a:bodyPr/>
                  <a:lstStyle/>
                  <a:p>
                    <a:r>
                      <a:rPr lang="zh-CN" sz="1200"/>
                      <a:t>CKV+</a:t>
                    </a:r>
                  </a:p>
                </p:txBody>
              </p:sp>
            </p:grpSp>
            <p:sp>
              <p:nvSpPr>
                <p:cNvPr id="111" name="矩形 110">
                  <a:extLst>
                    <a:ext uri="{FF2B5EF4-FFF2-40B4-BE49-F238E27FC236}">
                      <a16:creationId xmlns:a16="http://schemas.microsoft.com/office/drawing/2014/main" id="{262ECEE5-5660-4574-9336-1FE3ADC07DEC}"/>
                    </a:ext>
                  </a:extLst>
                </p:cNvPr>
                <p:cNvSpPr/>
                <p:nvPr/>
              </p:nvSpPr>
              <p:spPr>
                <a:xfrm>
                  <a:off x="9576227" y="1287139"/>
                  <a:ext cx="595513" cy="5471270"/>
                </a:xfrm>
                <a:prstGeom prst="rect">
                  <a:avLst/>
                </a:prstGeom>
                <a:solidFill>
                  <a:srgbClr val="ACDB7E"/>
                </a:solidFill>
                <a:ln w="12700">
                  <a:solidFill>
                    <a:srgbClr val="5C5C5C"/>
                  </a:solidFill>
                  <a:prstDash val="solid"/>
                </a:ln>
              </p:spPr>
              <p:txBody>
                <a:bodyPr anchor="ctr"/>
                <a:lstStyle/>
                <a:p>
                  <a:pPr algn="ctr"/>
                  <a:r>
                    <a:rPr lang="zh-CN" sz="1200" dirty="0"/>
                    <a:t>内容监控</a:t>
                  </a:r>
                </a:p>
              </p:txBody>
            </p:sp>
            <p:grpSp>
              <p:nvGrpSpPr>
                <p:cNvPr id="112" name="组合 111">
                  <a:extLst>
                    <a:ext uri="{FF2B5EF4-FFF2-40B4-BE49-F238E27FC236}">
                      <a16:creationId xmlns:a16="http://schemas.microsoft.com/office/drawing/2014/main" id="{686D73B9-5890-4954-A59D-C66AE98E2320}"/>
                    </a:ext>
                  </a:extLst>
                </p:cNvPr>
                <p:cNvGrpSpPr/>
                <p:nvPr/>
              </p:nvGrpSpPr>
              <p:grpSpPr>
                <a:xfrm>
                  <a:off x="4603970" y="2968220"/>
                  <a:ext cx="2161134" cy="1143000"/>
                  <a:chOff x="5432380" y="2588754"/>
                  <a:chExt cx="2161134" cy="1143000"/>
                </a:xfrm>
              </p:grpSpPr>
              <p:grpSp>
                <p:nvGrpSpPr>
                  <p:cNvPr id="145" name="组合 144">
                    <a:extLst>
                      <a:ext uri="{FF2B5EF4-FFF2-40B4-BE49-F238E27FC236}">
                        <a16:creationId xmlns:a16="http://schemas.microsoft.com/office/drawing/2014/main" id="{FECF6C88-F16B-4EC3-8D7C-14D38E012566}"/>
                      </a:ext>
                    </a:extLst>
                  </p:cNvPr>
                  <p:cNvGrpSpPr/>
                  <p:nvPr/>
                </p:nvGrpSpPr>
                <p:grpSpPr>
                  <a:xfrm>
                    <a:off x="5432380" y="2588754"/>
                    <a:ext cx="2161134" cy="1143000"/>
                    <a:chOff x="1200630" y="2045874"/>
                    <a:chExt cx="1947689" cy="1143000"/>
                  </a:xfrm>
                </p:grpSpPr>
                <p:sp>
                  <p:nvSpPr>
                    <p:cNvPr id="147" name="矩形 146">
                      <a:extLst>
                        <a:ext uri="{FF2B5EF4-FFF2-40B4-BE49-F238E27FC236}">
                          <a16:creationId xmlns:a16="http://schemas.microsoft.com/office/drawing/2014/main" id="{9A217660-5575-4357-A37F-0BC11D4AB8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00630" y="2045874"/>
                      <a:ext cx="1947689" cy="11430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12700">
                      <a:solidFill>
                        <a:srgbClr val="5C5C5C"/>
                      </a:solidFill>
                      <a:prstDash val="solid"/>
                    </a:ln>
                  </p:spPr>
                  <p:txBody>
                    <a:bodyPr/>
                    <a:lstStyle/>
                    <a:p>
                      <a:endParaRPr/>
                    </a:p>
                  </p:txBody>
                </p:sp>
                <p:sp>
                  <p:nvSpPr>
                    <p:cNvPr id="148" name="矩形 147">
                      <a:extLst>
                        <a:ext uri="{FF2B5EF4-FFF2-40B4-BE49-F238E27FC236}">
                          <a16:creationId xmlns:a16="http://schemas.microsoft.com/office/drawing/2014/main" id="{BA8F85FB-1A40-4773-A0F6-06E766AD25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00630" y="2045874"/>
                      <a:ext cx="510727" cy="1143000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>
                      <a:solidFill>
                        <a:srgbClr val="5C5C5C"/>
                      </a:solidFill>
                      <a:prstDash val="solid"/>
                    </a:ln>
                  </p:spPr>
                  <p:txBody>
                    <a:bodyPr anchor="ctr"/>
                    <a:lstStyle/>
                    <a:p>
                      <a:pPr algn="ctr"/>
                      <a:r>
                        <a:rPr lang="zh-CN" sz="120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配置</a:t>
                      </a:r>
                    </a:p>
                  </p:txBody>
                </p:sp>
                <p:sp>
                  <p:nvSpPr>
                    <p:cNvPr id="149" name="文本框 148">
                      <a:extLst>
                        <a:ext uri="{FF2B5EF4-FFF2-40B4-BE49-F238E27FC236}">
                          <a16:creationId xmlns:a16="http://schemas.microsoft.com/office/drawing/2014/main" id="{23EAAAF5-BE79-443D-9582-3D2DC37B97D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44600" y="2102714"/>
                      <a:ext cx="1186503" cy="323414"/>
                    </a:xfrm>
                    <a:prstGeom prst="rect">
                      <a:avLst/>
                    </a:prstGeom>
                    <a:solidFill>
                      <a:srgbClr val="ACDB7E"/>
                    </a:solidFill>
                    <a:ln w="12700">
                      <a:prstDash val="solid"/>
                    </a:ln>
                  </p:spPr>
                  <p:txBody>
                    <a:bodyPr anchor="ctr"/>
                    <a:lstStyle/>
                    <a:p>
                      <a:pPr algn="ctr"/>
                      <a:r>
                        <a:rPr lang="zh-CN" sz="1200" b="0" i="0" strike="noStrike" spc="0">
                          <a:solidFill>
                            <a:srgbClr val="000000"/>
                          </a:solidFill>
                          <a:latin typeface="等线"/>
                          <a:ea typeface="等线"/>
                        </a:rPr>
                        <a:t>参数模型配置</a:t>
                      </a:r>
                    </a:p>
                  </p:txBody>
                </p:sp>
                <p:sp>
                  <p:nvSpPr>
                    <p:cNvPr id="150" name="文本框 149">
                      <a:extLst>
                        <a:ext uri="{FF2B5EF4-FFF2-40B4-BE49-F238E27FC236}">
                          <a16:creationId xmlns:a16="http://schemas.microsoft.com/office/drawing/2014/main" id="{3F9A5827-115A-4371-B81A-E359A705ACE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44600" y="2463693"/>
                      <a:ext cx="1186503" cy="323414"/>
                    </a:xfrm>
                    <a:prstGeom prst="rect">
                      <a:avLst/>
                    </a:prstGeom>
                    <a:solidFill>
                      <a:srgbClr val="ACDB7E"/>
                    </a:solidFill>
                    <a:ln w="12700">
                      <a:prstDash val="solid"/>
                    </a:ln>
                  </p:spPr>
                  <p:txBody>
                    <a:bodyPr anchor="ctr"/>
                    <a:lstStyle/>
                    <a:p>
                      <a:pPr algn="ctr"/>
                      <a:r>
                        <a:rPr lang="zh-CN" sz="1200" b="0" i="0" strike="noStrike" spc="0">
                          <a:solidFill>
                            <a:srgbClr val="000000"/>
                          </a:solidFill>
                          <a:latin typeface="等线"/>
                          <a:ea typeface="等线"/>
                        </a:rPr>
                        <a:t>ABT接入配置</a:t>
                      </a:r>
                    </a:p>
                  </p:txBody>
                </p:sp>
              </p:grpSp>
              <p:sp>
                <p:nvSpPr>
                  <p:cNvPr id="146" name="文本框 145">
                    <a:extLst>
                      <a:ext uri="{FF2B5EF4-FFF2-40B4-BE49-F238E27FC236}">
                        <a16:creationId xmlns:a16="http://schemas.microsoft.com/office/drawing/2014/main" id="{DE223232-61AA-49F1-A9BD-334CACF6894E}"/>
                      </a:ext>
                    </a:extLst>
                  </p:cNvPr>
                  <p:cNvSpPr txBox="1"/>
                  <p:nvPr/>
                </p:nvSpPr>
                <p:spPr>
                  <a:xfrm>
                    <a:off x="6146922" y="3356304"/>
                    <a:ext cx="1316530" cy="323414"/>
                  </a:xfrm>
                  <a:prstGeom prst="rect">
                    <a:avLst/>
                  </a:prstGeom>
                  <a:solidFill>
                    <a:srgbClr val="85D4E6"/>
                  </a:solidFill>
                  <a:ln w="0"/>
                </p:spPr>
                <p:txBody>
                  <a:bodyPr anchor="ctr"/>
                  <a:lstStyle/>
                  <a:p>
                    <a:pPr marL="0" indent="0" algn="ctr" defTabSz="457200">
                      <a:lnSpc>
                        <a:spcPct val="130000"/>
                      </a:lnSpc>
                      <a:buNone/>
                    </a:pPr>
                    <a:r>
                      <a:rPr lang="zh-CN" sz="1200" b="0" i="0" strike="noStrike" spc="0">
                        <a:solidFill>
                          <a:srgbClr val="000000"/>
                        </a:solidFill>
                        <a:latin typeface="等线"/>
                        <a:ea typeface="等线"/>
                      </a:rPr>
                      <a:t>数据同步配置</a:t>
                    </a:r>
                  </a:p>
                </p:txBody>
              </p:sp>
            </p:grpSp>
            <p:sp>
              <p:nvSpPr>
                <p:cNvPr id="113" name="矩形 112">
                  <a:extLst>
                    <a:ext uri="{FF2B5EF4-FFF2-40B4-BE49-F238E27FC236}">
                      <a16:creationId xmlns:a16="http://schemas.microsoft.com/office/drawing/2014/main" id="{6A8FAF39-359C-4C4A-B222-A6B5D50556CA}"/>
                    </a:ext>
                  </a:extLst>
                </p:cNvPr>
                <p:cNvSpPr/>
                <p:nvPr/>
              </p:nvSpPr>
              <p:spPr>
                <a:xfrm>
                  <a:off x="3740311" y="5749880"/>
                  <a:ext cx="557092" cy="1008529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5C5C5C"/>
                  </a:solidFill>
                  <a:prstDash val="solid"/>
                </a:ln>
              </p:spPr>
              <p:txBody>
                <a:bodyPr anchor="ctr"/>
                <a:lstStyle/>
                <a:p>
                  <a:pPr algn="ctr"/>
                  <a:r>
                    <a:rPr lang="zh-CN" sz="1200"/>
                    <a:t>数据接入层</a:t>
                  </a:r>
                </a:p>
              </p:txBody>
            </p:sp>
            <p:grpSp>
              <p:nvGrpSpPr>
                <p:cNvPr id="114" name="组合 113">
                  <a:extLst>
                    <a:ext uri="{FF2B5EF4-FFF2-40B4-BE49-F238E27FC236}">
                      <a16:creationId xmlns:a16="http://schemas.microsoft.com/office/drawing/2014/main" id="{F7E9192E-7007-4DCB-BA66-07F391757AD8}"/>
                    </a:ext>
                  </a:extLst>
                </p:cNvPr>
                <p:cNvGrpSpPr/>
                <p:nvPr/>
              </p:nvGrpSpPr>
              <p:grpSpPr>
                <a:xfrm>
                  <a:off x="4603969" y="5749880"/>
                  <a:ext cx="4837056" cy="1008529"/>
                  <a:chOff x="4603969" y="5749880"/>
                  <a:chExt cx="4837056" cy="1008529"/>
                </a:xfrm>
              </p:grpSpPr>
              <p:grpSp>
                <p:nvGrpSpPr>
                  <p:cNvPr id="136" name="组合 135">
                    <a:extLst>
                      <a:ext uri="{FF2B5EF4-FFF2-40B4-BE49-F238E27FC236}">
                        <a16:creationId xmlns:a16="http://schemas.microsoft.com/office/drawing/2014/main" id="{11B0398E-9FE7-4A55-AF42-B9156E7FFC7B}"/>
                      </a:ext>
                    </a:extLst>
                  </p:cNvPr>
                  <p:cNvGrpSpPr/>
                  <p:nvPr/>
                </p:nvGrpSpPr>
                <p:grpSpPr>
                  <a:xfrm>
                    <a:off x="4603970" y="5749880"/>
                    <a:ext cx="4837056" cy="1008529"/>
                    <a:chOff x="4878684" y="2150146"/>
                    <a:chExt cx="4837056" cy="1008529"/>
                  </a:xfrm>
                </p:grpSpPr>
                <p:grpSp>
                  <p:nvGrpSpPr>
                    <p:cNvPr id="139" name="组合 138">
                      <a:extLst>
                        <a:ext uri="{FF2B5EF4-FFF2-40B4-BE49-F238E27FC236}">
                          <a16:creationId xmlns:a16="http://schemas.microsoft.com/office/drawing/2014/main" id="{5A99D00D-9018-4BA7-8C87-B9DF3E8FC61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78684" y="2150146"/>
                      <a:ext cx="4837056" cy="1008529"/>
                      <a:chOff x="1200630" y="2209160"/>
                      <a:chExt cx="1460332" cy="1008529"/>
                    </a:xfrm>
                  </p:grpSpPr>
                  <p:sp>
                    <p:nvSpPr>
                      <p:cNvPr id="141" name="矩形 140">
                        <a:extLst>
                          <a:ext uri="{FF2B5EF4-FFF2-40B4-BE49-F238E27FC236}">
                            <a16:creationId xmlns:a16="http://schemas.microsoft.com/office/drawing/2014/main" id="{2FE3D826-AD57-4295-BFCF-FDF7EA532A0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00630" y="2209160"/>
                        <a:ext cx="1460332" cy="1008529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12700">
                        <a:solidFill>
                          <a:srgbClr val="5C5C5C"/>
                        </a:solidFill>
                        <a:prstDash val="solid"/>
                      </a:ln>
                    </p:spPr>
                    <p:txBody>
                      <a:bodyPr/>
                      <a:lstStyle/>
                      <a:p>
                        <a:endParaRPr/>
                      </a:p>
                    </p:txBody>
                  </p:sp>
                  <p:sp>
                    <p:nvSpPr>
                      <p:cNvPr id="142" name="矩形 141">
                        <a:extLst>
                          <a:ext uri="{FF2B5EF4-FFF2-40B4-BE49-F238E27FC236}">
                            <a16:creationId xmlns:a16="http://schemas.microsoft.com/office/drawing/2014/main" id="{18D0FB98-71F7-4533-866C-18B5AEE449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00630" y="2209160"/>
                        <a:ext cx="178616" cy="1008529"/>
                      </a:xfrm>
                      <a:prstGeom prst="rect">
                        <a:avLst/>
                      </a:prstGeom>
                      <a:solidFill>
                        <a:srgbClr val="CFC7F4"/>
                      </a:solidFill>
                      <a:ln w="12700">
                        <a:solidFill>
                          <a:srgbClr val="5C5C5C"/>
                        </a:solidFill>
                        <a:prstDash val="solid"/>
                      </a:ln>
                    </p:spPr>
                    <p:txBody>
                      <a:bodyPr anchor="ctr"/>
                      <a:lstStyle/>
                      <a:p>
                        <a:pPr algn="ctr"/>
                        <a:r>
                          <a:rPr lang="zh-CN" sz="1200"/>
                          <a:t>数据同步引擎</a:t>
                        </a:r>
                      </a:p>
                    </p:txBody>
                  </p:sp>
                  <p:sp>
                    <p:nvSpPr>
                      <p:cNvPr id="143" name="文本框 142">
                        <a:extLst>
                          <a:ext uri="{FF2B5EF4-FFF2-40B4-BE49-F238E27FC236}">
                            <a16:creationId xmlns:a16="http://schemas.microsoft.com/office/drawing/2014/main" id="{26003950-B87B-4B4B-BF68-425EC7008D1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38528" y="2294814"/>
                        <a:ext cx="370483" cy="323414"/>
                      </a:xfrm>
                      <a:prstGeom prst="rect">
                        <a:avLst/>
                      </a:prstGeom>
                      <a:solidFill>
                        <a:srgbClr val="CFC7F4"/>
                      </a:solidFill>
                      <a:ln w="12700">
                        <a:prstDash val="solid"/>
                      </a:ln>
                    </p:spPr>
                    <p:txBody>
                      <a:bodyPr anchor="ctr"/>
                      <a:lstStyle/>
                      <a:p>
                        <a:pPr marL="0" indent="0" algn="ctr" defTabSz="457200">
                          <a:lnSpc>
                            <a:spcPct val="130000"/>
                          </a:lnSpc>
                          <a:buNone/>
                        </a:pPr>
                        <a:r>
                          <a:rPr lang="zh-CN" sz="1200" b="0" i="0" strike="noStrike" spc="0">
                            <a:solidFill>
                              <a:srgbClr val="000000"/>
                            </a:solidFill>
                            <a:latin typeface="等线"/>
                            <a:ea typeface="等线"/>
                          </a:rPr>
                          <a:t>离线同步ES</a:t>
                        </a:r>
                      </a:p>
                    </p:txBody>
                  </p:sp>
                  <p:sp>
                    <p:nvSpPr>
                      <p:cNvPr id="144" name="文本框 143">
                        <a:extLst>
                          <a:ext uri="{FF2B5EF4-FFF2-40B4-BE49-F238E27FC236}">
                            <a16:creationId xmlns:a16="http://schemas.microsoft.com/office/drawing/2014/main" id="{DD58B9BB-BEB5-440B-9164-BA7DAB2A856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838771" y="2310012"/>
                        <a:ext cx="396828" cy="323414"/>
                      </a:xfrm>
                      <a:prstGeom prst="rect">
                        <a:avLst/>
                      </a:prstGeom>
                      <a:solidFill>
                        <a:srgbClr val="CFC7F4"/>
                      </a:solidFill>
                      <a:ln w="12700">
                        <a:prstDash val="solid"/>
                      </a:ln>
                    </p:spPr>
                    <p:txBody>
                      <a:bodyPr anchor="ctr"/>
                      <a:lstStyle/>
                      <a:p>
                        <a:pPr marL="0" indent="0" algn="ctr" defTabSz="457200">
                          <a:lnSpc>
                            <a:spcPct val="130000"/>
                          </a:lnSpc>
                          <a:buNone/>
                        </a:pPr>
                        <a:r>
                          <a:rPr lang="zh-CN" sz="1200" b="0" i="0" strike="noStrike" spc="0">
                            <a:solidFill>
                              <a:srgbClr val="000000"/>
                            </a:solidFill>
                            <a:latin typeface="等线"/>
                            <a:ea typeface="等线"/>
                          </a:rPr>
                          <a:t>kfaka消息通知</a:t>
                        </a:r>
                      </a:p>
                    </p:txBody>
                  </p:sp>
                </p:grpSp>
                <p:sp>
                  <p:nvSpPr>
                    <p:cNvPr id="140" name="文本框 139">
                      <a:extLst>
                        <a:ext uri="{FF2B5EF4-FFF2-40B4-BE49-F238E27FC236}">
                          <a16:creationId xmlns:a16="http://schemas.microsoft.com/office/drawing/2014/main" id="{96627F64-5D50-4368-900D-7896D362532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61870" y="2720002"/>
                      <a:ext cx="2635336" cy="323414"/>
                    </a:xfrm>
                    <a:prstGeom prst="rect">
                      <a:avLst/>
                    </a:prstGeom>
                    <a:solidFill>
                      <a:srgbClr val="CFC7F4"/>
                    </a:solidFill>
                    <a:ln w="12700">
                      <a:prstDash val="solid"/>
                    </a:ln>
                  </p:spPr>
                  <p:txBody>
                    <a:bodyPr anchor="ctr"/>
                    <a:lstStyle/>
                    <a:p>
                      <a:pPr marL="0" indent="0" algn="ctr" defTabSz="457200">
                        <a:lnSpc>
                          <a:spcPct val="130000"/>
                        </a:lnSpc>
                        <a:buNone/>
                      </a:pPr>
                      <a:r>
                        <a:rPr lang="zh-CN" sz="1200" b="0" i="0" strike="noStrike" spc="0">
                          <a:solidFill>
                            <a:srgbClr val="000000"/>
                          </a:solidFill>
                          <a:latin typeface="等线"/>
                          <a:ea typeface="等线"/>
                        </a:rPr>
                        <a:t>数据接入配置</a:t>
                      </a:r>
                    </a:p>
                  </p:txBody>
                </p:sp>
              </p:grpSp>
              <p:sp>
                <p:nvSpPr>
                  <p:cNvPr id="137" name="文本框 136">
                    <a:extLst>
                      <a:ext uri="{FF2B5EF4-FFF2-40B4-BE49-F238E27FC236}">
                        <a16:creationId xmlns:a16="http://schemas.microsoft.com/office/drawing/2014/main" id="{206767E1-218C-45AF-A3F0-71E52AD1C108}"/>
                      </a:ext>
                    </a:extLst>
                  </p:cNvPr>
                  <p:cNvSpPr txBox="1"/>
                  <p:nvPr/>
                </p:nvSpPr>
                <p:spPr>
                  <a:xfrm>
                    <a:off x="8202584" y="6319736"/>
                    <a:ext cx="1170339" cy="323414"/>
                  </a:xfrm>
                  <a:prstGeom prst="rect">
                    <a:avLst/>
                  </a:prstGeom>
                  <a:solidFill>
                    <a:srgbClr val="ACDB7E"/>
                  </a:solidFill>
                  <a:ln w="12700">
                    <a:prstDash val="solid"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sz="1200"/>
                      <a:t>Flink</a:t>
                    </a:r>
                  </a:p>
                  <a:p>
                    <a:pPr algn="ctr"/>
                    <a:endParaRPr lang="zh-CN" sz="1200"/>
                  </a:p>
                  <a:p>
                    <a:pPr algn="ctr"/>
                    <a:endParaRPr lang="zh-CN" sz="1200"/>
                  </a:p>
                </p:txBody>
              </p:sp>
              <p:sp>
                <p:nvSpPr>
                  <p:cNvPr id="138" name="文本框 137">
                    <a:extLst>
                      <a:ext uri="{FF2B5EF4-FFF2-40B4-BE49-F238E27FC236}">
                        <a16:creationId xmlns:a16="http://schemas.microsoft.com/office/drawing/2014/main" id="{F051A44F-A8C9-4256-B55D-105F387D2CC9}"/>
                      </a:ext>
                    </a:extLst>
                  </p:cNvPr>
                  <p:cNvSpPr txBox="1"/>
                  <p:nvPr/>
                </p:nvSpPr>
                <p:spPr>
                  <a:xfrm>
                    <a:off x="8202584" y="5835534"/>
                    <a:ext cx="1170339" cy="323414"/>
                  </a:xfrm>
                  <a:prstGeom prst="rect">
                    <a:avLst/>
                  </a:prstGeom>
                  <a:solidFill>
                    <a:srgbClr val="ACDB7E"/>
                  </a:solidFill>
                  <a:ln w="12700">
                    <a:prstDash val="solid"/>
                  </a:ln>
                </p:spPr>
                <p:txBody>
                  <a:bodyPr anchor="t"/>
                  <a:lstStyle/>
                  <a:p>
                    <a:pPr algn="ctr"/>
                    <a:r>
                      <a:rPr lang="zh-CN" sz="1200"/>
                      <a:t>Spark</a:t>
                    </a:r>
                  </a:p>
                  <a:p>
                    <a:pPr algn="ctr"/>
                    <a:endParaRPr lang="zh-CN" sz="1200"/>
                  </a:p>
                </p:txBody>
              </p:sp>
            </p:grpSp>
            <p:sp>
              <p:nvSpPr>
                <p:cNvPr id="115" name="矩形 114">
                  <a:extLst>
                    <a:ext uri="{FF2B5EF4-FFF2-40B4-BE49-F238E27FC236}">
                      <a16:creationId xmlns:a16="http://schemas.microsoft.com/office/drawing/2014/main" id="{C5BABDF2-358E-49AA-8A1D-086C6A299340}"/>
                    </a:ext>
                  </a:extLst>
                </p:cNvPr>
                <p:cNvSpPr/>
                <p:nvPr/>
              </p:nvSpPr>
              <p:spPr>
                <a:xfrm>
                  <a:off x="3740311" y="4257602"/>
                  <a:ext cx="557092" cy="1259765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5C5C5C"/>
                  </a:solidFill>
                  <a:prstDash val="solid"/>
                </a:ln>
              </p:spPr>
              <p:txBody>
                <a:bodyPr anchor="ctr"/>
                <a:lstStyle/>
                <a:p>
                  <a:pPr algn="ctr"/>
                  <a:r>
                    <a:rPr lang="zh-CN" sz="1200"/>
                    <a:t>内</a:t>
                  </a:r>
                </a:p>
                <a:p>
                  <a:pPr algn="ctr"/>
                  <a:r>
                    <a:rPr lang="zh-CN" sz="1200"/>
                    <a:t>容</a:t>
                  </a:r>
                </a:p>
                <a:p>
                  <a:pPr algn="ctr"/>
                  <a:r>
                    <a:rPr lang="zh-CN" sz="1200"/>
                    <a:t>池</a:t>
                  </a:r>
                </a:p>
              </p:txBody>
            </p:sp>
            <p:sp>
              <p:nvSpPr>
                <p:cNvPr id="116" name="矩形 115">
                  <a:extLst>
                    <a:ext uri="{FF2B5EF4-FFF2-40B4-BE49-F238E27FC236}">
                      <a16:creationId xmlns:a16="http://schemas.microsoft.com/office/drawing/2014/main" id="{39C7BDD6-D4A8-4743-9700-1642C181885E}"/>
                    </a:ext>
                  </a:extLst>
                </p:cNvPr>
                <p:cNvSpPr/>
                <p:nvPr/>
              </p:nvSpPr>
              <p:spPr>
                <a:xfrm>
                  <a:off x="3740311" y="2968220"/>
                  <a:ext cx="557092" cy="1143000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5C5C5C"/>
                  </a:solidFill>
                  <a:prstDash val="solid"/>
                </a:ln>
              </p:spPr>
              <p:txBody>
                <a:bodyPr anchor="ctr"/>
                <a:lstStyle/>
                <a:p>
                  <a:pPr algn="ctr"/>
                  <a:r>
                    <a:rPr lang="zh-CN" sz="1200"/>
                    <a:t>内容</a:t>
                  </a:r>
                </a:p>
                <a:p>
                  <a:pPr algn="ctr"/>
                  <a:r>
                    <a:rPr lang="zh-CN" sz="1200"/>
                    <a:t>加工</a:t>
                  </a:r>
                </a:p>
              </p:txBody>
            </p:sp>
            <p:sp>
              <p:nvSpPr>
                <p:cNvPr id="117" name="矩形 116">
                  <a:extLst>
                    <a:ext uri="{FF2B5EF4-FFF2-40B4-BE49-F238E27FC236}">
                      <a16:creationId xmlns:a16="http://schemas.microsoft.com/office/drawing/2014/main" id="{B9000DCA-34F7-495D-999E-C7C838792BB6}"/>
                    </a:ext>
                  </a:extLst>
                </p:cNvPr>
                <p:cNvSpPr/>
                <p:nvPr/>
              </p:nvSpPr>
              <p:spPr>
                <a:xfrm>
                  <a:off x="3740311" y="2021267"/>
                  <a:ext cx="557092" cy="806823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5C5C5C"/>
                  </a:solidFill>
                  <a:prstDash val="solid"/>
                </a:ln>
              </p:spPr>
              <p:txBody>
                <a:bodyPr anchor="ctr"/>
                <a:lstStyle/>
                <a:p>
                  <a:pPr algn="ctr"/>
                  <a:r>
                    <a:rPr lang="zh-CN" sz="1200"/>
                    <a:t>接入</a:t>
                  </a:r>
                </a:p>
                <a:p>
                  <a:pPr algn="ctr"/>
                  <a:r>
                    <a:rPr lang="zh-CN" sz="1200"/>
                    <a:t>层</a:t>
                  </a:r>
                </a:p>
              </p:txBody>
            </p:sp>
            <p:grpSp>
              <p:nvGrpSpPr>
                <p:cNvPr id="118" name="组合 117">
                  <a:extLst>
                    <a:ext uri="{FF2B5EF4-FFF2-40B4-BE49-F238E27FC236}">
                      <a16:creationId xmlns:a16="http://schemas.microsoft.com/office/drawing/2014/main" id="{5DCE8A49-A28B-4B9B-AF6D-BF8B3D3B16A0}"/>
                    </a:ext>
                  </a:extLst>
                </p:cNvPr>
                <p:cNvGrpSpPr/>
                <p:nvPr/>
              </p:nvGrpSpPr>
              <p:grpSpPr>
                <a:xfrm>
                  <a:off x="4603970" y="2021267"/>
                  <a:ext cx="4860150" cy="806823"/>
                  <a:chOff x="4603969" y="1934822"/>
                  <a:chExt cx="4860150" cy="806823"/>
                </a:xfrm>
              </p:grpSpPr>
              <p:grpSp>
                <p:nvGrpSpPr>
                  <p:cNvPr id="128" name="组合 127">
                    <a:extLst>
                      <a:ext uri="{FF2B5EF4-FFF2-40B4-BE49-F238E27FC236}">
                        <a16:creationId xmlns:a16="http://schemas.microsoft.com/office/drawing/2014/main" id="{00639941-4C84-4C2C-A0D5-D16CFB05DB23}"/>
                      </a:ext>
                    </a:extLst>
                  </p:cNvPr>
                  <p:cNvGrpSpPr/>
                  <p:nvPr/>
                </p:nvGrpSpPr>
                <p:grpSpPr>
                  <a:xfrm>
                    <a:off x="4603970" y="1934823"/>
                    <a:ext cx="4860150" cy="806823"/>
                    <a:chOff x="4603968" y="2021268"/>
                    <a:chExt cx="4860150" cy="806823"/>
                  </a:xfrm>
                </p:grpSpPr>
                <p:grpSp>
                  <p:nvGrpSpPr>
                    <p:cNvPr id="130" name="组合 129">
                      <a:extLst>
                        <a:ext uri="{FF2B5EF4-FFF2-40B4-BE49-F238E27FC236}">
                          <a16:creationId xmlns:a16="http://schemas.microsoft.com/office/drawing/2014/main" id="{C64509C7-1A4A-4484-8CD1-D4E3645348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03968" y="2021268"/>
                      <a:ext cx="4860150" cy="806823"/>
                      <a:chOff x="1200630" y="2420470"/>
                      <a:chExt cx="4380138" cy="806824"/>
                    </a:xfrm>
                  </p:grpSpPr>
                  <p:sp>
                    <p:nvSpPr>
                      <p:cNvPr id="133" name="矩形 132">
                        <a:extLst>
                          <a:ext uri="{FF2B5EF4-FFF2-40B4-BE49-F238E27FC236}">
                            <a16:creationId xmlns:a16="http://schemas.microsoft.com/office/drawing/2014/main" id="{3EB6A336-A4E0-44F0-8694-4487FFC79F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00630" y="2420470"/>
                        <a:ext cx="4380138" cy="806824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12700">
                        <a:solidFill>
                          <a:srgbClr val="5C5C5C"/>
                        </a:solidFill>
                        <a:prstDash val="solid"/>
                      </a:ln>
                    </p:spPr>
                    <p:txBody>
                      <a:bodyPr/>
                      <a:lstStyle/>
                      <a:p>
                        <a:endParaRPr/>
                      </a:p>
                    </p:txBody>
                  </p:sp>
                  <p:sp>
                    <p:nvSpPr>
                      <p:cNvPr id="134" name="文本框 133">
                        <a:extLst>
                          <a:ext uri="{FF2B5EF4-FFF2-40B4-BE49-F238E27FC236}">
                            <a16:creationId xmlns:a16="http://schemas.microsoft.com/office/drawing/2014/main" id="{34883E6D-E6D9-4AF8-9C6B-F11EAF5550A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299246" y="2477310"/>
                        <a:ext cx="866216" cy="323414"/>
                      </a:xfrm>
                      <a:prstGeom prst="rect">
                        <a:avLst/>
                      </a:prstGeom>
                      <a:solidFill>
                        <a:srgbClr val="ACDB7E"/>
                      </a:solidFill>
                      <a:ln w="12700">
                        <a:prstDash val="solid"/>
                      </a:ln>
                    </p:spPr>
                    <p:txBody>
                      <a:bodyPr anchor="ctr"/>
                      <a:lstStyle/>
                      <a:p>
                        <a:pPr algn="ctr"/>
                        <a:r>
                          <a:rPr lang="zh-CN" sz="1200" b="0" i="0" strike="noStrike" spc="0">
                            <a:solidFill>
                              <a:srgbClr val="000000"/>
                            </a:solidFill>
                            <a:latin typeface="等线"/>
                            <a:ea typeface="等线"/>
                          </a:rPr>
                          <a:t>参数服务</a:t>
                        </a:r>
                      </a:p>
                    </p:txBody>
                  </p:sp>
                  <p:sp>
                    <p:nvSpPr>
                      <p:cNvPr id="135" name="文本框 134">
                        <a:extLst>
                          <a:ext uri="{FF2B5EF4-FFF2-40B4-BE49-F238E27FC236}">
                            <a16:creationId xmlns:a16="http://schemas.microsoft.com/office/drawing/2014/main" id="{B0AEF11C-2CA4-41D2-9EE8-D6FF303024E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208169" y="2473298"/>
                        <a:ext cx="935467" cy="323414"/>
                      </a:xfrm>
                      <a:prstGeom prst="rect">
                        <a:avLst/>
                      </a:prstGeom>
                      <a:solidFill>
                        <a:srgbClr val="ACDB7E"/>
                      </a:solidFill>
                      <a:ln w="12700">
                        <a:prstDash val="solid"/>
                      </a:ln>
                    </p:spPr>
                    <p:txBody>
                      <a:bodyPr anchor="ctr"/>
                      <a:lstStyle/>
                      <a:p>
                        <a:pPr algn="ctr"/>
                        <a:r>
                          <a:rPr lang="zh-CN" sz="1200" b="0" i="0" strike="noStrike" spc="0">
                            <a:solidFill>
                              <a:srgbClr val="000000"/>
                            </a:solidFill>
                            <a:latin typeface="等线"/>
                            <a:ea typeface="等线"/>
                          </a:rPr>
                          <a:t>榜单服务</a:t>
                        </a:r>
                      </a:p>
                    </p:txBody>
                  </p:sp>
                </p:grpSp>
                <p:sp>
                  <p:nvSpPr>
                    <p:cNvPr id="131" name="文本框 130">
                      <a:extLst>
                        <a:ext uri="{FF2B5EF4-FFF2-40B4-BE49-F238E27FC236}">
                          <a16:creationId xmlns:a16="http://schemas.microsoft.com/office/drawing/2014/main" id="{4B0BDA2D-13ED-4108-8B58-BB227330FF2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20603" y="2214087"/>
                      <a:ext cx="1181126" cy="323413"/>
                    </a:xfrm>
                    <a:prstGeom prst="rect">
                      <a:avLst/>
                    </a:prstGeom>
                    <a:solidFill>
                      <a:srgbClr val="85D4E6"/>
                    </a:solidFill>
                    <a:ln w="0"/>
                  </p:spPr>
                  <p:txBody>
                    <a:bodyPr anchor="ctr"/>
                    <a:lstStyle/>
                    <a:p>
                      <a:pPr algn="ctr"/>
                      <a:r>
                        <a:rPr lang="zh-CN" sz="1200" b="0" i="0" strike="noStrike" spc="0">
                          <a:solidFill>
                            <a:srgbClr val="000000"/>
                          </a:solidFill>
                          <a:latin typeface="等线"/>
                          <a:ea typeface="等线"/>
                        </a:rPr>
                        <a:t>指数服务</a:t>
                      </a:r>
                    </a:p>
                  </p:txBody>
                </p:sp>
                <p:sp>
                  <p:nvSpPr>
                    <p:cNvPr id="132" name="文本框 131">
                      <a:extLst>
                        <a:ext uri="{FF2B5EF4-FFF2-40B4-BE49-F238E27FC236}">
                          <a16:creationId xmlns:a16="http://schemas.microsoft.com/office/drawing/2014/main" id="{EC378836-4969-469B-B184-DBBF9B59CB4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34050" y="2223660"/>
                      <a:ext cx="1136087" cy="323414"/>
                    </a:xfrm>
                    <a:prstGeom prst="rect">
                      <a:avLst/>
                    </a:prstGeom>
                    <a:solidFill>
                      <a:srgbClr val="ACDB7E"/>
                    </a:solidFill>
                    <a:ln w="0"/>
                  </p:spPr>
                  <p:txBody>
                    <a:bodyPr anchor="ctr"/>
                    <a:lstStyle/>
                    <a:p>
                      <a:pPr algn="ctr"/>
                      <a:r>
                        <a:rPr lang="zh-CN" sz="1200" b="0" i="0" strike="noStrike" spc="0">
                          <a:solidFill>
                            <a:srgbClr val="000000"/>
                          </a:solidFill>
                          <a:latin typeface="等线"/>
                          <a:ea typeface="等线"/>
                        </a:rPr>
                        <a:t>条件检索</a:t>
                      </a:r>
                    </a:p>
                  </p:txBody>
                </p:sp>
              </p:grpSp>
              <p:sp>
                <p:nvSpPr>
                  <p:cNvPr id="129" name="文本框 128">
                    <a:extLst>
                      <a:ext uri="{FF2B5EF4-FFF2-40B4-BE49-F238E27FC236}">
                        <a16:creationId xmlns:a16="http://schemas.microsoft.com/office/drawing/2014/main" id="{3F0713E7-FF2A-4B25-94DE-44462E88AAB5}"/>
                      </a:ext>
                    </a:extLst>
                  </p:cNvPr>
                  <p:cNvSpPr txBox="1"/>
                  <p:nvPr/>
                </p:nvSpPr>
                <p:spPr>
                  <a:xfrm>
                    <a:off x="4704184" y="2338234"/>
                    <a:ext cx="2060920" cy="323413"/>
                  </a:xfrm>
                  <a:prstGeom prst="rect">
                    <a:avLst/>
                  </a:prstGeom>
                  <a:solidFill>
                    <a:srgbClr val="ACDB7E"/>
                  </a:solidFill>
                  <a:ln w="12700">
                    <a:prstDash val="solid"/>
                  </a:ln>
                </p:spPr>
                <p:txBody>
                  <a:bodyPr anchor="ctr"/>
                  <a:lstStyle/>
                  <a:p>
                    <a:pPr algn="ctr"/>
                    <a:r>
                      <a:rPr lang="zh-CN" sz="1200" b="0" i="0" strike="noStrike" spc="0">
                        <a:solidFill>
                          <a:srgbClr val="000000"/>
                        </a:solidFill>
                        <a:latin typeface="等线"/>
                        <a:ea typeface="等线"/>
                      </a:rPr>
                      <a:t>ABT</a:t>
                    </a:r>
                  </a:p>
                </p:txBody>
              </p:sp>
            </p:grpSp>
            <p:grpSp>
              <p:nvGrpSpPr>
                <p:cNvPr id="119" name="组合 118">
                  <a:extLst>
                    <a:ext uri="{FF2B5EF4-FFF2-40B4-BE49-F238E27FC236}">
                      <a16:creationId xmlns:a16="http://schemas.microsoft.com/office/drawing/2014/main" id="{26C29EA1-B3B2-4487-9F04-371B0FAE0A6C}"/>
                    </a:ext>
                  </a:extLst>
                </p:cNvPr>
                <p:cNvGrpSpPr/>
                <p:nvPr/>
              </p:nvGrpSpPr>
              <p:grpSpPr>
                <a:xfrm>
                  <a:off x="4607724" y="1298974"/>
                  <a:ext cx="4860150" cy="528277"/>
                  <a:chOff x="4603968" y="1992453"/>
                  <a:chExt cx="4860150" cy="528277"/>
                </a:xfrm>
              </p:grpSpPr>
              <p:grpSp>
                <p:nvGrpSpPr>
                  <p:cNvPr id="122" name="组合 121">
                    <a:extLst>
                      <a:ext uri="{FF2B5EF4-FFF2-40B4-BE49-F238E27FC236}">
                        <a16:creationId xmlns:a16="http://schemas.microsoft.com/office/drawing/2014/main" id="{D726A8F1-248F-4733-A4C6-3AB6BBEC4F6C}"/>
                      </a:ext>
                    </a:extLst>
                  </p:cNvPr>
                  <p:cNvGrpSpPr/>
                  <p:nvPr/>
                </p:nvGrpSpPr>
                <p:grpSpPr>
                  <a:xfrm>
                    <a:off x="4603968" y="1992453"/>
                    <a:ext cx="4860150" cy="528277"/>
                    <a:chOff x="1200630" y="2391655"/>
                    <a:chExt cx="4380138" cy="528277"/>
                  </a:xfrm>
                </p:grpSpPr>
                <p:sp>
                  <p:nvSpPr>
                    <p:cNvPr id="125" name="矩形 124">
                      <a:extLst>
                        <a:ext uri="{FF2B5EF4-FFF2-40B4-BE49-F238E27FC236}">
                          <a16:creationId xmlns:a16="http://schemas.microsoft.com/office/drawing/2014/main" id="{19B3189D-28C2-48BD-8951-31FC0C3348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00630" y="2391655"/>
                      <a:ext cx="4380138" cy="528277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12700">
                      <a:solidFill>
                        <a:srgbClr val="5C5C5C"/>
                      </a:solidFill>
                      <a:prstDash val="solid"/>
                    </a:ln>
                  </p:spPr>
                  <p:txBody>
                    <a:bodyPr/>
                    <a:lstStyle/>
                    <a:p>
                      <a:endParaRPr/>
                    </a:p>
                  </p:txBody>
                </p:sp>
                <p:sp>
                  <p:nvSpPr>
                    <p:cNvPr id="126" name="文本框 125">
                      <a:extLst>
                        <a:ext uri="{FF2B5EF4-FFF2-40B4-BE49-F238E27FC236}">
                          <a16:creationId xmlns:a16="http://schemas.microsoft.com/office/drawing/2014/main" id="{B29854C3-24F4-4C87-9DE0-E1325A98F0B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99246" y="2486915"/>
                      <a:ext cx="753683" cy="323413"/>
                    </a:xfrm>
                    <a:prstGeom prst="rect">
                      <a:avLst/>
                    </a:prstGeom>
                    <a:solidFill>
                      <a:srgbClr val="ACDB7E"/>
                    </a:solidFill>
                    <a:ln w="12700">
                      <a:prstDash val="solid"/>
                    </a:ln>
                  </p:spPr>
                  <p:txBody>
                    <a:bodyPr anchor="ctr"/>
                    <a:lstStyle/>
                    <a:p>
                      <a:pPr marL="0" indent="0" algn="ctr" defTabSz="457200">
                        <a:lnSpc>
                          <a:spcPct val="130000"/>
                        </a:lnSpc>
                        <a:buNone/>
                      </a:pPr>
                      <a:r>
                        <a:rPr lang="zh-CN" sz="1200" b="0" i="0" strike="noStrike" spc="0" dirty="0">
                          <a:solidFill>
                            <a:srgbClr val="000000"/>
                          </a:solidFill>
                          <a:latin typeface="等线"/>
                          <a:ea typeface="等线"/>
                        </a:rPr>
                        <a:t>推荐单曲</a:t>
                      </a:r>
                    </a:p>
                  </p:txBody>
                </p:sp>
                <p:sp>
                  <p:nvSpPr>
                    <p:cNvPr id="127" name="文本框 126">
                      <a:extLst>
                        <a:ext uri="{FF2B5EF4-FFF2-40B4-BE49-F238E27FC236}">
                          <a16:creationId xmlns:a16="http://schemas.microsoft.com/office/drawing/2014/main" id="{094A9E3C-3445-41ED-8AE5-580AF3EA437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2948" y="2482903"/>
                      <a:ext cx="753683" cy="323414"/>
                    </a:xfrm>
                    <a:prstGeom prst="rect">
                      <a:avLst/>
                    </a:prstGeom>
                    <a:solidFill>
                      <a:srgbClr val="ACDB7E"/>
                    </a:solidFill>
                    <a:ln w="12700">
                      <a:prstDash val="solid"/>
                    </a:ln>
                  </p:spPr>
                  <p:txBody>
                    <a:bodyPr anchor="ctr"/>
                    <a:lstStyle/>
                    <a:p>
                      <a:pPr algn="ctr"/>
                      <a:r>
                        <a:rPr lang="zh-CN" sz="1200" b="0" i="0" strike="noStrike" spc="0">
                          <a:solidFill>
                            <a:srgbClr val="000000"/>
                          </a:solidFill>
                          <a:latin typeface="等线"/>
                          <a:ea typeface="等线"/>
                        </a:rPr>
                        <a:t>视频tab</a:t>
                      </a:r>
                    </a:p>
                  </p:txBody>
                </p:sp>
              </p:grpSp>
              <p:sp>
                <p:nvSpPr>
                  <p:cNvPr id="123" name="文本框 122">
                    <a:extLst>
                      <a:ext uri="{FF2B5EF4-FFF2-40B4-BE49-F238E27FC236}">
                        <a16:creationId xmlns:a16="http://schemas.microsoft.com/office/drawing/2014/main" id="{8DF7B5FC-62FA-4372-AB23-92CC8D380CE1}"/>
                      </a:ext>
                    </a:extLst>
                  </p:cNvPr>
                  <p:cNvSpPr txBox="1"/>
                  <p:nvPr/>
                </p:nvSpPr>
                <p:spPr>
                  <a:xfrm>
                    <a:off x="8184566" y="2078108"/>
                    <a:ext cx="1182059" cy="323413"/>
                  </a:xfrm>
                  <a:prstGeom prst="rect">
                    <a:avLst/>
                  </a:prstGeom>
                  <a:solidFill>
                    <a:srgbClr val="85D4E6"/>
                  </a:solidFill>
                  <a:ln w="0"/>
                </p:spPr>
                <p:txBody>
                  <a:bodyPr/>
                  <a:lstStyle/>
                  <a:p>
                    <a:pPr algn="ctr"/>
                    <a:r>
                      <a:rPr lang="zh-CN" sz="1200">
                        <a:solidFill>
                          <a:srgbClr val="000000"/>
                        </a:solidFill>
                        <a:latin typeface="微软雅黑"/>
                        <a:ea typeface="微软雅黑"/>
                      </a:rPr>
                      <a:t>长</a:t>
                    </a:r>
                    <a:r>
                      <a:rPr lang="zh-CN" sz="1200" b="0" i="0" strike="noStrike" spc="0">
                        <a:solidFill>
                          <a:srgbClr val="000000"/>
                        </a:solidFill>
                        <a:latin typeface="等线"/>
                        <a:ea typeface="等线"/>
                      </a:rPr>
                      <a:t>音频排行榜</a:t>
                    </a:r>
                  </a:p>
                </p:txBody>
              </p:sp>
              <p:sp>
                <p:nvSpPr>
                  <p:cNvPr id="124" name="文本框 123">
                    <a:extLst>
                      <a:ext uri="{FF2B5EF4-FFF2-40B4-BE49-F238E27FC236}">
                        <a16:creationId xmlns:a16="http://schemas.microsoft.com/office/drawing/2014/main" id="{5F31EECE-C877-47EC-A69D-A483CE00952C}"/>
                      </a:ext>
                    </a:extLst>
                  </p:cNvPr>
                  <p:cNvSpPr txBox="1"/>
                  <p:nvPr/>
                </p:nvSpPr>
                <p:spPr>
                  <a:xfrm>
                    <a:off x="6964087" y="2078107"/>
                    <a:ext cx="1095614" cy="323414"/>
                  </a:xfrm>
                  <a:prstGeom prst="rect">
                    <a:avLst/>
                  </a:prstGeom>
                  <a:solidFill>
                    <a:srgbClr val="ACDB7E"/>
                  </a:solidFill>
                  <a:ln w="0"/>
                </p:spPr>
                <p:txBody>
                  <a:bodyPr/>
                  <a:lstStyle/>
                  <a:p>
                    <a:pPr algn="ctr"/>
                    <a:r>
                      <a:rPr lang="zh-CN" sz="1200" b="0" i="0" strike="noStrike" spc="0">
                        <a:solidFill>
                          <a:srgbClr val="000000"/>
                        </a:solidFill>
                        <a:latin typeface="等线"/>
                        <a:ea typeface="等线"/>
                      </a:rPr>
                      <a:t>autoplay</a:t>
                    </a:r>
                  </a:p>
                </p:txBody>
              </p:sp>
            </p:grpSp>
            <p:sp>
              <p:nvSpPr>
                <p:cNvPr id="120" name="矩形 119">
                  <a:extLst>
                    <a:ext uri="{FF2B5EF4-FFF2-40B4-BE49-F238E27FC236}">
                      <a16:creationId xmlns:a16="http://schemas.microsoft.com/office/drawing/2014/main" id="{105F4FAA-89AD-4F00-8F50-58EE6C6308D8}"/>
                    </a:ext>
                  </a:extLst>
                </p:cNvPr>
                <p:cNvSpPr/>
                <p:nvPr/>
              </p:nvSpPr>
              <p:spPr>
                <a:xfrm>
                  <a:off x="3740311" y="1298974"/>
                  <a:ext cx="557092" cy="601367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5C5C5C"/>
                  </a:solidFill>
                  <a:prstDash val="solid"/>
                </a:ln>
              </p:spPr>
              <p:txBody>
                <a:bodyPr anchor="ctr"/>
                <a:lstStyle/>
                <a:p>
                  <a:pPr algn="ctr"/>
                  <a:r>
                    <a:rPr lang="zh-CN" sz="1200"/>
                    <a:t>业务</a:t>
                  </a:r>
                </a:p>
                <a:p>
                  <a:pPr algn="ctr"/>
                  <a:r>
                    <a:rPr lang="zh-CN" sz="1200"/>
                    <a:t>层</a:t>
                  </a:r>
                </a:p>
              </p:txBody>
            </p:sp>
            <p:sp>
              <p:nvSpPr>
                <p:cNvPr id="121" name="文本框 120">
                  <a:extLst>
                    <a:ext uri="{FF2B5EF4-FFF2-40B4-BE49-F238E27FC236}">
                      <a16:creationId xmlns:a16="http://schemas.microsoft.com/office/drawing/2014/main" id="{E8C93916-8AC2-45E9-B4D2-20D336724C1A}"/>
                    </a:ext>
                  </a:extLst>
                </p:cNvPr>
                <p:cNvSpPr txBox="1"/>
                <p:nvPr/>
              </p:nvSpPr>
              <p:spPr>
                <a:xfrm>
                  <a:off x="6492980" y="1250384"/>
                  <a:ext cx="423689" cy="444500"/>
                </a:xfrm>
                <a:prstGeom prst="rect">
                  <a:avLst/>
                </a:prstGeom>
                <a:ln w="12700">
                  <a:prstDash val="solid"/>
                </a:ln>
              </p:spPr>
              <p:txBody>
                <a:bodyPr/>
                <a:lstStyle/>
                <a:p>
                  <a:r>
                    <a:rPr lang="zh-CN"/>
                    <a:t>…</a:t>
                  </a:r>
                </a:p>
              </p:txBody>
            </p:sp>
          </p:grpSp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906AC4F9-791C-4758-94F9-E843005CB76B}"/>
                  </a:ext>
                </a:extLst>
              </p:cNvPr>
              <p:cNvSpPr txBox="1"/>
              <p:nvPr/>
            </p:nvSpPr>
            <p:spPr>
              <a:xfrm>
                <a:off x="557831" y="3042582"/>
                <a:ext cx="412606" cy="1786522"/>
              </a:xfrm>
              <a:prstGeom prst="rect">
                <a:avLst/>
              </a:prstGeom>
              <a:ln w="12700">
                <a:prstDash val="solid"/>
              </a:ln>
            </p:spPr>
            <p:txBody>
              <a:bodyPr/>
              <a:lstStyle/>
              <a:p>
                <a:r>
                  <a:rPr lang="zh-CN" b="1" dirty="0">
                    <a:solidFill>
                      <a:srgbClr val="1A275B"/>
                    </a:solidFill>
                  </a:rPr>
                  <a:t>内容中台架构</a:t>
                </a:r>
              </a:p>
            </p:txBody>
          </p:sp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5AE8A690-4852-4562-9C23-F115AEBDB7DC}"/>
                  </a:ext>
                </a:extLst>
              </p:cNvPr>
              <p:cNvSpPr txBox="1"/>
              <p:nvPr/>
            </p:nvSpPr>
            <p:spPr>
              <a:xfrm>
                <a:off x="6314886" y="3028340"/>
                <a:ext cx="514282" cy="481184"/>
              </a:xfrm>
              <a:prstGeom prst="rect">
                <a:avLst/>
              </a:prstGeom>
              <a:solidFill>
                <a:srgbClr val="CFC7F4"/>
              </a:solidFill>
              <a:ln w="0"/>
            </p:spPr>
            <p:txBody>
              <a:bodyPr anchor="ctr"/>
              <a:lstStyle/>
              <a:p>
                <a:pPr marL="0" indent="0" algn="ctr" defTabSz="457200">
                  <a:lnSpc>
                    <a:spcPct val="130000"/>
                  </a:lnSpc>
                  <a:buNone/>
                </a:pPr>
                <a:r>
                  <a:rPr lang="zh-CN" sz="1200" b="0" i="0" strike="noStrike" spc="0" dirty="0">
                    <a:solidFill>
                      <a:srgbClr val="000000"/>
                    </a:solidFill>
                    <a:latin typeface="等线"/>
                    <a:ea typeface="等线"/>
                  </a:rPr>
                  <a:t>规则组件</a:t>
                </a:r>
              </a:p>
            </p:txBody>
          </p:sp>
        </p:grp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0D375120-9E0C-4B55-AAA7-D1C428F268DE}"/>
                </a:ext>
              </a:extLst>
            </p:cNvPr>
            <p:cNvSpPr txBox="1"/>
            <p:nvPr/>
          </p:nvSpPr>
          <p:spPr>
            <a:xfrm>
              <a:off x="6319815" y="3469720"/>
              <a:ext cx="502316" cy="478105"/>
            </a:xfrm>
            <a:prstGeom prst="rect">
              <a:avLst/>
            </a:prstGeom>
            <a:solidFill>
              <a:srgbClr val="CFC7F4"/>
            </a:solidFill>
            <a:ln w="0"/>
          </p:spPr>
          <p:txBody>
            <a:bodyPr anchor="ctr"/>
            <a:lstStyle>
              <a:lvl1pPr marL="0" lvl="0" algn="l" defTabSz="914400">
                <a:lnSpc>
                  <a:spcPct val="130000"/>
                </a:lnSpc>
                <a:defRPr sz="1800" kern="1200">
                  <a:solidFill>
                    <a:schemeClr val="tx1"/>
                  </a:solidFill>
                  <a:latin typeface="微软雅黑"/>
                  <a:ea typeface="微软雅黑"/>
                </a:defRPr>
              </a:lvl1pPr>
              <a:lvl2pPr marL="457200" lvl="1" algn="l" defTabSz="914400">
                <a:lnSpc>
                  <a:spcPct val="130000"/>
                </a:lnSpc>
                <a:defRPr sz="1800" kern="1200">
                  <a:solidFill>
                    <a:schemeClr val="tx1"/>
                  </a:solidFill>
                  <a:latin typeface="微软雅黑"/>
                  <a:ea typeface="微软雅黑"/>
                </a:defRPr>
              </a:lvl2pPr>
              <a:lvl3pPr marL="914400" lvl="2" algn="l" defTabSz="914400">
                <a:lnSpc>
                  <a:spcPct val="130000"/>
                </a:lnSpc>
                <a:defRPr sz="1800" kern="1200">
                  <a:solidFill>
                    <a:schemeClr val="tx1"/>
                  </a:solidFill>
                  <a:latin typeface="微软雅黑"/>
                  <a:ea typeface="微软雅黑"/>
                </a:defRPr>
              </a:lvl3pPr>
              <a:lvl4pPr marL="1371600" lvl="3" algn="l" defTabSz="914400">
                <a:lnSpc>
                  <a:spcPct val="130000"/>
                </a:lnSpc>
                <a:defRPr sz="1800" kern="1200">
                  <a:solidFill>
                    <a:schemeClr val="tx1"/>
                  </a:solidFill>
                  <a:latin typeface="微软雅黑"/>
                  <a:ea typeface="微软雅黑"/>
                </a:defRPr>
              </a:lvl4pPr>
              <a:lvl5pPr marL="1828800" lvl="4" algn="l" defTabSz="914400">
                <a:lnSpc>
                  <a:spcPct val="130000"/>
                </a:lnSpc>
                <a:defRPr sz="1800" kern="1200">
                  <a:solidFill>
                    <a:schemeClr val="tx1"/>
                  </a:solidFill>
                  <a:latin typeface="微软雅黑"/>
                  <a:ea typeface="微软雅黑"/>
                </a:defRPr>
              </a:lvl5pPr>
              <a:lvl6pPr marL="2286000" lvl="5" algn="l" defTabSz="914400">
                <a:lnSpc>
                  <a:spcPct val="130000"/>
                </a:lnSpc>
                <a:defRPr sz="1800" kern="1200">
                  <a:solidFill>
                    <a:schemeClr val="tx1"/>
                  </a:solidFill>
                  <a:latin typeface="微软雅黑"/>
                  <a:ea typeface="微软雅黑"/>
                </a:defRPr>
              </a:lvl6pPr>
              <a:lvl7pPr marL="2743200" lvl="6" algn="l" defTabSz="914400">
                <a:lnSpc>
                  <a:spcPct val="130000"/>
                </a:lnSpc>
                <a:defRPr sz="1800" kern="1200">
                  <a:solidFill>
                    <a:schemeClr val="tx1"/>
                  </a:solidFill>
                  <a:latin typeface="微软雅黑"/>
                  <a:ea typeface="微软雅黑"/>
                </a:defRPr>
              </a:lvl7pPr>
              <a:lvl8pPr marL="3200400" lvl="7" algn="l" defTabSz="914400">
                <a:lnSpc>
                  <a:spcPct val="130000"/>
                </a:lnSpc>
                <a:defRPr sz="1800" kern="1200">
                  <a:solidFill>
                    <a:schemeClr val="tx1"/>
                  </a:solidFill>
                  <a:latin typeface="微软雅黑"/>
                  <a:ea typeface="微软雅黑"/>
                </a:defRPr>
              </a:lvl8pPr>
              <a:lvl9pPr marL="3657600" lvl="8" algn="l" defTabSz="914400">
                <a:lnSpc>
                  <a:spcPct val="130000"/>
                </a:lnSpc>
                <a:defRPr sz="1800" kern="1200">
                  <a:solidFill>
                    <a:schemeClr val="tx1"/>
                  </a:solidFill>
                  <a:latin typeface="微软雅黑"/>
                  <a:ea typeface="微软雅黑"/>
                </a:defRPr>
              </a:lvl9pPr>
            </a:lstStyle>
            <a:p>
              <a:pPr algn="ctr"/>
              <a:r>
                <a:rPr lang="zh-CN" sz="1200" b="0" i="0" strike="noStrike" spc="0">
                  <a:solidFill>
                    <a:srgbClr val="000000"/>
                  </a:solidFill>
                  <a:latin typeface="等线"/>
                  <a:ea typeface="等线"/>
                </a:rPr>
                <a:t>准入池</a:t>
              </a:r>
            </a:p>
          </p:txBody>
        </p:sp>
      </p:grpSp>
      <p:sp>
        <p:nvSpPr>
          <p:cNvPr id="163" name=" 162">
            <a:extLst>
              <a:ext uri="{FF2B5EF4-FFF2-40B4-BE49-F238E27FC236}">
                <a16:creationId xmlns:a16="http://schemas.microsoft.com/office/drawing/2014/main" id="{DB81DF42-ECEF-47CB-BF2D-7F5B19413FFD}"/>
              </a:ext>
            </a:extLst>
          </p:cNvPr>
          <p:cNvSpPr/>
          <p:nvPr/>
        </p:nvSpPr>
        <p:spPr>
          <a:xfrm>
            <a:off x="7913675" y="1348114"/>
            <a:ext cx="4098224" cy="1898591"/>
          </a:xfrm>
        </p:spPr>
        <p:txBody>
          <a:bodyPr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>
              <a:lnSpc>
                <a:spcPct val="130000"/>
              </a:lnSpc>
            </a:pPr>
            <a:r>
              <a:rPr lang="zh-CN" sz="1400" b="1" dirty="0">
                <a:solidFill>
                  <a:srgbClr val="1A275B"/>
                </a:solidFill>
                <a:latin typeface="-apple-system"/>
                <a:ea typeface="-apple-system"/>
              </a:rPr>
              <a:t>1 已接入点位</a:t>
            </a:r>
          </a:p>
          <a:p>
            <a:pPr marL="310896" indent="-310896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sz="1400" dirty="0">
                <a:solidFill>
                  <a:srgbClr val="1A275B"/>
                </a:solidFill>
                <a:highlight>
                  <a:srgbClr val="FFFFFF"/>
                </a:highlight>
                <a:latin typeface="-apple-system"/>
                <a:ea typeface="-apple-system"/>
              </a:rPr>
              <a:t>内容倾斜：场景歌单、autoplay、视频动态tab；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sz="1400" dirty="0">
                <a:solidFill>
                  <a:srgbClr val="1A275B"/>
                </a:solidFill>
                <a:highlight>
                  <a:srgbClr val="FFFFFF"/>
                </a:highlight>
                <a:latin typeface="-apple-system"/>
                <a:ea typeface="-apple-system"/>
              </a:rPr>
              <a:t>条件检索：推荐单曲、长音频排行榜；</a:t>
            </a:r>
            <a:endParaRPr lang="en-US" altLang="zh-CN" sz="1400" dirty="0">
              <a:solidFill>
                <a:srgbClr val="1A275B"/>
              </a:solidFill>
              <a:highlight>
                <a:srgbClr val="FFFFFF"/>
              </a:highlight>
              <a:latin typeface="-apple-system"/>
              <a:ea typeface="-apple-system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sz="1400" dirty="0">
                <a:solidFill>
                  <a:srgbClr val="1A275B"/>
                </a:solidFill>
                <a:highlight>
                  <a:srgbClr val="FFFFFF"/>
                </a:highlight>
                <a:latin typeface="-apple-system"/>
                <a:ea typeface="-apple-system"/>
              </a:rPr>
              <a:t>基础指数：autoplay、综艺排序、歌手页歌手列表、推荐单曲；</a:t>
            </a:r>
          </a:p>
        </p:txBody>
      </p:sp>
      <p:sp>
        <p:nvSpPr>
          <p:cNvPr id="164" name=" 163">
            <a:extLst>
              <a:ext uri="{FF2B5EF4-FFF2-40B4-BE49-F238E27FC236}">
                <a16:creationId xmlns:a16="http://schemas.microsoft.com/office/drawing/2014/main" id="{995DF161-D2E3-4B24-A193-063C9301C125}"/>
              </a:ext>
            </a:extLst>
          </p:cNvPr>
          <p:cNvSpPr/>
          <p:nvPr/>
        </p:nvSpPr>
        <p:spPr>
          <a:xfrm>
            <a:off x="7913675" y="3046055"/>
            <a:ext cx="4098224" cy="1529482"/>
          </a:xfrm>
        </p:spPr>
        <p:txBody>
          <a:bodyPr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>
              <a:lnSpc>
                <a:spcPct val="130000"/>
              </a:lnSpc>
            </a:pPr>
            <a:r>
              <a:rPr lang="zh-CN" sz="1600" b="1" dirty="0">
                <a:solidFill>
                  <a:srgbClr val="1A275B"/>
                </a:solidFill>
                <a:latin typeface="-apple-system"/>
                <a:ea typeface="-apple-system"/>
              </a:rPr>
              <a:t>2 </a:t>
            </a:r>
            <a:r>
              <a:rPr lang="zh-CN" sz="1400" b="1" dirty="0">
                <a:solidFill>
                  <a:srgbClr val="1A275B"/>
                </a:solidFill>
                <a:latin typeface="-apple-system"/>
                <a:ea typeface="-apple-system"/>
              </a:rPr>
              <a:t>服务指标</a:t>
            </a:r>
          </a:p>
          <a:p>
            <a:pPr marL="310896" indent="-310896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sz="1400" dirty="0">
                <a:solidFill>
                  <a:srgbClr val="1A275B"/>
                </a:solidFill>
                <a:highlight>
                  <a:srgbClr val="FFFFFF"/>
                </a:highlight>
                <a:latin typeface="-apple-system"/>
                <a:ea typeface="-apple-system"/>
              </a:rPr>
              <a:t>QPS：1w+</a:t>
            </a:r>
            <a:endParaRPr lang="en-US" altLang="zh-CN" sz="1400" dirty="0">
              <a:solidFill>
                <a:srgbClr val="1A275B"/>
              </a:solidFill>
              <a:highlight>
                <a:srgbClr val="FFFFFF"/>
              </a:highlight>
              <a:latin typeface="-apple-system"/>
              <a:ea typeface="-apple-system"/>
            </a:endParaRPr>
          </a:p>
          <a:p>
            <a:pPr marL="310896" indent="-310896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sz="1400" dirty="0">
                <a:solidFill>
                  <a:srgbClr val="1A275B"/>
                </a:solidFill>
                <a:highlight>
                  <a:srgbClr val="FFFFFF"/>
                </a:highlight>
                <a:latin typeface="-apple-system"/>
                <a:ea typeface="-apple-system"/>
              </a:rPr>
              <a:t>成功率：99.95%+</a:t>
            </a:r>
            <a:endParaRPr lang="en-US" altLang="zh-CN" sz="1400" dirty="0">
              <a:solidFill>
                <a:srgbClr val="1A275B"/>
              </a:solidFill>
              <a:highlight>
                <a:srgbClr val="FFFFFF"/>
              </a:highlight>
              <a:latin typeface="-apple-system"/>
              <a:ea typeface="-apple-system"/>
            </a:endParaRPr>
          </a:p>
          <a:p>
            <a:pPr marL="310896" indent="-310896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sz="1400" dirty="0">
                <a:solidFill>
                  <a:srgbClr val="1A275B"/>
                </a:solidFill>
                <a:highlight>
                  <a:srgbClr val="FFFFFF"/>
                </a:highlight>
                <a:latin typeface="-apple-system"/>
                <a:ea typeface="-apple-system"/>
              </a:rPr>
              <a:t>平均时延：&lt;10ms</a:t>
            </a:r>
          </a:p>
        </p:txBody>
      </p:sp>
      <p:pic>
        <p:nvPicPr>
          <p:cNvPr id="165" name="图片 164">
            <a:extLst>
              <a:ext uri="{FF2B5EF4-FFF2-40B4-BE49-F238E27FC236}">
                <a16:creationId xmlns:a16="http://schemas.microsoft.com/office/drawing/2014/main" id="{5499D761-3BA6-4DB0-99ED-A12E11DB836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9872031" y="3309397"/>
            <a:ext cx="2428166" cy="1002798"/>
          </a:xfrm>
          <a:prstGeom prst="rect">
            <a:avLst/>
          </a:prstGeom>
        </p:spPr>
      </p:pic>
      <p:pic>
        <p:nvPicPr>
          <p:cNvPr id="166" name="图片 165">
            <a:extLst>
              <a:ext uri="{FF2B5EF4-FFF2-40B4-BE49-F238E27FC236}">
                <a16:creationId xmlns:a16="http://schemas.microsoft.com/office/drawing/2014/main" id="{FDDB0794-CD4D-4B79-9721-1D29BFAC4927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872031" y="4244236"/>
            <a:ext cx="2428166" cy="1110181"/>
          </a:xfrm>
          <a:prstGeom prst="rect">
            <a:avLst/>
          </a:prstGeom>
        </p:spPr>
      </p:pic>
      <p:pic>
        <p:nvPicPr>
          <p:cNvPr id="167" name="图片 166">
            <a:extLst>
              <a:ext uri="{FF2B5EF4-FFF2-40B4-BE49-F238E27FC236}">
                <a16:creationId xmlns:a16="http://schemas.microsoft.com/office/drawing/2014/main" id="{0CD337E3-0541-4ABB-89E5-6E7CC1AC4313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9872031" y="5296787"/>
            <a:ext cx="2428166" cy="1042285"/>
          </a:xfrm>
          <a:prstGeom prst="rect">
            <a:avLst/>
          </a:prstGeom>
        </p:spPr>
      </p:pic>
      <p:pic>
        <p:nvPicPr>
          <p:cNvPr id="168" name="图片 167">
            <a:extLst>
              <a:ext uri="{FF2B5EF4-FFF2-40B4-BE49-F238E27FC236}">
                <a16:creationId xmlns:a16="http://schemas.microsoft.com/office/drawing/2014/main" id="{7EA6A3AE-210F-4228-AECD-F763FA1809A5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7950034" y="4427933"/>
            <a:ext cx="1836872" cy="1344807"/>
          </a:xfrm>
          <a:prstGeom prst="rect">
            <a:avLst/>
          </a:prstGeom>
        </p:spPr>
      </p:pic>
      <p:sp>
        <p:nvSpPr>
          <p:cNvPr id="85" name="标题 3">
            <a:extLst>
              <a:ext uri="{FF2B5EF4-FFF2-40B4-BE49-F238E27FC236}">
                <a16:creationId xmlns:a16="http://schemas.microsoft.com/office/drawing/2014/main" id="{076F8D74-6D9B-4935-AA2B-1935670FA79B}"/>
              </a:ext>
            </a:extLst>
          </p:cNvPr>
          <p:cNvSpPr txBox="1">
            <a:spLocks/>
          </p:cNvSpPr>
          <p:nvPr/>
        </p:nvSpPr>
        <p:spPr>
          <a:xfrm>
            <a:off x="838199" y="315755"/>
            <a:ext cx="10486333" cy="4801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rgbClr val="1A275B"/>
                </a:solidFill>
              </a:rPr>
              <a:t>附录</a:t>
            </a:r>
            <a:r>
              <a:rPr lang="en-US" altLang="zh-CN" sz="2800" dirty="0">
                <a:solidFill>
                  <a:srgbClr val="1A275B"/>
                </a:solidFill>
              </a:rPr>
              <a:t>1</a:t>
            </a:r>
            <a:endParaRPr kumimoji="1" lang="zh-CN" altLang="en-US" sz="2800" dirty="0">
              <a:solidFill>
                <a:srgbClr val="1A275B"/>
              </a:solidFill>
              <a:cs typeface="TTTGB Medium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8666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82013CDD-DC7F-4D32-B340-69522468288C}"/>
              </a:ext>
            </a:extLst>
          </p:cNvPr>
          <p:cNvSpPr/>
          <p:nvPr/>
        </p:nvSpPr>
        <p:spPr>
          <a:xfrm>
            <a:off x="745667" y="2138149"/>
            <a:ext cx="3573337" cy="4303465"/>
          </a:xfrm>
          <a:prstGeom prst="rect">
            <a:avLst/>
          </a:prstGeom>
          <a:solidFill>
            <a:srgbClr val="DFF8FF"/>
          </a:solidFill>
          <a:ln w="19050">
            <a:solidFill>
              <a:srgbClr val="5C5C5C"/>
            </a:solidFill>
            <a:prstDash val="solid"/>
          </a:ln>
        </p:spPr>
        <p:txBody>
          <a:bodyPr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endParaRPr/>
          </a:p>
        </p:txBody>
      </p:sp>
      <p:sp>
        <p:nvSpPr>
          <p:cNvPr id="14" name="文本框 5">
            <a:extLst>
              <a:ext uri="{FF2B5EF4-FFF2-40B4-BE49-F238E27FC236}">
                <a16:creationId xmlns:a16="http://schemas.microsoft.com/office/drawing/2014/main" id="{1D349E78-F614-4997-BECF-DC06BA9386FB}"/>
              </a:ext>
            </a:extLst>
          </p:cNvPr>
          <p:cNvSpPr txBox="1"/>
          <p:nvPr/>
        </p:nvSpPr>
        <p:spPr>
          <a:xfrm>
            <a:off x="80666" y="3916496"/>
            <a:ext cx="519030" cy="698167"/>
          </a:xfrm>
          <a:prstGeom prst="rect">
            <a:avLst/>
          </a:prstGeom>
          <a:solidFill>
            <a:srgbClr val="85D4E6"/>
          </a:solidFill>
          <a:ln w="0"/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/>
            <a:r>
              <a:rPr lang="zh-CN" sz="1200">
                <a:solidFill>
                  <a:srgbClr val="000000"/>
                </a:solidFill>
                <a:latin typeface="微软雅黑"/>
                <a:ea typeface="微软雅黑"/>
              </a:rPr>
              <a:t>召回请求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8DA316B-C459-42EB-8740-63DCB5CC0F46}"/>
              </a:ext>
            </a:extLst>
          </p:cNvPr>
          <p:cNvCxnSpPr>
            <a:cxnSpLocks/>
          </p:cNvCxnSpPr>
          <p:nvPr/>
        </p:nvCxnSpPr>
        <p:spPr>
          <a:xfrm>
            <a:off x="581563" y="4254600"/>
            <a:ext cx="179117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 type="triangle"/>
          </a:ln>
        </p:spPr>
      </p:cxnSp>
      <p:sp>
        <p:nvSpPr>
          <p:cNvPr id="16" name="文本框 7">
            <a:extLst>
              <a:ext uri="{FF2B5EF4-FFF2-40B4-BE49-F238E27FC236}">
                <a16:creationId xmlns:a16="http://schemas.microsoft.com/office/drawing/2014/main" id="{D3BE5F11-41C9-4609-8BED-FB89B89707B0}"/>
              </a:ext>
            </a:extLst>
          </p:cNvPr>
          <p:cNvSpPr txBox="1"/>
          <p:nvPr/>
        </p:nvSpPr>
        <p:spPr>
          <a:xfrm>
            <a:off x="754335" y="6154590"/>
            <a:ext cx="1778000" cy="293789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r>
              <a:rPr lang="zh-CN" sz="1200" dirty="0"/>
              <a:t>在线检索模块 searcher</a:t>
            </a:r>
          </a:p>
        </p:txBody>
      </p:sp>
      <p:sp>
        <p:nvSpPr>
          <p:cNvPr id="17" name="文本框 8">
            <a:extLst>
              <a:ext uri="{FF2B5EF4-FFF2-40B4-BE49-F238E27FC236}">
                <a16:creationId xmlns:a16="http://schemas.microsoft.com/office/drawing/2014/main" id="{5A745602-4041-4066-ADC0-0B5B8E9B98CC}"/>
              </a:ext>
            </a:extLst>
          </p:cNvPr>
          <p:cNvSpPr txBox="1"/>
          <p:nvPr/>
        </p:nvSpPr>
        <p:spPr>
          <a:xfrm>
            <a:off x="831236" y="2354307"/>
            <a:ext cx="387866" cy="1625683"/>
          </a:xfrm>
          <a:prstGeom prst="rect">
            <a:avLst/>
          </a:prstGeom>
          <a:solidFill>
            <a:srgbClr val="85D4E6"/>
          </a:solidFill>
          <a:ln w="0"/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/>
            <a:r>
              <a:rPr lang="zh-CN" sz="1200">
                <a:solidFill>
                  <a:srgbClr val="000000"/>
                </a:solidFill>
                <a:latin typeface="微软雅黑"/>
                <a:ea typeface="微软雅黑"/>
              </a:rPr>
              <a:t>协议解析</a:t>
            </a:r>
          </a:p>
        </p:txBody>
      </p: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9AC65BB8-7462-4B56-B22C-D0715DBCF3AC}"/>
              </a:ext>
            </a:extLst>
          </p:cNvPr>
          <p:cNvGrpSpPr/>
          <p:nvPr/>
        </p:nvGrpSpPr>
        <p:grpSpPr>
          <a:xfrm>
            <a:off x="821375" y="4216778"/>
            <a:ext cx="387865" cy="1625683"/>
            <a:chOff x="1041449" y="3843739"/>
            <a:chExt cx="387865" cy="1625683"/>
          </a:xfrm>
        </p:grpSpPr>
        <p:sp>
          <p:nvSpPr>
            <p:cNvPr id="18" name="文本框 9">
              <a:extLst>
                <a:ext uri="{FF2B5EF4-FFF2-40B4-BE49-F238E27FC236}">
                  <a16:creationId xmlns:a16="http://schemas.microsoft.com/office/drawing/2014/main" id="{00EF4F81-5E99-492C-B848-F1691BB3067A}"/>
                </a:ext>
              </a:extLst>
            </p:cNvPr>
            <p:cNvSpPr txBox="1"/>
            <p:nvPr/>
          </p:nvSpPr>
          <p:spPr>
            <a:xfrm>
              <a:off x="1041449" y="3843739"/>
              <a:ext cx="387865" cy="1625683"/>
            </a:xfrm>
            <a:prstGeom prst="rect">
              <a:avLst/>
            </a:prstGeom>
            <a:solidFill>
              <a:srgbClr val="85D4E6"/>
            </a:solidFill>
            <a:ln w="0"/>
          </p:spPr>
          <p:txBody>
            <a:bodyPr anchor="ctr"/>
            <a:lstStyle>
              <a:lvl1pPr marL="0" lvl="0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457200" lvl="1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914400" lvl="2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371600" lvl="3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1828800" lvl="4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286000" lvl="5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743200" lvl="6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200400" lvl="7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657600" lvl="8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/>
              <a:r>
                <a:rPr lang="zh-CN" sz="1200" dirty="0">
                  <a:solidFill>
                    <a:srgbClr val="000000"/>
                  </a:solidFill>
                  <a:latin typeface="微软雅黑"/>
                  <a:ea typeface="微软雅黑"/>
                </a:rPr>
                <a:t>结果排序</a:t>
              </a:r>
            </a:p>
          </p:txBody>
        </p:sp>
        <p:sp>
          <p:nvSpPr>
            <p:cNvPr id="86" name="矩形: 圆角 85">
              <a:extLst>
                <a:ext uri="{FF2B5EF4-FFF2-40B4-BE49-F238E27FC236}">
                  <a16:creationId xmlns:a16="http://schemas.microsoft.com/office/drawing/2014/main" id="{06281F79-66A7-4B8A-ACCD-BB7FA05573DC}"/>
                </a:ext>
              </a:extLst>
            </p:cNvPr>
            <p:cNvSpPr/>
            <p:nvPr/>
          </p:nvSpPr>
          <p:spPr>
            <a:xfrm>
              <a:off x="1133977" y="5186238"/>
              <a:ext cx="94236" cy="94864"/>
            </a:xfrm>
            <a:prstGeom prst="roundRect">
              <a:avLst/>
            </a:prstGeom>
            <a:solidFill>
              <a:srgbClr val="ACDB7E"/>
            </a:solidFill>
            <a:ln w="19050">
              <a:solidFill>
                <a:srgbClr val="5C5C5C"/>
              </a:solidFill>
              <a:prstDash val="solid"/>
            </a:ln>
          </p:spPr>
          <p:txBody>
            <a:bodyPr/>
            <a:lstStyle>
              <a:lvl1pPr marL="0" lvl="0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457200" lvl="1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914400" lvl="2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371600" lvl="3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1828800" lvl="4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286000" lvl="5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743200" lvl="6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200400" lvl="7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657600" lvl="8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endParaRPr/>
            </a:p>
          </p:txBody>
        </p:sp>
        <p:sp>
          <p:nvSpPr>
            <p:cNvPr id="87" name="矩形: 圆角 86">
              <a:extLst>
                <a:ext uri="{FF2B5EF4-FFF2-40B4-BE49-F238E27FC236}">
                  <a16:creationId xmlns:a16="http://schemas.microsoft.com/office/drawing/2014/main" id="{6F27D5DB-63BE-4CF9-A54D-00525179EA83}"/>
                </a:ext>
              </a:extLst>
            </p:cNvPr>
            <p:cNvSpPr/>
            <p:nvPr/>
          </p:nvSpPr>
          <p:spPr>
            <a:xfrm>
              <a:off x="1248873" y="5163081"/>
              <a:ext cx="94236" cy="94864"/>
            </a:xfrm>
            <a:prstGeom prst="roundRect">
              <a:avLst/>
            </a:prstGeom>
            <a:solidFill>
              <a:srgbClr val="FFE59A"/>
            </a:solidFill>
            <a:ln w="19050">
              <a:solidFill>
                <a:srgbClr val="5C5C5C"/>
              </a:solidFill>
              <a:prstDash val="solid"/>
            </a:ln>
          </p:spPr>
          <p:txBody>
            <a:bodyPr/>
            <a:lstStyle>
              <a:lvl1pPr marL="0" lvl="0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457200" lvl="1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914400" lvl="2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371600" lvl="3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1828800" lvl="4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286000" lvl="5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743200" lvl="6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200400" lvl="7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657600" lvl="8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endParaRPr/>
            </a:p>
          </p:txBody>
        </p:sp>
        <p:sp>
          <p:nvSpPr>
            <p:cNvPr id="88" name="矩形: 圆角 87">
              <a:extLst>
                <a:ext uri="{FF2B5EF4-FFF2-40B4-BE49-F238E27FC236}">
                  <a16:creationId xmlns:a16="http://schemas.microsoft.com/office/drawing/2014/main" id="{3E7E62E9-705D-4A22-AEDA-932EBDE1FB04}"/>
                </a:ext>
              </a:extLst>
            </p:cNvPr>
            <p:cNvSpPr/>
            <p:nvPr/>
          </p:nvSpPr>
          <p:spPr>
            <a:xfrm>
              <a:off x="1133977" y="5281102"/>
              <a:ext cx="94236" cy="94864"/>
            </a:xfrm>
            <a:prstGeom prst="roundRect">
              <a:avLst/>
            </a:prstGeom>
            <a:solidFill>
              <a:srgbClr val="ACDB7E"/>
            </a:solidFill>
            <a:ln w="19050">
              <a:solidFill>
                <a:srgbClr val="5C5C5C"/>
              </a:solidFill>
              <a:prstDash val="solid"/>
            </a:ln>
          </p:spPr>
          <p:txBody>
            <a:bodyPr/>
            <a:lstStyle>
              <a:lvl1pPr marL="0" lvl="0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457200" lvl="1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914400" lvl="2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371600" lvl="3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1828800" lvl="4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286000" lvl="5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743200" lvl="6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200400" lvl="7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657600" lvl="8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endParaRPr/>
            </a:p>
          </p:txBody>
        </p:sp>
        <p:sp>
          <p:nvSpPr>
            <p:cNvPr id="89" name="矩形: 圆角 88">
              <a:extLst>
                <a:ext uri="{FF2B5EF4-FFF2-40B4-BE49-F238E27FC236}">
                  <a16:creationId xmlns:a16="http://schemas.microsoft.com/office/drawing/2014/main" id="{1C860A38-D13D-4BC6-AD70-FA564F9E4065}"/>
                </a:ext>
              </a:extLst>
            </p:cNvPr>
            <p:cNvSpPr/>
            <p:nvPr/>
          </p:nvSpPr>
          <p:spPr>
            <a:xfrm>
              <a:off x="1228213" y="5281102"/>
              <a:ext cx="94236" cy="94864"/>
            </a:xfrm>
            <a:prstGeom prst="roundRect">
              <a:avLst/>
            </a:prstGeom>
            <a:solidFill>
              <a:srgbClr val="ACDB7E"/>
            </a:solidFill>
            <a:ln w="19050">
              <a:solidFill>
                <a:srgbClr val="5C5C5C"/>
              </a:solidFill>
              <a:prstDash val="solid"/>
            </a:ln>
          </p:spPr>
          <p:txBody>
            <a:bodyPr/>
            <a:lstStyle>
              <a:lvl1pPr marL="0" lvl="0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457200" lvl="1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914400" lvl="2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371600" lvl="3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1828800" lvl="4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286000" lvl="5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743200" lvl="6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200400" lvl="7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657600" lvl="8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endParaRPr/>
            </a:p>
          </p:txBody>
        </p:sp>
      </p:grpSp>
      <p:sp>
        <p:nvSpPr>
          <p:cNvPr id="80" name="文本框 16">
            <a:extLst>
              <a:ext uri="{FF2B5EF4-FFF2-40B4-BE49-F238E27FC236}">
                <a16:creationId xmlns:a16="http://schemas.microsoft.com/office/drawing/2014/main" id="{45A2B84B-FF06-4CB7-BF19-921059B4EE8F}"/>
              </a:ext>
            </a:extLst>
          </p:cNvPr>
          <p:cNvSpPr txBox="1"/>
          <p:nvPr/>
        </p:nvSpPr>
        <p:spPr>
          <a:xfrm>
            <a:off x="1325306" y="2355435"/>
            <a:ext cx="387866" cy="1625683"/>
          </a:xfrm>
          <a:prstGeom prst="rect">
            <a:avLst/>
          </a:prstGeom>
          <a:solidFill>
            <a:srgbClr val="85D4E6"/>
          </a:solidFill>
          <a:ln w="0"/>
        </p:spPr>
        <p:txBody>
          <a:bodyPr anchor="t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/>
            <a:endParaRPr lang="zh-CN" sz="1200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 algn="ctr"/>
            <a:r>
              <a:rPr lang="zh-CN" sz="1200" dirty="0">
                <a:solidFill>
                  <a:srgbClr val="000000"/>
                </a:solidFill>
                <a:latin typeface="微软雅黑"/>
                <a:ea typeface="微软雅黑"/>
              </a:rPr>
              <a:t>外部数据获取</a:t>
            </a: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27FB1D76-016C-4497-8199-AE9667C331F2}"/>
              </a:ext>
            </a:extLst>
          </p:cNvPr>
          <p:cNvGrpSpPr/>
          <p:nvPr/>
        </p:nvGrpSpPr>
        <p:grpSpPr>
          <a:xfrm>
            <a:off x="1417860" y="3674777"/>
            <a:ext cx="209135" cy="212885"/>
            <a:chOff x="6623778" y="3135345"/>
            <a:chExt cx="499001" cy="529692"/>
          </a:xfrm>
          <a:solidFill>
            <a:srgbClr val="ACDB7E"/>
          </a:solidFill>
        </p:grpSpPr>
        <p:sp>
          <p:nvSpPr>
            <p:cNvPr id="82" name="矩形: 圆角 81">
              <a:extLst>
                <a:ext uri="{FF2B5EF4-FFF2-40B4-BE49-F238E27FC236}">
                  <a16:creationId xmlns:a16="http://schemas.microsoft.com/office/drawing/2014/main" id="{E261C7E1-9967-489A-8AA5-33F99F147396}"/>
                </a:ext>
              </a:extLst>
            </p:cNvPr>
            <p:cNvSpPr/>
            <p:nvPr/>
          </p:nvSpPr>
          <p:spPr>
            <a:xfrm>
              <a:off x="6623778" y="3192963"/>
              <a:ext cx="224852" cy="236037"/>
            </a:xfrm>
            <a:prstGeom prst="roundRect">
              <a:avLst/>
            </a:prstGeom>
            <a:grpFill/>
            <a:ln w="19050">
              <a:solidFill>
                <a:srgbClr val="5C5C5C"/>
              </a:solidFill>
              <a:prstDash val="solid"/>
            </a:ln>
          </p:spPr>
          <p:txBody>
            <a:bodyPr/>
            <a:lstStyle>
              <a:lvl1pPr marL="0" lvl="0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457200" lvl="1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914400" lvl="2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371600" lvl="3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1828800" lvl="4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286000" lvl="5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743200" lvl="6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200400" lvl="7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657600" lvl="8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endParaRPr/>
            </a:p>
          </p:txBody>
        </p:sp>
        <p:sp>
          <p:nvSpPr>
            <p:cNvPr id="83" name="矩形: 圆角 82">
              <a:extLst>
                <a:ext uri="{FF2B5EF4-FFF2-40B4-BE49-F238E27FC236}">
                  <a16:creationId xmlns:a16="http://schemas.microsoft.com/office/drawing/2014/main" id="{A9DAF0D4-2788-4FE7-93D6-65EC45F83D54}"/>
                </a:ext>
              </a:extLst>
            </p:cNvPr>
            <p:cNvSpPr/>
            <p:nvPr/>
          </p:nvSpPr>
          <p:spPr>
            <a:xfrm>
              <a:off x="6897927" y="3135345"/>
              <a:ext cx="224852" cy="236037"/>
            </a:xfrm>
            <a:prstGeom prst="roundRect">
              <a:avLst/>
            </a:prstGeom>
            <a:solidFill>
              <a:srgbClr val="FFE59A"/>
            </a:solidFill>
            <a:ln w="19050">
              <a:solidFill>
                <a:srgbClr val="5C5C5C"/>
              </a:solidFill>
              <a:prstDash val="solid"/>
            </a:ln>
          </p:spPr>
          <p:txBody>
            <a:bodyPr/>
            <a:lstStyle>
              <a:lvl1pPr marL="0" lvl="0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457200" lvl="1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914400" lvl="2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371600" lvl="3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1828800" lvl="4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286000" lvl="5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743200" lvl="6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200400" lvl="7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657600" lvl="8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endParaRPr/>
            </a:p>
          </p:txBody>
        </p:sp>
        <p:sp>
          <p:nvSpPr>
            <p:cNvPr id="84" name="矩形: 圆角 83">
              <a:extLst>
                <a:ext uri="{FF2B5EF4-FFF2-40B4-BE49-F238E27FC236}">
                  <a16:creationId xmlns:a16="http://schemas.microsoft.com/office/drawing/2014/main" id="{D69CCF40-9376-4368-BF97-6BBB91BFD0FB}"/>
                </a:ext>
              </a:extLst>
            </p:cNvPr>
            <p:cNvSpPr/>
            <p:nvPr/>
          </p:nvSpPr>
          <p:spPr>
            <a:xfrm>
              <a:off x="6623778" y="3429000"/>
              <a:ext cx="224852" cy="236037"/>
            </a:xfrm>
            <a:prstGeom prst="roundRect">
              <a:avLst/>
            </a:prstGeom>
            <a:grpFill/>
            <a:ln w="19050">
              <a:solidFill>
                <a:srgbClr val="5C5C5C"/>
              </a:solidFill>
              <a:prstDash val="solid"/>
            </a:ln>
          </p:spPr>
          <p:txBody>
            <a:bodyPr/>
            <a:lstStyle>
              <a:lvl1pPr marL="0" lvl="0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457200" lvl="1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914400" lvl="2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371600" lvl="3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1828800" lvl="4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286000" lvl="5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743200" lvl="6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200400" lvl="7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657600" lvl="8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endParaRPr/>
            </a:p>
          </p:txBody>
        </p:sp>
        <p:sp>
          <p:nvSpPr>
            <p:cNvPr id="85" name="矩形: 圆角 84">
              <a:extLst>
                <a:ext uri="{FF2B5EF4-FFF2-40B4-BE49-F238E27FC236}">
                  <a16:creationId xmlns:a16="http://schemas.microsoft.com/office/drawing/2014/main" id="{78271B38-C403-4DD5-B7E2-58425DABE6F5}"/>
                </a:ext>
              </a:extLst>
            </p:cNvPr>
            <p:cNvSpPr/>
            <p:nvPr/>
          </p:nvSpPr>
          <p:spPr>
            <a:xfrm>
              <a:off x="6848631" y="3429000"/>
              <a:ext cx="224852" cy="236037"/>
            </a:xfrm>
            <a:prstGeom prst="roundRect">
              <a:avLst/>
            </a:prstGeom>
            <a:grpFill/>
            <a:ln w="19050">
              <a:solidFill>
                <a:srgbClr val="5C5C5C"/>
              </a:solidFill>
              <a:prstDash val="solid"/>
            </a:ln>
          </p:spPr>
          <p:txBody>
            <a:bodyPr/>
            <a:lstStyle>
              <a:lvl1pPr marL="0" lvl="0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457200" lvl="1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914400" lvl="2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371600" lvl="3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1828800" lvl="4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286000" lvl="5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743200" lvl="6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200400" lvl="7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657600" lvl="8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endParaRPr/>
            </a:p>
          </p:txBody>
        </p:sp>
      </p:grpSp>
      <p:sp>
        <p:nvSpPr>
          <p:cNvPr id="74" name="文本框 23">
            <a:extLst>
              <a:ext uri="{FF2B5EF4-FFF2-40B4-BE49-F238E27FC236}">
                <a16:creationId xmlns:a16="http://schemas.microsoft.com/office/drawing/2014/main" id="{BEE2CA75-518C-4D87-834E-A61470D6BA8F}"/>
              </a:ext>
            </a:extLst>
          </p:cNvPr>
          <p:cNvSpPr txBox="1"/>
          <p:nvPr/>
        </p:nvSpPr>
        <p:spPr>
          <a:xfrm>
            <a:off x="1325306" y="4216778"/>
            <a:ext cx="387866" cy="1625683"/>
          </a:xfrm>
          <a:prstGeom prst="rect">
            <a:avLst/>
          </a:prstGeom>
          <a:solidFill>
            <a:srgbClr val="85D4E6"/>
          </a:solidFill>
          <a:ln w="0"/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/>
            <a:r>
              <a:rPr lang="zh-CN" sz="1200">
                <a:solidFill>
                  <a:srgbClr val="000000"/>
                </a:solidFill>
                <a:latin typeface="微软雅黑"/>
                <a:ea typeface="微软雅黑"/>
              </a:rPr>
              <a:t>条件过滤</a:t>
            </a:r>
          </a:p>
        </p:txBody>
      </p: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470D556C-212B-4DB2-B04B-A0CCBC7DDB8A}"/>
              </a:ext>
            </a:extLst>
          </p:cNvPr>
          <p:cNvGrpSpPr/>
          <p:nvPr/>
        </p:nvGrpSpPr>
        <p:grpSpPr>
          <a:xfrm>
            <a:off x="1417860" y="5536120"/>
            <a:ext cx="209135" cy="212885"/>
            <a:chOff x="6623778" y="3135345"/>
            <a:chExt cx="499001" cy="529692"/>
          </a:xfrm>
          <a:solidFill>
            <a:srgbClr val="ACDB7E"/>
          </a:solidFill>
        </p:grpSpPr>
        <p:sp>
          <p:nvSpPr>
            <p:cNvPr id="76" name="矩形: 圆角 75">
              <a:extLst>
                <a:ext uri="{FF2B5EF4-FFF2-40B4-BE49-F238E27FC236}">
                  <a16:creationId xmlns:a16="http://schemas.microsoft.com/office/drawing/2014/main" id="{DCE5B71A-85AA-4A8A-B01C-60B509143E04}"/>
                </a:ext>
              </a:extLst>
            </p:cNvPr>
            <p:cNvSpPr/>
            <p:nvPr/>
          </p:nvSpPr>
          <p:spPr>
            <a:xfrm>
              <a:off x="6623778" y="3192963"/>
              <a:ext cx="224852" cy="236037"/>
            </a:xfrm>
            <a:prstGeom prst="roundRect">
              <a:avLst/>
            </a:prstGeom>
            <a:grpFill/>
            <a:ln w="19050">
              <a:solidFill>
                <a:srgbClr val="5C5C5C"/>
              </a:solidFill>
              <a:prstDash val="solid"/>
            </a:ln>
          </p:spPr>
          <p:txBody>
            <a:bodyPr/>
            <a:lstStyle>
              <a:lvl1pPr marL="0" lvl="0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457200" lvl="1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914400" lvl="2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371600" lvl="3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1828800" lvl="4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286000" lvl="5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743200" lvl="6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200400" lvl="7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657600" lvl="8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endParaRPr/>
            </a:p>
          </p:txBody>
        </p:sp>
        <p:sp>
          <p:nvSpPr>
            <p:cNvPr id="77" name="矩形: 圆角 76">
              <a:extLst>
                <a:ext uri="{FF2B5EF4-FFF2-40B4-BE49-F238E27FC236}">
                  <a16:creationId xmlns:a16="http://schemas.microsoft.com/office/drawing/2014/main" id="{68BED399-7B2D-4B28-A41F-87C13F0807F7}"/>
                </a:ext>
              </a:extLst>
            </p:cNvPr>
            <p:cNvSpPr/>
            <p:nvPr/>
          </p:nvSpPr>
          <p:spPr>
            <a:xfrm>
              <a:off x="6897927" y="3135345"/>
              <a:ext cx="224852" cy="236037"/>
            </a:xfrm>
            <a:prstGeom prst="roundRect">
              <a:avLst/>
            </a:prstGeom>
            <a:solidFill>
              <a:srgbClr val="FFE59A"/>
            </a:solidFill>
            <a:ln w="19050">
              <a:solidFill>
                <a:srgbClr val="5C5C5C"/>
              </a:solidFill>
              <a:prstDash val="solid"/>
            </a:ln>
          </p:spPr>
          <p:txBody>
            <a:bodyPr/>
            <a:lstStyle>
              <a:lvl1pPr marL="0" lvl="0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457200" lvl="1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914400" lvl="2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371600" lvl="3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1828800" lvl="4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286000" lvl="5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743200" lvl="6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200400" lvl="7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657600" lvl="8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endParaRPr/>
            </a:p>
          </p:txBody>
        </p:sp>
        <p:sp>
          <p:nvSpPr>
            <p:cNvPr id="78" name="矩形: 圆角 77">
              <a:extLst>
                <a:ext uri="{FF2B5EF4-FFF2-40B4-BE49-F238E27FC236}">
                  <a16:creationId xmlns:a16="http://schemas.microsoft.com/office/drawing/2014/main" id="{1722E081-4E7E-4A74-A2BE-C1FB043D6C16}"/>
                </a:ext>
              </a:extLst>
            </p:cNvPr>
            <p:cNvSpPr/>
            <p:nvPr/>
          </p:nvSpPr>
          <p:spPr>
            <a:xfrm>
              <a:off x="6623778" y="3429000"/>
              <a:ext cx="224852" cy="236037"/>
            </a:xfrm>
            <a:prstGeom prst="roundRect">
              <a:avLst/>
            </a:prstGeom>
            <a:grpFill/>
            <a:ln w="19050">
              <a:solidFill>
                <a:srgbClr val="5C5C5C"/>
              </a:solidFill>
              <a:prstDash val="solid"/>
            </a:ln>
          </p:spPr>
          <p:txBody>
            <a:bodyPr/>
            <a:lstStyle>
              <a:lvl1pPr marL="0" lvl="0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457200" lvl="1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914400" lvl="2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371600" lvl="3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1828800" lvl="4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286000" lvl="5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743200" lvl="6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200400" lvl="7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657600" lvl="8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endParaRPr/>
            </a:p>
          </p:txBody>
        </p:sp>
        <p:sp>
          <p:nvSpPr>
            <p:cNvPr id="79" name="矩形: 圆角 78">
              <a:extLst>
                <a:ext uri="{FF2B5EF4-FFF2-40B4-BE49-F238E27FC236}">
                  <a16:creationId xmlns:a16="http://schemas.microsoft.com/office/drawing/2014/main" id="{F0BD95E6-0AE0-4B88-8B08-0BC54851B088}"/>
                </a:ext>
              </a:extLst>
            </p:cNvPr>
            <p:cNvSpPr/>
            <p:nvPr/>
          </p:nvSpPr>
          <p:spPr>
            <a:xfrm>
              <a:off x="6848631" y="3429000"/>
              <a:ext cx="224852" cy="236037"/>
            </a:xfrm>
            <a:prstGeom prst="roundRect">
              <a:avLst/>
            </a:prstGeom>
            <a:grpFill/>
            <a:ln w="19050">
              <a:solidFill>
                <a:srgbClr val="5C5C5C"/>
              </a:solidFill>
              <a:prstDash val="solid"/>
            </a:ln>
          </p:spPr>
          <p:txBody>
            <a:bodyPr/>
            <a:lstStyle>
              <a:lvl1pPr marL="0" lvl="0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457200" lvl="1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914400" lvl="2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371600" lvl="3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1828800" lvl="4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286000" lvl="5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743200" lvl="6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200400" lvl="7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657600" lvl="8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endParaRPr/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320C6455-D1C4-4B69-B53E-E372F20B1036}"/>
              </a:ext>
            </a:extLst>
          </p:cNvPr>
          <p:cNvSpPr/>
          <p:nvPr/>
        </p:nvSpPr>
        <p:spPr>
          <a:xfrm>
            <a:off x="1896038" y="2355435"/>
            <a:ext cx="2302926" cy="3487027"/>
          </a:xfrm>
          <a:prstGeom prst="rect">
            <a:avLst/>
          </a:prstGeom>
          <a:solidFill>
            <a:srgbClr val="DFF8FF"/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r>
              <a:rPr lang="zh-CN" sz="1200">
                <a:solidFill>
                  <a:srgbClr val="000000"/>
                </a:solidFill>
                <a:latin typeface="Arial"/>
                <a:ea typeface="微软雅黑"/>
              </a:rPr>
              <a:t>检索过程</a:t>
            </a:r>
          </a:p>
        </p:txBody>
      </p:sp>
      <p:sp>
        <p:nvSpPr>
          <p:cNvPr id="23" name="文本框 30">
            <a:extLst>
              <a:ext uri="{FF2B5EF4-FFF2-40B4-BE49-F238E27FC236}">
                <a16:creationId xmlns:a16="http://schemas.microsoft.com/office/drawing/2014/main" id="{1D342B18-BF03-43EB-861E-3CECA44FF25D}"/>
              </a:ext>
            </a:extLst>
          </p:cNvPr>
          <p:cNvSpPr txBox="1"/>
          <p:nvPr/>
        </p:nvSpPr>
        <p:spPr>
          <a:xfrm>
            <a:off x="1956766" y="3932459"/>
            <a:ext cx="481554" cy="323413"/>
          </a:xfrm>
          <a:prstGeom prst="rect">
            <a:avLst/>
          </a:prstGeom>
          <a:solidFill>
            <a:srgbClr val="85D4E6"/>
          </a:solidFill>
          <a:ln w="0"/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/>
            <a:r>
              <a:rPr lang="zh-CN" sz="1200">
                <a:solidFill>
                  <a:srgbClr val="000000"/>
                </a:solidFill>
                <a:latin typeface="微软雅黑"/>
                <a:ea typeface="微软雅黑"/>
              </a:rPr>
              <a:t>OR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9848011A-31DC-4B4A-9BED-E8ACC1BD5EBC}"/>
              </a:ext>
            </a:extLst>
          </p:cNvPr>
          <p:cNvSpPr/>
          <p:nvPr/>
        </p:nvSpPr>
        <p:spPr>
          <a:xfrm>
            <a:off x="3837274" y="2449468"/>
            <a:ext cx="94236" cy="94864"/>
          </a:xfrm>
          <a:prstGeom prst="roundRect">
            <a:avLst/>
          </a:prstGeom>
          <a:solidFill>
            <a:srgbClr val="ACDB7E"/>
          </a:solidFill>
          <a:ln w="19050">
            <a:solidFill>
              <a:srgbClr val="5C5C5C"/>
            </a:solidFill>
            <a:prstDash val="solid"/>
          </a:ln>
        </p:spPr>
        <p:txBody>
          <a:bodyPr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endParaRPr/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600229BB-E549-4356-AB7E-040C6429452D}"/>
              </a:ext>
            </a:extLst>
          </p:cNvPr>
          <p:cNvSpPr/>
          <p:nvPr/>
        </p:nvSpPr>
        <p:spPr>
          <a:xfrm>
            <a:off x="3952170" y="2426311"/>
            <a:ext cx="94236" cy="94864"/>
          </a:xfrm>
          <a:prstGeom prst="roundRect">
            <a:avLst/>
          </a:prstGeom>
          <a:solidFill>
            <a:srgbClr val="FFE59A"/>
          </a:solidFill>
          <a:ln w="19050">
            <a:solidFill>
              <a:srgbClr val="5C5C5C"/>
            </a:solidFill>
            <a:prstDash val="solid"/>
          </a:ln>
        </p:spPr>
        <p:txBody>
          <a:bodyPr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endParaRPr/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8583AA3E-C441-48DF-8180-29C4C2DDE76E}"/>
              </a:ext>
            </a:extLst>
          </p:cNvPr>
          <p:cNvSpPr/>
          <p:nvPr/>
        </p:nvSpPr>
        <p:spPr>
          <a:xfrm>
            <a:off x="3837274" y="2544332"/>
            <a:ext cx="94236" cy="94864"/>
          </a:xfrm>
          <a:prstGeom prst="roundRect">
            <a:avLst/>
          </a:prstGeom>
          <a:solidFill>
            <a:srgbClr val="ACDB7E"/>
          </a:solidFill>
          <a:ln w="19050">
            <a:solidFill>
              <a:srgbClr val="5C5C5C"/>
            </a:solidFill>
            <a:prstDash val="solid"/>
          </a:ln>
        </p:spPr>
        <p:txBody>
          <a:bodyPr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endParaRPr/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CB196888-9D59-4FC4-90F3-CDB9C9385A85}"/>
              </a:ext>
            </a:extLst>
          </p:cNvPr>
          <p:cNvSpPr/>
          <p:nvPr/>
        </p:nvSpPr>
        <p:spPr>
          <a:xfrm>
            <a:off x="3931510" y="2544332"/>
            <a:ext cx="94236" cy="94864"/>
          </a:xfrm>
          <a:prstGeom prst="roundRect">
            <a:avLst/>
          </a:prstGeom>
          <a:solidFill>
            <a:srgbClr val="ACDB7E"/>
          </a:solidFill>
          <a:ln w="19050">
            <a:solidFill>
              <a:srgbClr val="5C5C5C"/>
            </a:solidFill>
            <a:prstDash val="solid"/>
          </a:ln>
        </p:spPr>
        <p:txBody>
          <a:bodyPr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endParaRPr/>
          </a:p>
        </p:txBody>
      </p:sp>
      <p:sp>
        <p:nvSpPr>
          <p:cNvPr id="25" name="文本框 36">
            <a:extLst>
              <a:ext uri="{FF2B5EF4-FFF2-40B4-BE49-F238E27FC236}">
                <a16:creationId xmlns:a16="http://schemas.microsoft.com/office/drawing/2014/main" id="{02FAB8DD-A2B8-4EC4-B599-B4E777ADDB77}"/>
              </a:ext>
            </a:extLst>
          </p:cNvPr>
          <p:cNvSpPr txBox="1"/>
          <p:nvPr/>
        </p:nvSpPr>
        <p:spPr>
          <a:xfrm>
            <a:off x="2681421" y="2762979"/>
            <a:ext cx="536109" cy="320977"/>
          </a:xfrm>
          <a:prstGeom prst="rect">
            <a:avLst/>
          </a:prstGeom>
          <a:solidFill>
            <a:srgbClr val="85D4E6"/>
          </a:solidFill>
          <a:ln w="0"/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/>
            <a:r>
              <a:rPr lang="zh-CN" sz="1200">
                <a:solidFill>
                  <a:srgbClr val="000000"/>
                </a:solidFill>
                <a:latin typeface="微软雅黑"/>
                <a:ea typeface="微软雅黑"/>
              </a:rPr>
              <a:t>歌手</a:t>
            </a:r>
          </a:p>
        </p:txBody>
      </p:sp>
      <p:sp>
        <p:nvSpPr>
          <p:cNvPr id="26" name="文本框 37">
            <a:extLst>
              <a:ext uri="{FF2B5EF4-FFF2-40B4-BE49-F238E27FC236}">
                <a16:creationId xmlns:a16="http://schemas.microsoft.com/office/drawing/2014/main" id="{7463BD46-B896-4817-B939-8CDADC9A5A9D}"/>
              </a:ext>
            </a:extLst>
          </p:cNvPr>
          <p:cNvSpPr txBox="1"/>
          <p:nvPr/>
        </p:nvSpPr>
        <p:spPr>
          <a:xfrm>
            <a:off x="2675110" y="3725956"/>
            <a:ext cx="536109" cy="323413"/>
          </a:xfrm>
          <a:prstGeom prst="rect">
            <a:avLst/>
          </a:prstGeom>
          <a:solidFill>
            <a:srgbClr val="85D4E6"/>
          </a:solidFill>
          <a:ln w="0"/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/>
            <a:r>
              <a:rPr lang="zh-CN" sz="1200">
                <a:solidFill>
                  <a:srgbClr val="000000"/>
                </a:solidFill>
                <a:latin typeface="微软雅黑"/>
                <a:ea typeface="微软雅黑"/>
              </a:rPr>
              <a:t>AND</a:t>
            </a:r>
          </a:p>
        </p:txBody>
      </p:sp>
      <p:sp>
        <p:nvSpPr>
          <p:cNvPr id="27" name="文本框 38">
            <a:extLst>
              <a:ext uri="{FF2B5EF4-FFF2-40B4-BE49-F238E27FC236}">
                <a16:creationId xmlns:a16="http://schemas.microsoft.com/office/drawing/2014/main" id="{6734C060-CD02-43C6-9337-3FD6A451A434}"/>
              </a:ext>
            </a:extLst>
          </p:cNvPr>
          <p:cNvSpPr txBox="1"/>
          <p:nvPr/>
        </p:nvSpPr>
        <p:spPr>
          <a:xfrm>
            <a:off x="2675110" y="5029619"/>
            <a:ext cx="536109" cy="323413"/>
          </a:xfrm>
          <a:prstGeom prst="rect">
            <a:avLst/>
          </a:prstGeom>
          <a:solidFill>
            <a:srgbClr val="85D4E6"/>
          </a:solidFill>
          <a:ln w="0"/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/>
            <a:r>
              <a:rPr lang="zh-CN" sz="1200">
                <a:solidFill>
                  <a:srgbClr val="000000"/>
                </a:solidFill>
                <a:latin typeface="微软雅黑"/>
                <a:ea typeface="微软雅黑"/>
              </a:rPr>
              <a:t>OR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543C7063-9753-4C94-9DAE-EA494F6C96C5}"/>
              </a:ext>
            </a:extLst>
          </p:cNvPr>
          <p:cNvCxnSpPr>
            <a:stCxn id="23" idx="1"/>
            <a:endCxn id="25" idx="0"/>
          </p:cNvCxnSpPr>
          <p:nvPr/>
        </p:nvCxnSpPr>
        <p:spPr>
          <a:xfrm flipV="1">
            <a:off x="2438320" y="2923468"/>
            <a:ext cx="243102" cy="1170698"/>
          </a:xfrm>
          <a:prstGeom prst="straightConnector1">
            <a:avLst/>
          </a:prstGeom>
          <a:noFill/>
          <a:ln w="15875">
            <a:solidFill>
              <a:srgbClr val="000000">
                <a:alpha val="74902"/>
              </a:srgbClr>
            </a:solidFill>
            <a:prstDash val="solid"/>
            <a:headEnd/>
            <a:tailEnd type="triangle"/>
          </a:ln>
        </p:spPr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1D3C92CB-5649-4502-A6FE-1CC14BCDA7FF}"/>
              </a:ext>
            </a:extLst>
          </p:cNvPr>
          <p:cNvCxnSpPr>
            <a:stCxn id="23" idx="1"/>
          </p:cNvCxnSpPr>
          <p:nvPr/>
        </p:nvCxnSpPr>
        <p:spPr>
          <a:xfrm flipV="1">
            <a:off x="2438320" y="3895989"/>
            <a:ext cx="243102" cy="198176"/>
          </a:xfrm>
          <a:prstGeom prst="straightConnector1">
            <a:avLst/>
          </a:prstGeom>
          <a:noFill/>
          <a:ln w="15875">
            <a:solidFill>
              <a:srgbClr val="000000">
                <a:alpha val="74902"/>
              </a:srgbClr>
            </a:solidFill>
            <a:prstDash val="solid"/>
            <a:headEnd/>
            <a:tailEnd type="triangle"/>
          </a:ln>
        </p:spPr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D2D6032B-8384-4ACC-BD81-A94228EDF1BB}"/>
              </a:ext>
            </a:extLst>
          </p:cNvPr>
          <p:cNvCxnSpPr>
            <a:stCxn id="23" idx="1"/>
            <a:endCxn id="27" idx="0"/>
          </p:cNvCxnSpPr>
          <p:nvPr/>
        </p:nvCxnSpPr>
        <p:spPr>
          <a:xfrm>
            <a:off x="2438320" y="4094165"/>
            <a:ext cx="236790" cy="1097161"/>
          </a:xfrm>
          <a:prstGeom prst="straightConnector1">
            <a:avLst/>
          </a:prstGeom>
          <a:noFill/>
          <a:ln w="15875">
            <a:solidFill>
              <a:srgbClr val="000000">
                <a:alpha val="74902"/>
              </a:srgbClr>
            </a:solidFill>
            <a:prstDash val="solid"/>
            <a:headEnd/>
            <a:tailEnd type="triangle"/>
          </a:ln>
        </p:spPr>
      </p:cxnSp>
      <p:sp>
        <p:nvSpPr>
          <p:cNvPr id="31" name="文本框 42">
            <a:extLst>
              <a:ext uri="{FF2B5EF4-FFF2-40B4-BE49-F238E27FC236}">
                <a16:creationId xmlns:a16="http://schemas.microsoft.com/office/drawing/2014/main" id="{60EC480E-04F3-46C1-883B-B6DC6F0946AA}"/>
              </a:ext>
            </a:extLst>
          </p:cNvPr>
          <p:cNvSpPr txBox="1"/>
          <p:nvPr/>
        </p:nvSpPr>
        <p:spPr>
          <a:xfrm>
            <a:off x="3571462" y="3351364"/>
            <a:ext cx="536109" cy="323413"/>
          </a:xfrm>
          <a:prstGeom prst="rect">
            <a:avLst/>
          </a:prstGeom>
          <a:solidFill>
            <a:srgbClr val="85D4E6"/>
          </a:solidFill>
          <a:ln w="0"/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/>
            <a:r>
              <a:rPr lang="zh-CN" sz="1200">
                <a:ea typeface="微软雅黑"/>
              </a:rPr>
              <a:t>流派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1B04150C-A370-40C9-A029-8FC91DD5B187}"/>
              </a:ext>
            </a:extLst>
          </p:cNvPr>
          <p:cNvCxnSpPr>
            <a:stCxn id="26" idx="1"/>
            <a:endCxn id="31" idx="0"/>
          </p:cNvCxnSpPr>
          <p:nvPr/>
        </p:nvCxnSpPr>
        <p:spPr>
          <a:xfrm flipV="1">
            <a:off x="3211219" y="3513071"/>
            <a:ext cx="360243" cy="374592"/>
          </a:xfrm>
          <a:prstGeom prst="straightConnector1">
            <a:avLst/>
          </a:prstGeom>
          <a:noFill/>
          <a:ln w="15875">
            <a:solidFill>
              <a:srgbClr val="000000">
                <a:alpha val="74902"/>
              </a:srgbClr>
            </a:solidFill>
            <a:prstDash val="solid"/>
            <a:headEnd/>
            <a:tailEnd type="triangle"/>
          </a:ln>
        </p:spPr>
      </p:cxnSp>
      <p:sp>
        <p:nvSpPr>
          <p:cNvPr id="33" name="文本框 44">
            <a:extLst>
              <a:ext uri="{FF2B5EF4-FFF2-40B4-BE49-F238E27FC236}">
                <a16:creationId xmlns:a16="http://schemas.microsoft.com/office/drawing/2014/main" id="{CC0CD776-D35A-4769-A38B-5A66339152F6}"/>
              </a:ext>
            </a:extLst>
          </p:cNvPr>
          <p:cNvSpPr txBox="1"/>
          <p:nvPr/>
        </p:nvSpPr>
        <p:spPr>
          <a:xfrm>
            <a:off x="3571462" y="4119836"/>
            <a:ext cx="536109" cy="323413"/>
          </a:xfrm>
          <a:prstGeom prst="rect">
            <a:avLst/>
          </a:prstGeom>
          <a:solidFill>
            <a:srgbClr val="85D4E6"/>
          </a:solidFill>
          <a:ln w="0"/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/>
            <a:r>
              <a:rPr lang="zh-CN" sz="1200">
                <a:solidFill>
                  <a:srgbClr val="000000"/>
                </a:solidFill>
                <a:latin typeface="微软雅黑"/>
                <a:ea typeface="微软雅黑"/>
              </a:rPr>
              <a:t>语种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EBDD6487-1ACE-4A98-A4B7-4CE8CBA043A4}"/>
              </a:ext>
            </a:extLst>
          </p:cNvPr>
          <p:cNvCxnSpPr>
            <a:stCxn id="26" idx="1"/>
            <a:endCxn id="33" idx="0"/>
          </p:cNvCxnSpPr>
          <p:nvPr/>
        </p:nvCxnSpPr>
        <p:spPr>
          <a:xfrm>
            <a:off x="3211219" y="3887663"/>
            <a:ext cx="360243" cy="393880"/>
          </a:xfrm>
          <a:prstGeom prst="straightConnector1">
            <a:avLst/>
          </a:prstGeom>
          <a:noFill/>
          <a:ln w="15875">
            <a:solidFill>
              <a:srgbClr val="000000">
                <a:alpha val="74902"/>
              </a:srgbClr>
            </a:solidFill>
            <a:prstDash val="solid"/>
            <a:headEnd/>
            <a:tailEnd type="triangle"/>
          </a:ln>
        </p:spPr>
      </p:cxnSp>
      <p:sp>
        <p:nvSpPr>
          <p:cNvPr id="35" name="文本框 46">
            <a:extLst>
              <a:ext uri="{FF2B5EF4-FFF2-40B4-BE49-F238E27FC236}">
                <a16:creationId xmlns:a16="http://schemas.microsoft.com/office/drawing/2014/main" id="{2AE3094C-C296-4F45-BD79-63399ACE9095}"/>
              </a:ext>
            </a:extLst>
          </p:cNvPr>
          <p:cNvSpPr txBox="1"/>
          <p:nvPr/>
        </p:nvSpPr>
        <p:spPr>
          <a:xfrm>
            <a:off x="3571462" y="4657736"/>
            <a:ext cx="536109" cy="323413"/>
          </a:xfrm>
          <a:prstGeom prst="rect">
            <a:avLst/>
          </a:prstGeom>
          <a:solidFill>
            <a:srgbClr val="85D4E6"/>
          </a:solidFill>
          <a:ln w="0"/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/>
            <a:r>
              <a:rPr lang="zh-CN" sz="1200">
                <a:latin typeface="Arial"/>
                <a:ea typeface="微软雅黑"/>
              </a:rPr>
              <a:t>优选</a:t>
            </a: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25BA500B-594A-48F1-AA06-20A474877B99}"/>
              </a:ext>
            </a:extLst>
          </p:cNvPr>
          <p:cNvCxnSpPr>
            <a:stCxn id="27" idx="1"/>
            <a:endCxn id="35" idx="0"/>
          </p:cNvCxnSpPr>
          <p:nvPr/>
        </p:nvCxnSpPr>
        <p:spPr>
          <a:xfrm flipV="1">
            <a:off x="3211219" y="4819443"/>
            <a:ext cx="360243" cy="371883"/>
          </a:xfrm>
          <a:prstGeom prst="straightConnector1">
            <a:avLst/>
          </a:prstGeom>
          <a:noFill/>
          <a:ln w="15875">
            <a:solidFill>
              <a:srgbClr val="000000">
                <a:alpha val="74902"/>
              </a:srgbClr>
            </a:solidFill>
            <a:prstDash val="solid"/>
            <a:headEnd/>
            <a:tailEnd type="triangle"/>
          </a:ln>
        </p:spPr>
      </p:cxnSp>
      <p:sp>
        <p:nvSpPr>
          <p:cNvPr id="37" name="文本框 48">
            <a:extLst>
              <a:ext uri="{FF2B5EF4-FFF2-40B4-BE49-F238E27FC236}">
                <a16:creationId xmlns:a16="http://schemas.microsoft.com/office/drawing/2014/main" id="{6BF29C83-4614-42D0-A318-EAF9F98110E4}"/>
              </a:ext>
            </a:extLst>
          </p:cNvPr>
          <p:cNvSpPr txBox="1"/>
          <p:nvPr/>
        </p:nvSpPr>
        <p:spPr>
          <a:xfrm>
            <a:off x="3521560" y="5469277"/>
            <a:ext cx="536109" cy="323413"/>
          </a:xfrm>
          <a:prstGeom prst="rect">
            <a:avLst/>
          </a:prstGeom>
          <a:solidFill>
            <a:srgbClr val="85D4E6"/>
          </a:solidFill>
          <a:ln w="0"/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/>
            <a:r>
              <a:rPr lang="zh-CN" sz="1200">
                <a:latin typeface="Arial"/>
                <a:ea typeface="微软雅黑"/>
              </a:rPr>
              <a:t>付费</a:t>
            </a: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22A32D86-84AF-4ED3-9500-682539B40C52}"/>
              </a:ext>
            </a:extLst>
          </p:cNvPr>
          <p:cNvCxnSpPr>
            <a:stCxn id="27" idx="1"/>
          </p:cNvCxnSpPr>
          <p:nvPr/>
        </p:nvCxnSpPr>
        <p:spPr>
          <a:xfrm>
            <a:off x="3211219" y="5191326"/>
            <a:ext cx="319711" cy="468256"/>
          </a:xfrm>
          <a:prstGeom prst="straightConnector1">
            <a:avLst/>
          </a:prstGeom>
          <a:noFill/>
          <a:ln w="15875">
            <a:solidFill>
              <a:srgbClr val="000000">
                <a:alpha val="74902"/>
              </a:srgbClr>
            </a:solidFill>
            <a:prstDash val="solid"/>
            <a:headEnd/>
            <a:tailEnd type="triangle"/>
          </a:ln>
        </p:spPr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E1A9774B-7F52-4AEA-BA25-BE8BA1F33264}"/>
              </a:ext>
            </a:extLst>
          </p:cNvPr>
          <p:cNvCxnSpPr>
            <a:cxnSpLocks/>
            <a:stCxn id="13" idx="3"/>
            <a:endCxn id="40" idx="1"/>
          </p:cNvCxnSpPr>
          <p:nvPr/>
        </p:nvCxnSpPr>
        <p:spPr>
          <a:xfrm flipV="1">
            <a:off x="4319004" y="2995767"/>
            <a:ext cx="351591" cy="1294115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 type="triangle"/>
          </a:ln>
        </p:spPr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83908406-80A4-4894-8628-9FFF908C295B}"/>
              </a:ext>
            </a:extLst>
          </p:cNvPr>
          <p:cNvSpPr/>
          <p:nvPr/>
        </p:nvSpPr>
        <p:spPr>
          <a:xfrm>
            <a:off x="4670595" y="2189495"/>
            <a:ext cx="417580" cy="1612544"/>
          </a:xfrm>
          <a:prstGeom prst="rect">
            <a:avLst/>
          </a:prstGeom>
          <a:solidFill>
            <a:srgbClr val="FFFFFF"/>
          </a:solidFill>
          <a:ln w="1905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/>
            <a:r>
              <a:rPr lang="zh-CN" sz="1200" dirty="0"/>
              <a:t>本地存储</a:t>
            </a:r>
          </a:p>
          <a:p>
            <a:pPr algn="ctr"/>
            <a:r>
              <a:rPr lang="zh-CN" sz="1200" dirty="0"/>
              <a:t>1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6253A2D-535F-4FAD-B616-30C9883E4FBC}"/>
              </a:ext>
            </a:extLst>
          </p:cNvPr>
          <p:cNvSpPr/>
          <p:nvPr/>
        </p:nvSpPr>
        <p:spPr>
          <a:xfrm>
            <a:off x="4679248" y="4819443"/>
            <a:ext cx="417580" cy="1612544"/>
          </a:xfrm>
          <a:prstGeom prst="rect">
            <a:avLst/>
          </a:prstGeom>
          <a:solidFill>
            <a:srgbClr val="FFFFFF"/>
          </a:solidFill>
          <a:ln w="1905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/>
            <a:r>
              <a:rPr lang="zh-CN" sz="1200" dirty="0"/>
              <a:t>本地存储</a:t>
            </a:r>
          </a:p>
          <a:p>
            <a:pPr algn="ctr"/>
            <a:r>
              <a:rPr lang="zh-CN" sz="1200" dirty="0"/>
              <a:t>2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FBBB0A06-381F-4A07-8545-04A0FB6A20C9}"/>
              </a:ext>
            </a:extLst>
          </p:cNvPr>
          <p:cNvCxnSpPr>
            <a:cxnSpLocks/>
            <a:stCxn id="13" idx="3"/>
            <a:endCxn id="41" idx="1"/>
          </p:cNvCxnSpPr>
          <p:nvPr/>
        </p:nvCxnSpPr>
        <p:spPr>
          <a:xfrm>
            <a:off x="4319004" y="4289882"/>
            <a:ext cx="360244" cy="1335833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ysDash"/>
            <a:headEnd/>
            <a:tailEnd type="triangle"/>
          </a:ln>
        </p:spPr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6512D423-92F5-4EA5-863F-944108BAA738}"/>
              </a:ext>
            </a:extLst>
          </p:cNvPr>
          <p:cNvSpPr/>
          <p:nvPr/>
        </p:nvSpPr>
        <p:spPr>
          <a:xfrm>
            <a:off x="4403582" y="1365855"/>
            <a:ext cx="951605" cy="366487"/>
          </a:xfrm>
          <a:prstGeom prst="rect">
            <a:avLst/>
          </a:prstGeom>
          <a:solidFill>
            <a:srgbClr val="FFFFFF"/>
          </a:solidFill>
          <a:ln w="1905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/>
            <a:r>
              <a:rPr lang="zh-CN" sz="1200"/>
              <a:t>读写标记</a:t>
            </a: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597AFFEF-F31B-42E2-A5FC-74801909161F}"/>
              </a:ext>
            </a:extLst>
          </p:cNvPr>
          <p:cNvCxnSpPr>
            <a:cxnSpLocks/>
            <a:stCxn id="40" idx="0"/>
            <a:endCxn id="43" idx="2"/>
          </p:cNvCxnSpPr>
          <p:nvPr/>
        </p:nvCxnSpPr>
        <p:spPr>
          <a:xfrm flipV="1">
            <a:off x="4879385" y="1732342"/>
            <a:ext cx="0" cy="457153"/>
          </a:xfrm>
          <a:prstGeom prst="straightConnector1">
            <a:avLst/>
          </a:prstGeom>
          <a:noFill/>
          <a:ln w="19050">
            <a:solidFill>
              <a:srgbClr val="000000"/>
            </a:solidFill>
            <a:prstDash val="solid"/>
            <a:headEnd/>
            <a:tailEnd type="triangle"/>
          </a:ln>
        </p:spPr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34BBF4C1-C749-4CDB-8D75-B6DBACEBCA20}"/>
              </a:ext>
            </a:extLst>
          </p:cNvPr>
          <p:cNvCxnSpPr>
            <a:cxnSpLocks/>
            <a:stCxn id="46" idx="0"/>
            <a:endCxn id="43" idx="2"/>
          </p:cNvCxnSpPr>
          <p:nvPr/>
        </p:nvCxnSpPr>
        <p:spPr>
          <a:xfrm flipH="1" flipV="1">
            <a:off x="4879385" y="1732342"/>
            <a:ext cx="1205734" cy="384147"/>
          </a:xfrm>
          <a:prstGeom prst="straightConnector1">
            <a:avLst/>
          </a:prstGeom>
          <a:noFill/>
          <a:ln w="19050">
            <a:solidFill>
              <a:srgbClr val="000000"/>
            </a:solidFill>
            <a:prstDash val="solid"/>
            <a:headEnd/>
            <a:tailEnd type="triangle"/>
          </a:ln>
        </p:spPr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A1FC40FF-C919-43AE-98F6-C57A96531A0D}"/>
              </a:ext>
            </a:extLst>
          </p:cNvPr>
          <p:cNvCxnSpPr>
            <a:cxnSpLocks/>
            <a:stCxn id="13" idx="0"/>
            <a:endCxn id="43" idx="2"/>
          </p:cNvCxnSpPr>
          <p:nvPr/>
        </p:nvCxnSpPr>
        <p:spPr>
          <a:xfrm flipV="1">
            <a:off x="2532336" y="1732342"/>
            <a:ext cx="2347049" cy="405807"/>
          </a:xfrm>
          <a:prstGeom prst="straightConnector1">
            <a:avLst/>
          </a:prstGeom>
          <a:noFill/>
          <a:ln w="19050">
            <a:solidFill>
              <a:srgbClr val="000000"/>
            </a:solidFill>
            <a:prstDash val="solid"/>
            <a:headEnd/>
            <a:tailEnd type="triangle"/>
          </a:ln>
        </p:spPr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0EDEE7D5-D2FB-4F44-8BEA-F9DA0F1266E8}"/>
              </a:ext>
            </a:extLst>
          </p:cNvPr>
          <p:cNvCxnSpPr>
            <a:cxnSpLocks/>
            <a:stCxn id="46" idx="1"/>
            <a:endCxn id="41" idx="3"/>
          </p:cNvCxnSpPr>
          <p:nvPr/>
        </p:nvCxnSpPr>
        <p:spPr>
          <a:xfrm flipH="1">
            <a:off x="5096828" y="4276561"/>
            <a:ext cx="288648" cy="1349154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 type="triangle"/>
          </a:ln>
        </p:spPr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888F7E0B-E485-4622-AD85-2202C066F5AE}"/>
              </a:ext>
            </a:extLst>
          </p:cNvPr>
          <p:cNvCxnSpPr>
            <a:cxnSpLocks/>
            <a:stCxn id="46" idx="1"/>
            <a:endCxn id="40" idx="3"/>
          </p:cNvCxnSpPr>
          <p:nvPr/>
        </p:nvCxnSpPr>
        <p:spPr>
          <a:xfrm flipH="1" flipV="1">
            <a:off x="5088175" y="2995767"/>
            <a:ext cx="297301" cy="1280794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ysDash"/>
            <a:headEnd/>
            <a:tailEnd type="triangle"/>
          </a:ln>
        </p:spPr>
      </p:cxnSp>
      <p:sp>
        <p:nvSpPr>
          <p:cNvPr id="56" name="文本框 65">
            <a:extLst>
              <a:ext uri="{FF2B5EF4-FFF2-40B4-BE49-F238E27FC236}">
                <a16:creationId xmlns:a16="http://schemas.microsoft.com/office/drawing/2014/main" id="{E753C263-832C-43FE-8B4F-26C113FE0ACA}"/>
              </a:ext>
            </a:extLst>
          </p:cNvPr>
          <p:cNvSpPr txBox="1"/>
          <p:nvPr/>
        </p:nvSpPr>
        <p:spPr>
          <a:xfrm>
            <a:off x="8888977" y="3927475"/>
            <a:ext cx="519030" cy="698167"/>
          </a:xfrm>
          <a:prstGeom prst="rect">
            <a:avLst/>
          </a:prstGeom>
          <a:solidFill>
            <a:srgbClr val="85D4E6"/>
          </a:solidFill>
          <a:ln w="0"/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/>
            <a:r>
              <a:rPr lang="zh-CN" sz="1200" dirty="0">
                <a:solidFill>
                  <a:srgbClr val="000000"/>
                </a:solidFill>
                <a:latin typeface="微软雅黑"/>
                <a:ea typeface="微软雅黑"/>
              </a:rPr>
              <a:t>数据更新</a:t>
            </a:r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E619AA63-6EF0-49C4-8EE3-76CF0EBF770C}"/>
              </a:ext>
            </a:extLst>
          </p:cNvPr>
          <p:cNvCxnSpPr>
            <a:cxnSpLocks/>
            <a:stCxn id="56" idx="1"/>
            <a:endCxn id="11" idx="3"/>
          </p:cNvCxnSpPr>
          <p:nvPr/>
        </p:nvCxnSpPr>
        <p:spPr>
          <a:xfrm flipH="1">
            <a:off x="8714114" y="4276559"/>
            <a:ext cx="174863" cy="1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 type="triangle"/>
          </a:ln>
        </p:spPr>
      </p:cxn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D7346134-4986-43F2-BE7D-A4B423817540}"/>
              </a:ext>
            </a:extLst>
          </p:cNvPr>
          <p:cNvGrpSpPr/>
          <p:nvPr/>
        </p:nvGrpSpPr>
        <p:grpSpPr>
          <a:xfrm>
            <a:off x="5336812" y="2116489"/>
            <a:ext cx="1778000" cy="4330106"/>
            <a:chOff x="7092493" y="1789241"/>
            <a:chExt cx="1778000" cy="4330106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09C3106B-985D-4D2A-9FC0-755575C0FD37}"/>
                </a:ext>
              </a:extLst>
            </p:cNvPr>
            <p:cNvSpPr/>
            <p:nvPr/>
          </p:nvSpPr>
          <p:spPr>
            <a:xfrm>
              <a:off x="7141157" y="1789241"/>
              <a:ext cx="1399286" cy="4320143"/>
            </a:xfrm>
            <a:prstGeom prst="rect">
              <a:avLst/>
            </a:prstGeom>
            <a:solidFill>
              <a:srgbClr val="DFF8FF"/>
            </a:solidFill>
            <a:ln w="19050">
              <a:solidFill>
                <a:srgbClr val="5C5C5C"/>
              </a:solidFill>
              <a:prstDash val="solid"/>
            </a:ln>
          </p:spPr>
          <p:txBody>
            <a:bodyPr/>
            <a:lstStyle>
              <a:lvl1pPr marL="0" lvl="0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457200" lvl="1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914400" lvl="2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371600" lvl="3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1828800" lvl="4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286000" lvl="5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743200" lvl="6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200400" lvl="7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657600" lvl="8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endParaRPr lang="zh-CN"/>
            </a:p>
          </p:txBody>
        </p:sp>
        <p:sp>
          <p:nvSpPr>
            <p:cNvPr id="62" name="文本框 67">
              <a:extLst>
                <a:ext uri="{FF2B5EF4-FFF2-40B4-BE49-F238E27FC236}">
                  <a16:creationId xmlns:a16="http://schemas.microsoft.com/office/drawing/2014/main" id="{3467D318-D8B6-4583-8FB7-68CEFC9A23CB}"/>
                </a:ext>
              </a:extLst>
            </p:cNvPr>
            <p:cNvSpPr txBox="1"/>
            <p:nvPr/>
          </p:nvSpPr>
          <p:spPr>
            <a:xfrm>
              <a:off x="7943923" y="2034186"/>
              <a:ext cx="519030" cy="3512612"/>
            </a:xfrm>
            <a:prstGeom prst="rect">
              <a:avLst/>
            </a:prstGeom>
            <a:solidFill>
              <a:srgbClr val="85D4E6"/>
            </a:solidFill>
            <a:ln w="0"/>
          </p:spPr>
          <p:txBody>
            <a:bodyPr anchor="ctr"/>
            <a:lstStyle>
              <a:lvl1pPr marL="0" lvl="0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457200" lvl="1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914400" lvl="2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371600" lvl="3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1828800" lvl="4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286000" lvl="5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743200" lvl="6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200400" lvl="7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657600" lvl="8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/>
              <a:r>
                <a:rPr lang="zh-CN" sz="1200" dirty="0">
                  <a:solidFill>
                    <a:srgbClr val="000000"/>
                  </a:solidFill>
                  <a:latin typeface="微软雅黑"/>
                  <a:ea typeface="微软雅黑"/>
                </a:rPr>
                <a:t>索引同步</a:t>
              </a:r>
            </a:p>
          </p:txBody>
        </p:sp>
        <p:sp>
          <p:nvSpPr>
            <p:cNvPr id="63" name="文本框 68">
              <a:extLst>
                <a:ext uri="{FF2B5EF4-FFF2-40B4-BE49-F238E27FC236}">
                  <a16:creationId xmlns:a16="http://schemas.microsoft.com/office/drawing/2014/main" id="{0C804620-0C38-4747-9EC0-4B5812DF33F2}"/>
                </a:ext>
              </a:extLst>
            </p:cNvPr>
            <p:cNvSpPr txBox="1"/>
            <p:nvPr/>
          </p:nvSpPr>
          <p:spPr>
            <a:xfrm>
              <a:off x="7238201" y="4041642"/>
              <a:ext cx="519030" cy="1479571"/>
            </a:xfrm>
            <a:prstGeom prst="rect">
              <a:avLst/>
            </a:prstGeom>
            <a:solidFill>
              <a:srgbClr val="85D4E6"/>
            </a:solidFill>
            <a:ln w="0"/>
          </p:spPr>
          <p:txBody>
            <a:bodyPr anchor="ctr"/>
            <a:lstStyle>
              <a:lvl1pPr marL="0" lvl="0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457200" lvl="1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914400" lvl="2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371600" lvl="3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1828800" lvl="4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286000" lvl="5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743200" lvl="6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200400" lvl="7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657600" lvl="8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/>
              <a:r>
                <a:rPr lang="zh-CN" sz="1200">
                  <a:solidFill>
                    <a:srgbClr val="000000"/>
                  </a:solidFill>
                  <a:latin typeface="微软雅黑"/>
                  <a:ea typeface="微软雅黑"/>
                </a:rPr>
                <a:t>索引重建</a:t>
              </a:r>
            </a:p>
          </p:txBody>
        </p:sp>
        <p:sp>
          <p:nvSpPr>
            <p:cNvPr id="64" name="文本框 69">
              <a:extLst>
                <a:ext uri="{FF2B5EF4-FFF2-40B4-BE49-F238E27FC236}">
                  <a16:creationId xmlns:a16="http://schemas.microsoft.com/office/drawing/2014/main" id="{04069AC6-267D-447F-8B24-C0BA08B7B61C}"/>
                </a:ext>
              </a:extLst>
            </p:cNvPr>
            <p:cNvSpPr txBox="1"/>
            <p:nvPr/>
          </p:nvSpPr>
          <p:spPr>
            <a:xfrm>
              <a:off x="7238201" y="2032926"/>
              <a:ext cx="519030" cy="1479571"/>
            </a:xfrm>
            <a:prstGeom prst="rect">
              <a:avLst/>
            </a:prstGeom>
            <a:solidFill>
              <a:srgbClr val="85D4E6"/>
            </a:solidFill>
            <a:ln w="0"/>
          </p:spPr>
          <p:txBody>
            <a:bodyPr anchor="ctr"/>
            <a:lstStyle>
              <a:lvl1pPr marL="0" lvl="0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457200" lvl="1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914400" lvl="2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371600" lvl="3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1828800" lvl="4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286000" lvl="5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743200" lvl="6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200400" lvl="7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657600" lvl="8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/>
              <a:r>
                <a:rPr lang="zh-CN" sz="1200">
                  <a:solidFill>
                    <a:srgbClr val="000000"/>
                  </a:solidFill>
                  <a:latin typeface="微软雅黑"/>
                  <a:ea typeface="微软雅黑"/>
                </a:rPr>
                <a:t>读写控制</a:t>
              </a:r>
            </a:p>
          </p:txBody>
        </p:sp>
        <p:sp>
          <p:nvSpPr>
            <p:cNvPr id="66" name="文本框 71">
              <a:extLst>
                <a:ext uri="{FF2B5EF4-FFF2-40B4-BE49-F238E27FC236}">
                  <a16:creationId xmlns:a16="http://schemas.microsoft.com/office/drawing/2014/main" id="{3A29C759-B490-4444-B573-5DB45651D8B4}"/>
                </a:ext>
              </a:extLst>
            </p:cNvPr>
            <p:cNvSpPr txBox="1"/>
            <p:nvPr/>
          </p:nvSpPr>
          <p:spPr>
            <a:xfrm>
              <a:off x="7092493" y="5825558"/>
              <a:ext cx="1778000" cy="293789"/>
            </a:xfrm>
            <a:prstGeom prst="rect">
              <a:avLst/>
            </a:prstGeom>
            <a:ln w="12700">
              <a:prstDash val="solid"/>
            </a:ln>
          </p:spPr>
          <p:txBody>
            <a:bodyPr/>
            <a:lstStyle>
              <a:lvl1pPr marL="0" lvl="0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457200" lvl="1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914400" lvl="2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371600" lvl="3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1828800" lvl="4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286000" lvl="5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743200" lvl="6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200400" lvl="7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657600" lvl="8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r>
                <a:rPr lang="zh-CN" sz="1200" dirty="0"/>
                <a:t>索引加载</a:t>
              </a:r>
              <a:r>
                <a:rPr lang="en-US" altLang="zh-CN" sz="1200" dirty="0"/>
                <a:t> loader</a:t>
              </a:r>
              <a:endParaRPr lang="zh-CN" sz="1200" dirty="0"/>
            </a:p>
          </p:txBody>
        </p:sp>
      </p:grp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58AFE7CB-C13A-4F73-BA25-98E218FA27EC}"/>
              </a:ext>
            </a:extLst>
          </p:cNvPr>
          <p:cNvCxnSpPr>
            <a:cxnSpLocks/>
            <a:stCxn id="11" idx="1"/>
            <a:endCxn id="46" idx="3"/>
          </p:cNvCxnSpPr>
          <p:nvPr/>
        </p:nvCxnSpPr>
        <p:spPr>
          <a:xfrm flipH="1">
            <a:off x="6784762" y="4276560"/>
            <a:ext cx="437510" cy="1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 type="triangle"/>
          </a:ln>
        </p:spPr>
      </p:cxn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9615D948-853F-4C0F-8070-24EB16ECE57E}"/>
              </a:ext>
            </a:extLst>
          </p:cNvPr>
          <p:cNvGrpSpPr/>
          <p:nvPr/>
        </p:nvGrpSpPr>
        <p:grpSpPr>
          <a:xfrm>
            <a:off x="7165404" y="2116488"/>
            <a:ext cx="1778000" cy="4320143"/>
            <a:chOff x="9415077" y="1800222"/>
            <a:chExt cx="1778000" cy="432014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0ADA505-5791-4C8F-8704-7BBB557F2871}"/>
                </a:ext>
              </a:extLst>
            </p:cNvPr>
            <p:cNvSpPr/>
            <p:nvPr/>
          </p:nvSpPr>
          <p:spPr>
            <a:xfrm>
              <a:off x="9471945" y="1800222"/>
              <a:ext cx="1491842" cy="4320143"/>
            </a:xfrm>
            <a:prstGeom prst="rect">
              <a:avLst/>
            </a:prstGeom>
            <a:solidFill>
              <a:srgbClr val="DFF8FF"/>
            </a:solidFill>
            <a:ln w="19050">
              <a:solidFill>
                <a:srgbClr val="5C5C5C"/>
              </a:solidFill>
              <a:prstDash val="solid"/>
            </a:ln>
          </p:spPr>
          <p:txBody>
            <a:bodyPr/>
            <a:lstStyle>
              <a:lvl1pPr marL="0" lvl="0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457200" lvl="1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914400" lvl="2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371600" lvl="3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1828800" lvl="4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286000" lvl="5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743200" lvl="6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200400" lvl="7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657600" lvl="8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endParaRPr/>
            </a:p>
          </p:txBody>
        </p:sp>
        <p:sp>
          <p:nvSpPr>
            <p:cNvPr id="52" name="文本框 61">
              <a:extLst>
                <a:ext uri="{FF2B5EF4-FFF2-40B4-BE49-F238E27FC236}">
                  <a16:creationId xmlns:a16="http://schemas.microsoft.com/office/drawing/2014/main" id="{E289E318-33FD-436B-9185-D175A824300B}"/>
                </a:ext>
              </a:extLst>
            </p:cNvPr>
            <p:cNvSpPr txBox="1"/>
            <p:nvPr/>
          </p:nvSpPr>
          <p:spPr>
            <a:xfrm>
              <a:off x="10304077" y="2762708"/>
              <a:ext cx="519030" cy="2217360"/>
            </a:xfrm>
            <a:prstGeom prst="rect">
              <a:avLst/>
            </a:prstGeom>
            <a:solidFill>
              <a:srgbClr val="85D4E6"/>
            </a:solidFill>
            <a:ln w="0"/>
          </p:spPr>
          <p:txBody>
            <a:bodyPr anchor="ctr"/>
            <a:lstStyle>
              <a:lvl1pPr marL="0" lvl="0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457200" lvl="1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914400" lvl="2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371600" lvl="3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1828800" lvl="4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286000" lvl="5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743200" lvl="6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200400" lvl="7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657600" lvl="8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/>
              <a:r>
                <a:rPr lang="zh-CN" sz="1200">
                  <a:solidFill>
                    <a:srgbClr val="000000"/>
                  </a:solidFill>
                  <a:latin typeface="微软雅黑"/>
                  <a:ea typeface="微软雅黑"/>
                </a:rPr>
                <a:t>接入数据解析</a:t>
              </a:r>
            </a:p>
          </p:txBody>
        </p:sp>
        <p:sp>
          <p:nvSpPr>
            <p:cNvPr id="53" name="文本框 62">
              <a:extLst>
                <a:ext uri="{FF2B5EF4-FFF2-40B4-BE49-F238E27FC236}">
                  <a16:creationId xmlns:a16="http://schemas.microsoft.com/office/drawing/2014/main" id="{CDC0B176-C4CF-4D04-96D7-E35D27D63C5E}"/>
                </a:ext>
              </a:extLst>
            </p:cNvPr>
            <p:cNvSpPr txBox="1"/>
            <p:nvPr/>
          </p:nvSpPr>
          <p:spPr>
            <a:xfrm>
              <a:off x="9607245" y="2772712"/>
              <a:ext cx="519030" cy="1025876"/>
            </a:xfrm>
            <a:prstGeom prst="rect">
              <a:avLst/>
            </a:prstGeom>
            <a:solidFill>
              <a:srgbClr val="85D4E6"/>
            </a:solidFill>
            <a:ln w="0"/>
          </p:spPr>
          <p:txBody>
            <a:bodyPr anchor="ctr"/>
            <a:lstStyle>
              <a:lvl1pPr marL="0" lvl="0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457200" lvl="1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914400" lvl="2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371600" lvl="3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1828800" lvl="4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286000" lvl="5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743200" lvl="6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200400" lvl="7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657600" lvl="8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/>
              <a:r>
                <a:rPr lang="zh-CN" sz="1200">
                  <a:solidFill>
                    <a:srgbClr val="000000"/>
                  </a:solidFill>
                  <a:latin typeface="微软雅黑"/>
                  <a:ea typeface="微软雅黑"/>
                </a:rPr>
                <a:t>正排构建</a:t>
              </a:r>
            </a:p>
          </p:txBody>
        </p:sp>
        <p:sp>
          <p:nvSpPr>
            <p:cNvPr id="54" name="文本框 63">
              <a:extLst>
                <a:ext uri="{FF2B5EF4-FFF2-40B4-BE49-F238E27FC236}">
                  <a16:creationId xmlns:a16="http://schemas.microsoft.com/office/drawing/2014/main" id="{AFE8052F-4EED-4787-BEDE-392C7AB10573}"/>
                </a:ext>
              </a:extLst>
            </p:cNvPr>
            <p:cNvSpPr txBox="1"/>
            <p:nvPr/>
          </p:nvSpPr>
          <p:spPr>
            <a:xfrm>
              <a:off x="9607245" y="3949314"/>
              <a:ext cx="519030" cy="1011703"/>
            </a:xfrm>
            <a:prstGeom prst="rect">
              <a:avLst/>
            </a:prstGeom>
            <a:solidFill>
              <a:srgbClr val="85D4E6"/>
            </a:solidFill>
            <a:ln w="0"/>
          </p:spPr>
          <p:txBody>
            <a:bodyPr anchor="ctr"/>
            <a:lstStyle>
              <a:lvl1pPr marL="0" lvl="0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457200" lvl="1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914400" lvl="2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371600" lvl="3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1828800" lvl="4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286000" lvl="5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743200" lvl="6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200400" lvl="7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657600" lvl="8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/>
              <a:r>
                <a:rPr lang="zh-CN" sz="1200">
                  <a:solidFill>
                    <a:srgbClr val="000000"/>
                  </a:solidFill>
                  <a:latin typeface="微软雅黑"/>
                  <a:ea typeface="微软雅黑"/>
                </a:rPr>
                <a:t>倒排构建</a:t>
              </a:r>
            </a:p>
          </p:txBody>
        </p:sp>
        <p:sp>
          <p:nvSpPr>
            <p:cNvPr id="55" name="文本框 64">
              <a:extLst>
                <a:ext uri="{FF2B5EF4-FFF2-40B4-BE49-F238E27FC236}">
                  <a16:creationId xmlns:a16="http://schemas.microsoft.com/office/drawing/2014/main" id="{A6678050-41F2-4FB5-8CF0-B2AD3CAEF3AA}"/>
                </a:ext>
              </a:extLst>
            </p:cNvPr>
            <p:cNvSpPr txBox="1"/>
            <p:nvPr/>
          </p:nvSpPr>
          <p:spPr>
            <a:xfrm>
              <a:off x="9607245" y="2065936"/>
              <a:ext cx="1224028" cy="619513"/>
            </a:xfrm>
            <a:prstGeom prst="rect">
              <a:avLst/>
            </a:prstGeom>
            <a:solidFill>
              <a:srgbClr val="85D4E6"/>
            </a:solidFill>
            <a:ln w="0"/>
          </p:spPr>
          <p:txBody>
            <a:bodyPr anchor="ctr"/>
            <a:lstStyle>
              <a:lvl1pPr marL="0" lvl="0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457200" lvl="1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914400" lvl="2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371600" lvl="3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1828800" lvl="4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286000" lvl="5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743200" lvl="6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200400" lvl="7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657600" lvl="8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/>
              <a:r>
                <a:rPr lang="zh-CN" sz="1200">
                  <a:solidFill>
                    <a:srgbClr val="000000"/>
                  </a:solidFill>
                  <a:latin typeface="微软雅黑"/>
                  <a:ea typeface="微软雅黑"/>
                </a:rPr>
                <a:t>配置管理</a:t>
              </a:r>
            </a:p>
          </p:txBody>
        </p:sp>
        <p:sp>
          <p:nvSpPr>
            <p:cNvPr id="65" name="文本框 70">
              <a:extLst>
                <a:ext uri="{FF2B5EF4-FFF2-40B4-BE49-F238E27FC236}">
                  <a16:creationId xmlns:a16="http://schemas.microsoft.com/office/drawing/2014/main" id="{D9E0CC05-2A87-4549-B78B-1FD23035B000}"/>
                </a:ext>
              </a:extLst>
            </p:cNvPr>
            <p:cNvSpPr txBox="1"/>
            <p:nvPr/>
          </p:nvSpPr>
          <p:spPr>
            <a:xfrm>
              <a:off x="9415077" y="5811230"/>
              <a:ext cx="1778000" cy="293789"/>
            </a:xfrm>
            <a:prstGeom prst="rect">
              <a:avLst/>
            </a:prstGeom>
            <a:ln w="12700">
              <a:prstDash val="solid"/>
            </a:ln>
          </p:spPr>
          <p:txBody>
            <a:bodyPr/>
            <a:lstStyle>
              <a:lvl1pPr marL="0" lvl="0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457200" lvl="1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914400" lvl="2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371600" lvl="3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1828800" lvl="4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286000" lvl="5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743200" lvl="6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200400" lvl="7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657600" lvl="8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r>
                <a:rPr lang="zh-CN" sz="1200" dirty="0"/>
                <a:t>索引构建模块 builder</a:t>
              </a:r>
            </a:p>
          </p:txBody>
        </p:sp>
        <p:sp>
          <p:nvSpPr>
            <p:cNvPr id="68" name="文本框 73">
              <a:extLst>
                <a:ext uri="{FF2B5EF4-FFF2-40B4-BE49-F238E27FC236}">
                  <a16:creationId xmlns:a16="http://schemas.microsoft.com/office/drawing/2014/main" id="{2344F174-6710-4A02-8C0C-830F9B605BFE}"/>
                </a:ext>
              </a:extLst>
            </p:cNvPr>
            <p:cNvSpPr txBox="1"/>
            <p:nvPr/>
          </p:nvSpPr>
          <p:spPr>
            <a:xfrm>
              <a:off x="9607245" y="5031784"/>
              <a:ext cx="1224028" cy="552762"/>
            </a:xfrm>
            <a:prstGeom prst="rect">
              <a:avLst/>
            </a:prstGeom>
            <a:solidFill>
              <a:srgbClr val="85D4E6"/>
            </a:solidFill>
            <a:ln w="0"/>
          </p:spPr>
          <p:txBody>
            <a:bodyPr anchor="ctr"/>
            <a:lstStyle>
              <a:lvl1pPr marL="0" lvl="0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457200" lvl="1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914400" lvl="2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371600" lvl="3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1828800" lvl="4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286000" lvl="5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743200" lvl="6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200400" lvl="7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657600" lvl="8" algn="l" defTabSz="914400">
                <a:defRPr sz="1800" kern="1200"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/>
              <a:r>
                <a:rPr lang="zh-CN" sz="1200">
                  <a:solidFill>
                    <a:srgbClr val="000000"/>
                  </a:solidFill>
                  <a:latin typeface="微软雅黑"/>
                  <a:ea typeface="微软雅黑"/>
                </a:rPr>
                <a:t>版本管理</a:t>
              </a:r>
            </a:p>
          </p:txBody>
        </p:sp>
      </p:grpSp>
      <p:cxnSp>
        <p:nvCxnSpPr>
          <p:cNvPr id="135" name="直接连接符 134">
            <a:extLst>
              <a:ext uri="{FF2B5EF4-FFF2-40B4-BE49-F238E27FC236}">
                <a16:creationId xmlns:a16="http://schemas.microsoft.com/office/drawing/2014/main" id="{93EEE220-8401-4190-A6A4-1E2AE21616AB}"/>
              </a:ext>
            </a:extLst>
          </p:cNvPr>
          <p:cNvCxnSpPr/>
          <p:nvPr/>
        </p:nvCxnSpPr>
        <p:spPr>
          <a:xfrm>
            <a:off x="7003517" y="1295843"/>
            <a:ext cx="0" cy="5596643"/>
          </a:xfrm>
          <a:prstGeom prst="line">
            <a:avLst/>
          </a:prstGeom>
          <a:ln w="19050">
            <a:solidFill>
              <a:srgbClr val="1A275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 157">
            <a:extLst>
              <a:ext uri="{FF2B5EF4-FFF2-40B4-BE49-F238E27FC236}">
                <a16:creationId xmlns:a16="http://schemas.microsoft.com/office/drawing/2014/main" id="{0EDA0F80-9B44-474C-8646-591D92D89C90}"/>
              </a:ext>
            </a:extLst>
          </p:cNvPr>
          <p:cNvSpPr/>
          <p:nvPr/>
        </p:nvSpPr>
        <p:spPr>
          <a:xfrm>
            <a:off x="9559357" y="1494358"/>
            <a:ext cx="3092913" cy="2112139"/>
          </a:xfrm>
        </p:spPr>
        <p:txBody>
          <a:bodyPr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>
              <a:lnSpc>
                <a:spcPct val="130000"/>
              </a:lnSpc>
            </a:pPr>
            <a:r>
              <a:rPr lang="zh-CN" sz="1400" b="1" dirty="0">
                <a:solidFill>
                  <a:srgbClr val="1A275B"/>
                </a:solidFill>
                <a:latin typeface="-apple-system"/>
                <a:ea typeface="-apple-system"/>
              </a:rPr>
              <a:t>1 已接入</a:t>
            </a:r>
            <a:r>
              <a:rPr lang="zh-CN" altLang="en-US" sz="1400" b="1" dirty="0">
                <a:solidFill>
                  <a:srgbClr val="1A275B"/>
                </a:solidFill>
                <a:latin typeface="-apple-system"/>
                <a:ea typeface="-apple-system"/>
              </a:rPr>
              <a:t>的业务</a:t>
            </a:r>
            <a:endParaRPr lang="en-US" altLang="zh-CN" sz="1400" b="1" dirty="0">
              <a:solidFill>
                <a:srgbClr val="1A275B"/>
              </a:solidFill>
              <a:latin typeface="-apple-system"/>
              <a:ea typeface="-apple-system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400" b="1" dirty="0">
                <a:solidFill>
                  <a:srgbClr val="1A275B"/>
                </a:solidFill>
                <a:latin typeface="-apple-system"/>
                <a:ea typeface="-apple-system"/>
              </a:rPr>
              <a:t>歌曲精品池</a:t>
            </a:r>
            <a:endParaRPr lang="en-US" altLang="zh-CN" sz="1400" b="1" dirty="0">
              <a:solidFill>
                <a:srgbClr val="1A275B"/>
              </a:solidFill>
              <a:latin typeface="-apple-system"/>
              <a:ea typeface="-apple-system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400" b="1" dirty="0">
                <a:solidFill>
                  <a:srgbClr val="1A275B"/>
                </a:solidFill>
                <a:latin typeface="-apple-system"/>
                <a:ea typeface="-apple-system"/>
              </a:rPr>
              <a:t>直播主播标签召回业务</a:t>
            </a:r>
            <a:endParaRPr lang="en-US" altLang="zh-CN" sz="1400" b="1" dirty="0">
              <a:solidFill>
                <a:srgbClr val="1A275B"/>
              </a:solidFill>
              <a:latin typeface="-apple-system"/>
              <a:ea typeface="-apple-system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400" b="1" dirty="0">
                <a:solidFill>
                  <a:srgbClr val="1A275B"/>
                </a:solidFill>
                <a:latin typeface="-apple-system"/>
                <a:ea typeface="-apple-system"/>
              </a:rPr>
              <a:t>社区动态召回</a:t>
            </a:r>
            <a:endParaRPr lang="en-US" altLang="zh-CN" sz="1400" b="1" dirty="0">
              <a:solidFill>
                <a:srgbClr val="1A275B"/>
              </a:solidFill>
              <a:latin typeface="-apple-system"/>
              <a:ea typeface="-apple-system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400" b="1" dirty="0">
                <a:solidFill>
                  <a:srgbClr val="1A275B"/>
                </a:solidFill>
                <a:latin typeface="-apple-system"/>
                <a:ea typeface="-apple-system"/>
              </a:rPr>
              <a:t>歌单推荐</a:t>
            </a:r>
            <a:endParaRPr lang="en-US" altLang="zh-CN" sz="1400" b="1" dirty="0">
              <a:solidFill>
                <a:srgbClr val="1A275B"/>
              </a:solidFill>
              <a:latin typeface="-apple-system"/>
              <a:ea typeface="-apple-system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400" b="1" dirty="0">
                <a:solidFill>
                  <a:srgbClr val="1A275B"/>
                </a:solidFill>
                <a:latin typeface="-apple-system"/>
                <a:ea typeface="-apple-system"/>
              </a:rPr>
              <a:t>相似音色歌手召回</a:t>
            </a:r>
            <a:endParaRPr lang="en-US" altLang="zh-CN" sz="1400" b="1" dirty="0">
              <a:solidFill>
                <a:srgbClr val="1A275B"/>
              </a:solidFill>
              <a:latin typeface="-apple-system"/>
              <a:ea typeface="-apple-system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400" b="1" dirty="0">
                <a:solidFill>
                  <a:srgbClr val="1A275B"/>
                </a:solidFill>
                <a:latin typeface="-apple-system"/>
                <a:ea typeface="-apple-system"/>
              </a:rPr>
              <a:t>用户推荐业务</a:t>
            </a:r>
            <a:endParaRPr lang="en-US" altLang="zh-CN" sz="1400" b="1" dirty="0">
              <a:solidFill>
                <a:srgbClr val="1A275B"/>
              </a:solidFill>
              <a:latin typeface="-apple-system"/>
              <a:ea typeface="-apple-system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u"/>
            </a:pPr>
            <a:endParaRPr lang="zh-CN" sz="1400" b="1" dirty="0">
              <a:solidFill>
                <a:srgbClr val="1A275B"/>
              </a:solidFill>
              <a:latin typeface="-apple-system"/>
              <a:ea typeface="-apple-system"/>
            </a:endParaRPr>
          </a:p>
        </p:txBody>
      </p:sp>
      <p:sp>
        <p:nvSpPr>
          <p:cNvPr id="159" name=" 158">
            <a:extLst>
              <a:ext uri="{FF2B5EF4-FFF2-40B4-BE49-F238E27FC236}">
                <a16:creationId xmlns:a16="http://schemas.microsoft.com/office/drawing/2014/main" id="{342886BF-A76A-4056-9D86-BA399CE180A1}"/>
              </a:ext>
            </a:extLst>
          </p:cNvPr>
          <p:cNvSpPr/>
          <p:nvPr/>
        </p:nvSpPr>
        <p:spPr>
          <a:xfrm>
            <a:off x="9546246" y="3956436"/>
            <a:ext cx="3092913" cy="2112139"/>
          </a:xfrm>
        </p:spPr>
        <p:txBody>
          <a:bodyPr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400" b="1" dirty="0">
                <a:solidFill>
                  <a:srgbClr val="1A275B"/>
                </a:solidFill>
                <a:latin typeface="-apple-system"/>
                <a:ea typeface="-apple-system"/>
              </a:rPr>
              <a:t>2 </a:t>
            </a:r>
            <a:r>
              <a:rPr lang="zh-CN" altLang="en-US" sz="1400" b="1" dirty="0">
                <a:solidFill>
                  <a:srgbClr val="1A275B"/>
                </a:solidFill>
                <a:latin typeface="-apple-system"/>
                <a:ea typeface="-apple-system"/>
              </a:rPr>
              <a:t>服务指标</a:t>
            </a:r>
            <a:endParaRPr lang="en-US" altLang="zh-CN" sz="1400" b="1" dirty="0">
              <a:solidFill>
                <a:srgbClr val="1A275B"/>
              </a:solidFill>
              <a:latin typeface="-apple-system"/>
              <a:ea typeface="-apple-system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400" b="1" dirty="0">
                <a:solidFill>
                  <a:srgbClr val="1A275B"/>
                </a:solidFill>
                <a:latin typeface="-apple-system"/>
                <a:ea typeface="-apple-system"/>
              </a:rPr>
              <a:t>平均时延：</a:t>
            </a:r>
            <a:r>
              <a:rPr lang="en-US" altLang="zh-CN" sz="1400" b="1" dirty="0">
                <a:solidFill>
                  <a:srgbClr val="1A275B"/>
                </a:solidFill>
                <a:latin typeface="-apple-system"/>
                <a:ea typeface="-apple-system"/>
              </a:rPr>
              <a:t>&lt;20ms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u"/>
            </a:pPr>
            <a:endParaRPr lang="zh-CN" sz="1400" b="1" dirty="0">
              <a:solidFill>
                <a:srgbClr val="1A275B"/>
              </a:solidFill>
              <a:latin typeface="-apple-system"/>
              <a:ea typeface="-apple-system"/>
            </a:endParaRP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8CA9875F-52AB-4180-8FF9-2FB9933B1852}"/>
              </a:ext>
            </a:extLst>
          </p:cNvPr>
          <p:cNvSpPr txBox="1"/>
          <p:nvPr/>
        </p:nvSpPr>
        <p:spPr>
          <a:xfrm>
            <a:off x="408823" y="843828"/>
            <a:ext cx="6561283" cy="417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1A275B"/>
                </a:solidFill>
                <a:cs typeface="+mn-ea"/>
              </a:rPr>
              <a:t>FA7 </a:t>
            </a:r>
            <a:r>
              <a:rPr lang="zh-CN" altLang="en-US" sz="1600" b="1" dirty="0">
                <a:solidFill>
                  <a:srgbClr val="1A275B"/>
                </a:solidFill>
                <a:cs typeface="+mn-ea"/>
              </a:rPr>
              <a:t>高性能多标签索引 </a:t>
            </a:r>
            <a:r>
              <a:rPr lang="en-US" altLang="zh-CN" sz="1400" dirty="0"/>
              <a:t>@</a:t>
            </a:r>
            <a:r>
              <a:rPr lang="en-US" altLang="zh-CN" sz="1400" dirty="0" err="1">
                <a:solidFill>
                  <a:srgbClr val="1A275B"/>
                </a:solidFill>
              </a:rPr>
              <a:t>yulinhong</a:t>
            </a:r>
            <a:r>
              <a:rPr lang="en-US" altLang="zh-CN" sz="1400" dirty="0">
                <a:solidFill>
                  <a:srgbClr val="1A275B"/>
                </a:solidFill>
              </a:rPr>
              <a:t> @</a:t>
            </a:r>
            <a:r>
              <a:rPr lang="en-US" altLang="zh-CN" sz="1400" dirty="0" err="1">
                <a:solidFill>
                  <a:srgbClr val="1A275B"/>
                </a:solidFill>
              </a:rPr>
              <a:t>allenxguo</a:t>
            </a:r>
            <a:r>
              <a:rPr lang="en-US" altLang="zh-CN" sz="1400" dirty="0">
                <a:solidFill>
                  <a:srgbClr val="1A275B"/>
                </a:solidFill>
              </a:rPr>
              <a:t> @lonntan @zhengyuchen</a:t>
            </a:r>
            <a:endParaRPr lang="zh-CN" altLang="en-US" sz="1400" baseline="30000" dirty="0">
              <a:solidFill>
                <a:srgbClr val="1A275B"/>
              </a:solidFill>
              <a:cs typeface="+mn-ea"/>
            </a:endParaRPr>
          </a:p>
        </p:txBody>
      </p:sp>
      <p:sp>
        <p:nvSpPr>
          <p:cNvPr id="90" name="标题 3">
            <a:extLst>
              <a:ext uri="{FF2B5EF4-FFF2-40B4-BE49-F238E27FC236}">
                <a16:creationId xmlns:a16="http://schemas.microsoft.com/office/drawing/2014/main" id="{24E648E2-7FD5-49E3-86DD-974980FD8D48}"/>
              </a:ext>
            </a:extLst>
          </p:cNvPr>
          <p:cNvSpPr txBox="1">
            <a:spLocks/>
          </p:cNvSpPr>
          <p:nvPr/>
        </p:nvSpPr>
        <p:spPr>
          <a:xfrm>
            <a:off x="838199" y="315755"/>
            <a:ext cx="10486333" cy="4801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rgbClr val="1A275B"/>
                </a:solidFill>
              </a:rPr>
              <a:t>附录</a:t>
            </a:r>
            <a:r>
              <a:rPr lang="en-US" altLang="zh-CN" sz="2800" dirty="0">
                <a:solidFill>
                  <a:srgbClr val="1A275B"/>
                </a:solidFill>
              </a:rPr>
              <a:t>2</a:t>
            </a:r>
            <a:endParaRPr kumimoji="1" lang="zh-CN" altLang="en-US" sz="2800" dirty="0">
              <a:solidFill>
                <a:srgbClr val="1A275B"/>
              </a:solidFill>
              <a:cs typeface="TTTGB Medium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375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文本框 159">
            <a:extLst>
              <a:ext uri="{FF2B5EF4-FFF2-40B4-BE49-F238E27FC236}">
                <a16:creationId xmlns:a16="http://schemas.microsoft.com/office/drawing/2014/main" id="{8CA9875F-52AB-4180-8FF9-2FB9933B1852}"/>
              </a:ext>
            </a:extLst>
          </p:cNvPr>
          <p:cNvSpPr txBox="1"/>
          <p:nvPr/>
        </p:nvSpPr>
        <p:spPr>
          <a:xfrm>
            <a:off x="408823" y="843828"/>
            <a:ext cx="4916731" cy="7870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1A275B"/>
                </a:solidFill>
                <a:cs typeface="+mn-ea"/>
              </a:rPr>
              <a:t>基于分布式的状态机实现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dirty="0">
                <a:solidFill>
                  <a:srgbClr val="1A275B"/>
                </a:solidFill>
                <a:cs typeface="+mn-ea"/>
              </a:rPr>
              <a:t> </a:t>
            </a:r>
            <a:r>
              <a:rPr lang="zh-CN" altLang="en-US" sz="1600" dirty="0">
                <a:solidFill>
                  <a:srgbClr val="1A275B"/>
                </a:solidFill>
                <a:cs typeface="+mn-ea"/>
              </a:rPr>
              <a:t>状态重建 </a:t>
            </a:r>
            <a:r>
              <a:rPr lang="en-US" altLang="zh-CN" sz="1600" dirty="0">
                <a:solidFill>
                  <a:srgbClr val="1A275B"/>
                </a:solidFill>
                <a:cs typeface="+mn-ea"/>
              </a:rPr>
              <a:t>+ </a:t>
            </a:r>
            <a:r>
              <a:rPr lang="zh-CN" altLang="en-US" sz="1600" dirty="0">
                <a:solidFill>
                  <a:srgbClr val="1A275B"/>
                </a:solidFill>
                <a:cs typeface="+mn-ea"/>
              </a:rPr>
              <a:t>两步操作流（状态处理 </a:t>
            </a:r>
            <a:r>
              <a:rPr lang="en-US" altLang="zh-CN" sz="1600" dirty="0">
                <a:solidFill>
                  <a:srgbClr val="1A275B"/>
                </a:solidFill>
                <a:cs typeface="+mn-ea"/>
              </a:rPr>
              <a:t>&amp; </a:t>
            </a:r>
            <a:r>
              <a:rPr lang="zh-CN" altLang="en-US" sz="1600" dirty="0">
                <a:solidFill>
                  <a:srgbClr val="1A275B"/>
                </a:solidFill>
                <a:cs typeface="+mn-ea"/>
              </a:rPr>
              <a:t>状态提交）</a:t>
            </a:r>
          </a:p>
        </p:txBody>
      </p:sp>
      <p:sp>
        <p:nvSpPr>
          <p:cNvPr id="90" name="标题 3">
            <a:extLst>
              <a:ext uri="{FF2B5EF4-FFF2-40B4-BE49-F238E27FC236}">
                <a16:creationId xmlns:a16="http://schemas.microsoft.com/office/drawing/2014/main" id="{24E648E2-7FD5-49E3-86DD-974980FD8D48}"/>
              </a:ext>
            </a:extLst>
          </p:cNvPr>
          <p:cNvSpPr txBox="1">
            <a:spLocks/>
          </p:cNvSpPr>
          <p:nvPr/>
        </p:nvSpPr>
        <p:spPr>
          <a:xfrm>
            <a:off x="838199" y="315755"/>
            <a:ext cx="10486333" cy="4801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rgbClr val="1A275B"/>
                </a:solidFill>
              </a:rPr>
              <a:t>附录</a:t>
            </a:r>
            <a:r>
              <a:rPr lang="en-US" altLang="zh-CN" sz="2800" dirty="0">
                <a:solidFill>
                  <a:srgbClr val="1A275B"/>
                </a:solidFill>
              </a:rPr>
              <a:t>3</a:t>
            </a:r>
            <a:endParaRPr kumimoji="1" lang="zh-CN" altLang="en-US" sz="2800" dirty="0">
              <a:solidFill>
                <a:srgbClr val="1A275B"/>
              </a:solidFill>
              <a:cs typeface="TTTGB Medium" charset="-122"/>
            </a:endParaRPr>
          </a:p>
        </p:txBody>
      </p:sp>
      <p:pic>
        <p:nvPicPr>
          <p:cNvPr id="91" name="图片 90">
            <a:extLst>
              <a:ext uri="{FF2B5EF4-FFF2-40B4-BE49-F238E27FC236}">
                <a16:creationId xmlns:a16="http://schemas.microsoft.com/office/drawing/2014/main" id="{2014E749-DD40-4320-AAF1-6D57D59CAE9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9034670" y="0"/>
            <a:ext cx="2905594" cy="2092230"/>
          </a:xfrm>
          <a:prstGeom prst="rect">
            <a:avLst/>
          </a:prstGeom>
        </p:spPr>
      </p:pic>
      <p:sp>
        <p:nvSpPr>
          <p:cNvPr id="95" name="文本框 94">
            <a:extLst>
              <a:ext uri="{FF2B5EF4-FFF2-40B4-BE49-F238E27FC236}">
                <a16:creationId xmlns:a16="http://schemas.microsoft.com/office/drawing/2014/main" id="{879A1A84-CB17-4E9B-A0DA-3E5D8451D1EC}"/>
              </a:ext>
            </a:extLst>
          </p:cNvPr>
          <p:cNvSpPr txBox="1"/>
          <p:nvPr/>
        </p:nvSpPr>
        <p:spPr>
          <a:xfrm>
            <a:off x="408823" y="1678845"/>
            <a:ext cx="16450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A275B"/>
                </a:solidFill>
              </a:rPr>
              <a:t>1. </a:t>
            </a:r>
            <a:r>
              <a:rPr lang="zh-CN" altLang="en-US" sz="1600" dirty="0">
                <a:solidFill>
                  <a:srgbClr val="1A275B"/>
                </a:solidFill>
              </a:rPr>
              <a:t>状态接口定义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D0DA9D96-3322-429F-A497-EF91CA460E12}"/>
              </a:ext>
            </a:extLst>
          </p:cNvPr>
          <p:cNvSpPr txBox="1"/>
          <p:nvPr/>
        </p:nvSpPr>
        <p:spPr>
          <a:xfrm>
            <a:off x="408823" y="4019722"/>
            <a:ext cx="16450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A275B"/>
                </a:solidFill>
              </a:rPr>
              <a:t>2. </a:t>
            </a:r>
            <a:r>
              <a:rPr lang="zh-CN" altLang="en-US" sz="1600" dirty="0">
                <a:solidFill>
                  <a:srgbClr val="1A275B"/>
                </a:solidFill>
              </a:rPr>
              <a:t>不同状态实现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8F3131E-FC06-4CE8-831E-A43EE0544C17}"/>
              </a:ext>
            </a:extLst>
          </p:cNvPr>
          <p:cNvSpPr txBox="1"/>
          <p:nvPr/>
        </p:nvSpPr>
        <p:spPr>
          <a:xfrm>
            <a:off x="6544404" y="1681125"/>
            <a:ext cx="1234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A275B"/>
                </a:solidFill>
              </a:rPr>
              <a:t>3. </a:t>
            </a:r>
            <a:r>
              <a:rPr lang="zh-CN" altLang="en-US" sz="1600" dirty="0">
                <a:solidFill>
                  <a:srgbClr val="1A275B"/>
                </a:solidFill>
              </a:rPr>
              <a:t>状态注册</a:t>
            </a: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2DDB8B19-2D27-4AB8-9176-FF546AA44889}"/>
              </a:ext>
            </a:extLst>
          </p:cNvPr>
          <p:cNvSpPr txBox="1"/>
          <p:nvPr/>
        </p:nvSpPr>
        <p:spPr>
          <a:xfrm>
            <a:off x="456745" y="2017399"/>
            <a:ext cx="5639253" cy="195438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StateInterface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zh-CN" alt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根据订单信息，重建当前状态，并处理在当前状态下的逻辑，触发状态转移。所有的操作都在内存中，不会更新到系统，可以允许重试</a:t>
            </a:r>
            <a:endParaRPr lang="zh-CN" alt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ctx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*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cat.Context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StateInterface</a:t>
            </a:r>
            <a:endParaRPr lang="en-US" altLang="zh-CN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zh-CN" alt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将下一个状态信息更新回</a:t>
            </a:r>
            <a:r>
              <a:rPr lang="en-US" altLang="zh-CN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redis</a:t>
            </a:r>
            <a:r>
              <a:rPr lang="zh-CN" alt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，并记录状态转移信息，更新完成状态转移才生效。否则不生效</a:t>
            </a:r>
            <a:endParaRPr lang="zh-CN" alt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UpdateState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ctx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*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cat.Context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(</a:t>
            </a:r>
            <a:r>
              <a:rPr lang="en-US" altLang="zh-CN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int32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GetBaseState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BaseState</a:t>
            </a:r>
            <a:endParaRPr lang="en-US" altLang="zh-CN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B6D48AB0-724E-4676-A28A-6B5054BE0E67}"/>
              </a:ext>
            </a:extLst>
          </p:cNvPr>
          <p:cNvSpPr txBox="1"/>
          <p:nvPr/>
        </p:nvSpPr>
        <p:spPr>
          <a:xfrm>
            <a:off x="456746" y="4362933"/>
            <a:ext cx="5639254" cy="229293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zh-CN" alt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空状态</a:t>
            </a:r>
            <a:endParaRPr lang="zh-CN" alt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VoidState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BaseState</a:t>
            </a:r>
            <a:endParaRPr lang="en-US" altLang="zh-CN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(v *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VoidState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zh-CN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ctx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*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cat.Context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StateInterface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v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(v *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VoidState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zh-CN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UpdateState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ctx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*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cat.Context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(</a:t>
            </a:r>
            <a:r>
              <a:rPr lang="en-US" altLang="zh-CN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int32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v.Ret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v.Err</a:t>
            </a:r>
            <a:endParaRPr lang="en-US" altLang="zh-CN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(v *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VoidState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zh-CN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GetBaseState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BaseState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v.BaseState</a:t>
            </a:r>
            <a:endParaRPr lang="en-US" altLang="zh-CN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273D6130-B023-4BFE-A8C6-2AEB33F465A6}"/>
              </a:ext>
            </a:extLst>
          </p:cNvPr>
          <p:cNvSpPr txBox="1"/>
          <p:nvPr/>
        </p:nvSpPr>
        <p:spPr>
          <a:xfrm>
            <a:off x="6552747" y="2083922"/>
            <a:ext cx="5639253" cy="415498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b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zh-CN" alt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注册不同状态</a:t>
            </a:r>
            <a:endParaRPr lang="zh-CN" alt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stateContainer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StateIDHelper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musicEye.ETS_NEW_TASK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)] = </a:t>
            </a:r>
            <a:r>
              <a:rPr lang="en-US" altLang="zh-CN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(bs 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BaseState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StateInterface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&amp;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NewOrderState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{bs}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stateContainer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StateIDHelper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musicEye.ETS_EXAMINED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)] = </a:t>
            </a:r>
            <a:r>
              <a:rPr lang="en-US" altLang="zh-CN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(bs 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BaseState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StateInterface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&amp;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ExaminedState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{bs}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stateContainer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StateIDHelper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musicEye.ETS_TAST_CACHED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)] = </a:t>
            </a:r>
            <a:r>
              <a:rPr lang="en-US" altLang="zh-CN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(bs 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BaseState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StateInterface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&amp;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CachedState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{bs}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stateContainer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StateIDHelper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musicEye.ETS_TASK_ONLINE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)] = </a:t>
            </a:r>
            <a:r>
              <a:rPr lang="en-US" altLang="zh-CN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(bs 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BaseState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StateInterface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&amp;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OnlineState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{bs}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stateContainer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StateIDHelper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musicEye.ETS_TASK_OFFLINE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)] = </a:t>
            </a:r>
            <a:r>
              <a:rPr lang="en-US" altLang="zh-CN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(bs 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BaseState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StateInterface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&amp;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OfflineState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{bs}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465701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文本框 159">
            <a:extLst>
              <a:ext uri="{FF2B5EF4-FFF2-40B4-BE49-F238E27FC236}">
                <a16:creationId xmlns:a16="http://schemas.microsoft.com/office/drawing/2014/main" id="{8CA9875F-52AB-4180-8FF9-2FB9933B1852}"/>
              </a:ext>
            </a:extLst>
          </p:cNvPr>
          <p:cNvSpPr txBox="1"/>
          <p:nvPr/>
        </p:nvSpPr>
        <p:spPr>
          <a:xfrm>
            <a:off x="408823" y="843828"/>
            <a:ext cx="2441694" cy="417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1A275B"/>
                </a:solidFill>
                <a:cs typeface="+mn-ea"/>
              </a:rPr>
              <a:t>基于分布式的状态机实现</a:t>
            </a:r>
          </a:p>
        </p:txBody>
      </p:sp>
      <p:sp>
        <p:nvSpPr>
          <p:cNvPr id="90" name="标题 3">
            <a:extLst>
              <a:ext uri="{FF2B5EF4-FFF2-40B4-BE49-F238E27FC236}">
                <a16:creationId xmlns:a16="http://schemas.microsoft.com/office/drawing/2014/main" id="{24E648E2-7FD5-49E3-86DD-974980FD8D48}"/>
              </a:ext>
            </a:extLst>
          </p:cNvPr>
          <p:cNvSpPr txBox="1">
            <a:spLocks/>
          </p:cNvSpPr>
          <p:nvPr/>
        </p:nvSpPr>
        <p:spPr>
          <a:xfrm>
            <a:off x="838199" y="315755"/>
            <a:ext cx="10486333" cy="4801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rgbClr val="1A275B"/>
                </a:solidFill>
              </a:rPr>
              <a:t>附录</a:t>
            </a:r>
            <a:r>
              <a:rPr lang="en-US" altLang="zh-CN" sz="2800" dirty="0">
                <a:solidFill>
                  <a:srgbClr val="1A275B"/>
                </a:solidFill>
              </a:rPr>
              <a:t>3</a:t>
            </a:r>
            <a:endParaRPr kumimoji="1" lang="zh-CN" altLang="en-US" sz="2800" dirty="0">
              <a:solidFill>
                <a:srgbClr val="1A275B"/>
              </a:solidFill>
              <a:cs typeface="TTTGB Medium" charset="-122"/>
            </a:endParaRPr>
          </a:p>
        </p:txBody>
      </p:sp>
      <p:pic>
        <p:nvPicPr>
          <p:cNvPr id="91" name="图片 90">
            <a:extLst>
              <a:ext uri="{FF2B5EF4-FFF2-40B4-BE49-F238E27FC236}">
                <a16:creationId xmlns:a16="http://schemas.microsoft.com/office/drawing/2014/main" id="{2014E749-DD40-4320-AAF1-6D57D59CAE9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9034670" y="0"/>
            <a:ext cx="2905594" cy="2092230"/>
          </a:xfrm>
          <a:prstGeom prst="rect">
            <a:avLst/>
          </a:prstGeom>
        </p:spPr>
      </p:pic>
      <p:sp>
        <p:nvSpPr>
          <p:cNvPr id="95" name="文本框 94">
            <a:extLst>
              <a:ext uri="{FF2B5EF4-FFF2-40B4-BE49-F238E27FC236}">
                <a16:creationId xmlns:a16="http://schemas.microsoft.com/office/drawing/2014/main" id="{879A1A84-CB17-4E9B-A0DA-3E5D8451D1EC}"/>
              </a:ext>
            </a:extLst>
          </p:cNvPr>
          <p:cNvSpPr txBox="1"/>
          <p:nvPr/>
        </p:nvSpPr>
        <p:spPr>
          <a:xfrm>
            <a:off x="408823" y="1315404"/>
            <a:ext cx="4312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A275B"/>
                </a:solidFill>
              </a:rPr>
              <a:t>4. </a:t>
            </a:r>
            <a:r>
              <a:rPr lang="zh-CN" altLang="en-US" sz="1600" dirty="0">
                <a:solidFill>
                  <a:srgbClr val="1A275B"/>
                </a:solidFill>
              </a:rPr>
              <a:t>状态拾取器：根据订单状态字段，重建状态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D0DA9D96-3322-429F-A497-EF91CA460E12}"/>
              </a:ext>
            </a:extLst>
          </p:cNvPr>
          <p:cNvSpPr txBox="1"/>
          <p:nvPr/>
        </p:nvSpPr>
        <p:spPr>
          <a:xfrm>
            <a:off x="408823" y="4019722"/>
            <a:ext cx="16450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A275B"/>
                </a:solidFill>
              </a:rPr>
              <a:t>2. </a:t>
            </a:r>
            <a:r>
              <a:rPr lang="zh-CN" altLang="en-US" sz="1600" dirty="0">
                <a:solidFill>
                  <a:srgbClr val="1A275B"/>
                </a:solidFill>
              </a:rPr>
              <a:t>不同状态实现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8F3131E-FC06-4CE8-831E-A43EE0544C17}"/>
              </a:ext>
            </a:extLst>
          </p:cNvPr>
          <p:cNvSpPr txBox="1"/>
          <p:nvPr/>
        </p:nvSpPr>
        <p:spPr>
          <a:xfrm>
            <a:off x="6422032" y="1328782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1A275B"/>
                </a:solidFill>
              </a:rPr>
              <a:t>状态机整体流程</a:t>
            </a: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2DDB8B19-2D27-4AB8-9176-FF546AA44889}"/>
              </a:ext>
            </a:extLst>
          </p:cNvPr>
          <p:cNvSpPr txBox="1"/>
          <p:nvPr/>
        </p:nvSpPr>
        <p:spPr>
          <a:xfrm>
            <a:off x="456746" y="1697566"/>
            <a:ext cx="5639253" cy="364715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zh-CN" alt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状态重建</a:t>
            </a:r>
            <a:b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StateSelector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(order *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musicEye.OrderBaseInfo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StateInterface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StateTrans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BaseState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{Order: order})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StateTrans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(bs 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BaseState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StateInterface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pstate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:= </a:t>
            </a:r>
            <a:r>
              <a:rPr lang="en-US" altLang="zh-CN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StateIDHelper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bs.Order.TaskStatus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stateFunc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ok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:= 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stateContainer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pstate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 ok {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stateFunc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(bs)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endParaRPr lang="en-US" altLang="zh-CN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&amp;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VoidState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{}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StateIDHelper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stateCode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int32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zh-CN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int32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stateCode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&lt; 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musicEye.ETS_BASE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-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zh-CN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stateCode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/ 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musicEye.ETS_BASE</a:t>
            </a:r>
            <a:endParaRPr lang="en-US" altLang="zh-CN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585C143-BD0B-432B-B70A-D41BE2E380DA}"/>
              </a:ext>
            </a:extLst>
          </p:cNvPr>
          <p:cNvSpPr txBox="1"/>
          <p:nvPr/>
        </p:nvSpPr>
        <p:spPr>
          <a:xfrm>
            <a:off x="395037" y="5438646"/>
            <a:ext cx="1234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A275B"/>
                </a:solidFill>
              </a:rPr>
              <a:t>5. </a:t>
            </a:r>
            <a:r>
              <a:rPr lang="zh-CN" altLang="en-US" sz="1600" dirty="0">
                <a:solidFill>
                  <a:srgbClr val="1A275B"/>
                </a:solidFill>
              </a:rPr>
              <a:t>实际调用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6725453-8E12-4CEC-ACA8-7B58990C8F68}"/>
              </a:ext>
            </a:extLst>
          </p:cNvPr>
          <p:cNvSpPr txBox="1"/>
          <p:nvPr/>
        </p:nvSpPr>
        <p:spPr>
          <a:xfrm>
            <a:off x="442112" y="5777200"/>
            <a:ext cx="5639253" cy="43088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       </a:t>
            </a:r>
            <a:r>
              <a:rPr lang="zh-CN" alt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状态重建        </a:t>
            </a:r>
            <a:r>
              <a:rPr lang="en-US" altLang="zh-CN" sz="1100" dirty="0">
                <a:solidFill>
                  <a:srgbClr val="6A9955"/>
                </a:solidFill>
                <a:latin typeface="Consolas" panose="020B0609020204030204" pitchFamily="49" charset="0"/>
              </a:rPr>
              <a:t>-&gt; </a:t>
            </a:r>
            <a:r>
              <a:rPr lang="zh-CN" alt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状态处理  </a:t>
            </a:r>
            <a:r>
              <a:rPr lang="en-US" altLang="zh-CN" sz="1100" dirty="0">
                <a:solidFill>
                  <a:srgbClr val="6A9955"/>
                </a:solidFill>
                <a:latin typeface="Consolas" panose="020B0609020204030204" pitchFamily="49" charset="0"/>
              </a:rPr>
              <a:t>-&gt; </a:t>
            </a:r>
            <a:r>
              <a:rPr lang="zh-CN" alt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状态提交</a:t>
            </a:r>
            <a:endParaRPr lang="en-US" altLang="zh-CN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states.</a:t>
            </a:r>
            <a:r>
              <a:rPr lang="en-US" altLang="zh-CN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StateSelector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(order).</a:t>
            </a:r>
            <a:r>
              <a:rPr lang="en-US" altLang="zh-CN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ctx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zh-CN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UpdateState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ctx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C1031B12-1F04-4DA8-9E64-93CEF36C41A8}"/>
              </a:ext>
            </a:extLst>
          </p:cNvPr>
          <p:cNvCxnSpPr/>
          <p:nvPr/>
        </p:nvCxnSpPr>
        <p:spPr>
          <a:xfrm>
            <a:off x="6301408" y="1261571"/>
            <a:ext cx="0" cy="506547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D475AB64-E3CB-4CC6-B6CF-C31ABCE141B2}"/>
              </a:ext>
            </a:extLst>
          </p:cNvPr>
          <p:cNvGrpSpPr/>
          <p:nvPr/>
        </p:nvGrpSpPr>
        <p:grpSpPr>
          <a:xfrm>
            <a:off x="7117281" y="3839693"/>
            <a:ext cx="2417190" cy="383086"/>
            <a:chOff x="7741935" y="2904409"/>
            <a:chExt cx="1888435" cy="383086"/>
          </a:xfrm>
        </p:grpSpPr>
        <p:sp>
          <p:nvSpPr>
            <p:cNvPr id="5" name="圆柱体 4">
              <a:extLst>
                <a:ext uri="{FF2B5EF4-FFF2-40B4-BE49-F238E27FC236}">
                  <a16:creationId xmlns:a16="http://schemas.microsoft.com/office/drawing/2014/main" id="{BCCA8D38-A58E-4317-B253-9169E7D6976D}"/>
                </a:ext>
              </a:extLst>
            </p:cNvPr>
            <p:cNvSpPr/>
            <p:nvPr/>
          </p:nvSpPr>
          <p:spPr>
            <a:xfrm rot="5400000">
              <a:off x="8494610" y="2151734"/>
              <a:ext cx="383086" cy="1888435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E57AFD6-C7E8-450C-93A4-487FBA005EA3}"/>
                </a:ext>
              </a:extLst>
            </p:cNvPr>
            <p:cNvSpPr txBox="1"/>
            <p:nvPr/>
          </p:nvSpPr>
          <p:spPr>
            <a:xfrm>
              <a:off x="8234747" y="2942062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消息队列</a:t>
              </a: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CD8F6A21-6061-4AD9-BE4C-18F12382C2AD}"/>
              </a:ext>
            </a:extLst>
          </p:cNvPr>
          <p:cNvGrpSpPr/>
          <p:nvPr/>
        </p:nvGrpSpPr>
        <p:grpSpPr>
          <a:xfrm>
            <a:off x="6562756" y="1806578"/>
            <a:ext cx="2942114" cy="1469457"/>
            <a:chOff x="7036772" y="1820395"/>
            <a:chExt cx="2942114" cy="1469457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4AB97B88-628F-4B3F-AE19-94854D7E293B}"/>
                </a:ext>
              </a:extLst>
            </p:cNvPr>
            <p:cNvSpPr/>
            <p:nvPr/>
          </p:nvSpPr>
          <p:spPr>
            <a:xfrm>
              <a:off x="7036772" y="1820395"/>
              <a:ext cx="2942114" cy="1469457"/>
            </a:xfrm>
            <a:prstGeom prst="rect">
              <a:avLst/>
            </a:prstGeom>
            <a:noFill/>
            <a:ln w="12700">
              <a:solidFill>
                <a:srgbClr val="5C5C5C"/>
              </a:solidFill>
              <a:prstDash val="solid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45ACABE0-CFF8-45D3-986F-F552DA9AABBA}"/>
                </a:ext>
              </a:extLst>
            </p:cNvPr>
            <p:cNvSpPr/>
            <p:nvPr/>
          </p:nvSpPr>
          <p:spPr>
            <a:xfrm>
              <a:off x="7036772" y="1820395"/>
              <a:ext cx="435268" cy="1469457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5C5C5C"/>
              </a:solidFill>
              <a:prstDash val="solid"/>
            </a:ln>
          </p:spPr>
          <p:txBody>
            <a:bodyPr anchor="ctr"/>
            <a:lstStyle/>
            <a:p>
              <a:pPr algn="ctr"/>
              <a:r>
                <a:rPr lang="zh-CN" altLang="en-US" sz="1400" dirty="0">
                  <a:solidFill>
                    <a:srgbClr val="1A275B"/>
                  </a:solidFill>
                </a:rPr>
                <a:t>生产者</a:t>
              </a:r>
              <a:endParaRPr lang="zh-CN" sz="1400" dirty="0">
                <a:solidFill>
                  <a:srgbClr val="1A275B"/>
                </a:solidFill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CB479F03-9345-4401-AF78-458C44A92FAB}"/>
              </a:ext>
            </a:extLst>
          </p:cNvPr>
          <p:cNvSpPr txBox="1"/>
          <p:nvPr/>
        </p:nvSpPr>
        <p:spPr>
          <a:xfrm>
            <a:off x="8703764" y="1910171"/>
            <a:ext cx="661812" cy="1262270"/>
          </a:xfrm>
          <a:prstGeom prst="rect">
            <a:avLst/>
          </a:prstGeom>
          <a:solidFill>
            <a:srgbClr val="4472C4"/>
          </a:solidFill>
          <a:ln w="0"/>
        </p:spPr>
        <p:txBody>
          <a:bodyPr anchor="ctr"/>
          <a:lstStyle/>
          <a:p>
            <a:pPr algn="ctr" defTabSz="457200"/>
            <a:r>
              <a:rPr lang="zh-CN" altLang="en-US" sz="1400" b="0" i="0" strike="noStrike" spc="0" dirty="0">
                <a:solidFill>
                  <a:schemeClr val="bg1"/>
                </a:solidFill>
                <a:latin typeface="微软雅黑"/>
                <a:ea typeface="微软雅黑"/>
              </a:rPr>
              <a:t>扫描未下线订单</a:t>
            </a:r>
            <a:endParaRPr lang="zh-CN" sz="1400" b="0" i="0" strike="noStrike" spc="0" dirty="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9F1B7055-7B2C-4A0F-8E38-8E635F8D92DD}"/>
              </a:ext>
            </a:extLst>
          </p:cNvPr>
          <p:cNvGrpSpPr/>
          <p:nvPr/>
        </p:nvGrpSpPr>
        <p:grpSpPr>
          <a:xfrm>
            <a:off x="9926881" y="3255930"/>
            <a:ext cx="1188064" cy="1104784"/>
            <a:chOff x="10607053" y="3270896"/>
            <a:chExt cx="1188064" cy="1104784"/>
          </a:xfrm>
        </p:grpSpPr>
        <p:sp>
          <p:nvSpPr>
            <p:cNvPr id="33" name="圆柱体 32">
              <a:extLst>
                <a:ext uri="{FF2B5EF4-FFF2-40B4-BE49-F238E27FC236}">
                  <a16:creationId xmlns:a16="http://schemas.microsoft.com/office/drawing/2014/main" id="{6FADF2B1-EEFB-4E64-AD09-AF76B0115221}"/>
                </a:ext>
              </a:extLst>
            </p:cNvPr>
            <p:cNvSpPr/>
            <p:nvPr/>
          </p:nvSpPr>
          <p:spPr>
            <a:xfrm>
              <a:off x="10607053" y="3300380"/>
              <a:ext cx="1188064" cy="10753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CKV+</a:t>
              </a:r>
            </a:p>
            <a:p>
              <a:pPr algn="ctr"/>
              <a:r>
                <a:rPr lang="en-US" altLang="zh-CN" sz="1400" dirty="0"/>
                <a:t>/CDB</a:t>
              </a:r>
              <a:endParaRPr lang="zh-CN" altLang="en-US" sz="1400" dirty="0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6A2925B-0052-446D-A3B2-79B46883F078}"/>
                </a:ext>
              </a:extLst>
            </p:cNvPr>
            <p:cNvSpPr txBox="1"/>
            <p:nvPr/>
          </p:nvSpPr>
          <p:spPr>
            <a:xfrm>
              <a:off x="10700663" y="3270896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存储组件</a:t>
              </a:r>
            </a:p>
          </p:txBody>
        </p:sp>
      </p:grpSp>
      <p:cxnSp>
        <p:nvCxnSpPr>
          <p:cNvPr id="36" name="连接符: 肘形 35">
            <a:extLst>
              <a:ext uri="{FF2B5EF4-FFF2-40B4-BE49-F238E27FC236}">
                <a16:creationId xmlns:a16="http://schemas.microsoft.com/office/drawing/2014/main" id="{9589BB87-0D2C-4161-81BF-83E6F0270EAF}"/>
              </a:ext>
            </a:extLst>
          </p:cNvPr>
          <p:cNvCxnSpPr>
            <a:cxnSpLocks/>
            <a:stCxn id="33" idx="1"/>
            <a:endCxn id="28" idx="3"/>
          </p:cNvCxnSpPr>
          <p:nvPr/>
        </p:nvCxnSpPr>
        <p:spPr>
          <a:xfrm rot="16200000" flipV="1">
            <a:off x="9571191" y="2335691"/>
            <a:ext cx="744108" cy="11553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DAD0D061-DB5B-427F-AA1E-556462F3259D}"/>
              </a:ext>
            </a:extLst>
          </p:cNvPr>
          <p:cNvSpPr txBox="1"/>
          <p:nvPr/>
        </p:nvSpPr>
        <p:spPr>
          <a:xfrm>
            <a:off x="7059638" y="1909392"/>
            <a:ext cx="601427" cy="1262270"/>
          </a:xfrm>
          <a:prstGeom prst="rect">
            <a:avLst/>
          </a:prstGeom>
          <a:solidFill>
            <a:srgbClr val="4472C4"/>
          </a:solidFill>
          <a:ln w="0"/>
        </p:spPr>
        <p:txBody>
          <a:bodyPr anchor="ctr"/>
          <a:lstStyle/>
          <a:p>
            <a:pPr algn="ctr" defTabSz="457200"/>
            <a:r>
              <a:rPr lang="zh-CN" altLang="en-US" sz="1400" b="0" i="0" strike="noStrike" spc="0" dirty="0">
                <a:solidFill>
                  <a:schemeClr val="bg1"/>
                </a:solidFill>
                <a:latin typeface="微软雅黑"/>
                <a:ea typeface="微软雅黑"/>
              </a:rPr>
              <a:t>生产到消息队列</a:t>
            </a:r>
            <a:endParaRPr lang="zh-CN" sz="1400" b="0" i="0" strike="noStrike" spc="0" dirty="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7AD306E6-B1B6-40B1-A20C-CF3B58F1D6FE}"/>
              </a:ext>
            </a:extLst>
          </p:cNvPr>
          <p:cNvCxnSpPr>
            <a:cxnSpLocks/>
            <a:stCxn id="28" idx="1"/>
            <a:endCxn id="73" idx="3"/>
          </p:cNvCxnSpPr>
          <p:nvPr/>
        </p:nvCxnSpPr>
        <p:spPr>
          <a:xfrm flipH="1" flipV="1">
            <a:off x="8492113" y="2540527"/>
            <a:ext cx="211651" cy="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C11F3475-D183-4936-9121-CBF9B80D1FA8}"/>
              </a:ext>
            </a:extLst>
          </p:cNvPr>
          <p:cNvGrpSpPr/>
          <p:nvPr/>
        </p:nvGrpSpPr>
        <p:grpSpPr>
          <a:xfrm>
            <a:off x="6537514" y="4780672"/>
            <a:ext cx="2942114" cy="1469457"/>
            <a:chOff x="7036772" y="1820395"/>
            <a:chExt cx="2942114" cy="1469457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17F8ABFB-8BF4-4C40-ACA1-1FC436FC040D}"/>
                </a:ext>
              </a:extLst>
            </p:cNvPr>
            <p:cNvSpPr/>
            <p:nvPr/>
          </p:nvSpPr>
          <p:spPr>
            <a:xfrm>
              <a:off x="7036772" y="1820395"/>
              <a:ext cx="2942114" cy="1469457"/>
            </a:xfrm>
            <a:prstGeom prst="rect">
              <a:avLst/>
            </a:prstGeom>
            <a:noFill/>
            <a:ln w="12700">
              <a:solidFill>
                <a:srgbClr val="5C5C5C"/>
              </a:solidFill>
              <a:prstDash val="solid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7ECCF1D9-C4FF-4F12-84A4-3B64F83E95B4}"/>
                </a:ext>
              </a:extLst>
            </p:cNvPr>
            <p:cNvSpPr/>
            <p:nvPr/>
          </p:nvSpPr>
          <p:spPr>
            <a:xfrm>
              <a:off x="7036772" y="1820395"/>
              <a:ext cx="435268" cy="1469457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5C5C5C"/>
              </a:solidFill>
              <a:prstDash val="solid"/>
            </a:ln>
          </p:spPr>
          <p:txBody>
            <a:bodyPr anchor="ctr"/>
            <a:lstStyle/>
            <a:p>
              <a:pPr algn="ctr"/>
              <a:r>
                <a:rPr lang="zh-CN" altLang="en-US" sz="1400" dirty="0">
                  <a:solidFill>
                    <a:srgbClr val="1A275B"/>
                  </a:solidFill>
                </a:rPr>
                <a:t>状态机</a:t>
              </a:r>
              <a:endParaRPr lang="zh-CN" sz="1400" dirty="0">
                <a:solidFill>
                  <a:srgbClr val="1A275B"/>
                </a:solidFill>
              </a:endParaRP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EC9C9280-81BC-4428-90DD-897C4EEB56D2}"/>
              </a:ext>
            </a:extLst>
          </p:cNvPr>
          <p:cNvGrpSpPr/>
          <p:nvPr/>
        </p:nvGrpSpPr>
        <p:grpSpPr>
          <a:xfrm>
            <a:off x="8008571" y="4031236"/>
            <a:ext cx="1582428" cy="749436"/>
            <a:chOff x="6809777" y="2367086"/>
            <a:chExt cx="1582428" cy="749436"/>
          </a:xfrm>
        </p:grpSpPr>
        <p:cxnSp>
          <p:nvCxnSpPr>
            <p:cNvPr id="68" name="连接符: 肘形 67">
              <a:extLst>
                <a:ext uri="{FF2B5EF4-FFF2-40B4-BE49-F238E27FC236}">
                  <a16:creationId xmlns:a16="http://schemas.microsoft.com/office/drawing/2014/main" id="{9F18DCDF-BDB2-4991-BA48-3E0470A822A1}"/>
                </a:ext>
              </a:extLst>
            </p:cNvPr>
            <p:cNvCxnSpPr>
              <a:cxnSpLocks/>
              <a:stCxn id="5" idx="1"/>
              <a:endCxn id="64" idx="0"/>
            </p:cNvCxnSpPr>
            <p:nvPr/>
          </p:nvCxnSpPr>
          <p:spPr>
            <a:xfrm flipH="1">
              <a:off x="6809777" y="2367086"/>
              <a:ext cx="1525901" cy="749436"/>
            </a:xfrm>
            <a:prstGeom prst="bentConnector4">
              <a:avLst>
                <a:gd name="adj1" fmla="val -11387"/>
                <a:gd name="adj2" fmla="val 5623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49D80B02-78E2-47DC-90DD-AD34A06AD49A}"/>
                </a:ext>
              </a:extLst>
            </p:cNvPr>
            <p:cNvSpPr txBox="1"/>
            <p:nvPr/>
          </p:nvSpPr>
          <p:spPr>
            <a:xfrm>
              <a:off x="7585574" y="2583591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consume</a:t>
              </a:r>
              <a:endParaRPr lang="zh-CN" altLang="en-US" sz="1200" dirty="0"/>
            </a:p>
          </p:txBody>
        </p:sp>
      </p:grpSp>
      <p:sp>
        <p:nvSpPr>
          <p:cNvPr id="73" name="文本框 72">
            <a:extLst>
              <a:ext uri="{FF2B5EF4-FFF2-40B4-BE49-F238E27FC236}">
                <a16:creationId xmlns:a16="http://schemas.microsoft.com/office/drawing/2014/main" id="{EEF21A8D-383F-4EC3-BCA3-8E438D4C3C72}"/>
              </a:ext>
            </a:extLst>
          </p:cNvPr>
          <p:cNvSpPr txBox="1"/>
          <p:nvPr/>
        </p:nvSpPr>
        <p:spPr>
          <a:xfrm>
            <a:off x="7871486" y="1909392"/>
            <a:ext cx="620627" cy="1262270"/>
          </a:xfrm>
          <a:prstGeom prst="rect">
            <a:avLst/>
          </a:prstGeom>
          <a:solidFill>
            <a:srgbClr val="4472C4"/>
          </a:solidFill>
          <a:ln w="0"/>
        </p:spPr>
        <p:txBody>
          <a:bodyPr anchor="ctr"/>
          <a:lstStyle/>
          <a:p>
            <a:pPr algn="ctr" defTabSz="457200"/>
            <a:r>
              <a:rPr lang="zh-CN" altLang="en-US" sz="1400" b="0" i="0" strike="noStrike" spc="0" dirty="0">
                <a:solidFill>
                  <a:schemeClr val="bg1"/>
                </a:solidFill>
                <a:latin typeface="微软雅黑"/>
                <a:ea typeface="微软雅黑"/>
              </a:rPr>
              <a:t>订单信息</a:t>
            </a:r>
            <a:endParaRPr lang="en-US" altLang="zh-CN" sz="1400" b="0" i="0" strike="noStrike" spc="0" dirty="0">
              <a:solidFill>
                <a:schemeClr val="bg1"/>
              </a:solidFill>
              <a:latin typeface="微软雅黑"/>
              <a:ea typeface="微软雅黑"/>
            </a:endParaRPr>
          </a:p>
          <a:p>
            <a:pPr algn="ctr" defTabSz="457200"/>
            <a:r>
              <a:rPr lang="en-US" altLang="zh-CN" sz="1400" dirty="0" err="1">
                <a:solidFill>
                  <a:schemeClr val="bg1"/>
                </a:solidFill>
                <a:latin typeface="微软雅黑"/>
                <a:ea typeface="微软雅黑"/>
              </a:rPr>
              <a:t>Jce</a:t>
            </a:r>
            <a:r>
              <a:rPr lang="zh-CN" altLang="en-US" sz="1400" dirty="0">
                <a:solidFill>
                  <a:schemeClr val="bg1"/>
                </a:solidFill>
                <a:latin typeface="微软雅黑"/>
                <a:ea typeface="微软雅黑"/>
              </a:rPr>
              <a:t>序列化</a:t>
            </a:r>
            <a:endParaRPr lang="zh-CN" sz="1400" b="0" i="0" strike="noStrike" spc="0" dirty="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AEE3B1FE-562E-45F8-B586-FF9D050E6E4F}"/>
              </a:ext>
            </a:extLst>
          </p:cNvPr>
          <p:cNvCxnSpPr>
            <a:cxnSpLocks/>
            <a:stCxn id="73" idx="1"/>
            <a:endCxn id="48" idx="3"/>
          </p:cNvCxnSpPr>
          <p:nvPr/>
        </p:nvCxnSpPr>
        <p:spPr>
          <a:xfrm flipH="1">
            <a:off x="7661065" y="2540527"/>
            <a:ext cx="2104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85">
            <a:extLst>
              <a:ext uri="{FF2B5EF4-FFF2-40B4-BE49-F238E27FC236}">
                <a16:creationId xmlns:a16="http://schemas.microsoft.com/office/drawing/2014/main" id="{8DF11256-CC5A-464B-82BC-7950D8C8DF7B}"/>
              </a:ext>
            </a:extLst>
          </p:cNvPr>
          <p:cNvSpPr txBox="1"/>
          <p:nvPr/>
        </p:nvSpPr>
        <p:spPr>
          <a:xfrm>
            <a:off x="7050038" y="4884265"/>
            <a:ext cx="518936" cy="1262270"/>
          </a:xfrm>
          <a:prstGeom prst="rect">
            <a:avLst/>
          </a:prstGeom>
          <a:solidFill>
            <a:srgbClr val="4472C4"/>
          </a:solidFill>
          <a:ln w="0"/>
        </p:spPr>
        <p:txBody>
          <a:bodyPr anchor="ctr"/>
          <a:lstStyle/>
          <a:p>
            <a:pPr algn="ctr" defTabSz="457200"/>
            <a:r>
              <a:rPr lang="en-US" altLang="zh-CN" sz="1400" b="0" i="0" strike="noStrike" spc="0" dirty="0" err="1">
                <a:solidFill>
                  <a:schemeClr val="bg1"/>
                </a:solidFill>
                <a:latin typeface="微软雅黑"/>
                <a:ea typeface="微软雅黑"/>
              </a:rPr>
              <a:t>Jce</a:t>
            </a:r>
            <a:r>
              <a:rPr lang="zh-CN" altLang="en-US" sz="1400" b="0" i="0" strike="noStrike" spc="0" dirty="0">
                <a:solidFill>
                  <a:schemeClr val="bg1"/>
                </a:solidFill>
                <a:latin typeface="微软雅黑"/>
                <a:ea typeface="微软雅黑"/>
              </a:rPr>
              <a:t>反序列化</a:t>
            </a:r>
            <a:endParaRPr lang="zh-CN" sz="1400" b="0" i="0" strike="noStrike" spc="0" dirty="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BE3C686C-4DC9-4FB7-869A-51872D539CFE}"/>
              </a:ext>
            </a:extLst>
          </p:cNvPr>
          <p:cNvSpPr txBox="1"/>
          <p:nvPr/>
        </p:nvSpPr>
        <p:spPr>
          <a:xfrm>
            <a:off x="7679972" y="4884265"/>
            <a:ext cx="518936" cy="1262270"/>
          </a:xfrm>
          <a:prstGeom prst="rect">
            <a:avLst/>
          </a:prstGeom>
          <a:solidFill>
            <a:srgbClr val="4472C4"/>
          </a:solidFill>
          <a:ln w="0"/>
        </p:spPr>
        <p:txBody>
          <a:bodyPr anchor="ctr"/>
          <a:lstStyle/>
          <a:p>
            <a:pPr algn="ctr" defTabSz="457200"/>
            <a:r>
              <a:rPr lang="zh-CN" altLang="en-US" sz="1400" dirty="0">
                <a:solidFill>
                  <a:schemeClr val="bg1"/>
                </a:solidFill>
                <a:latin typeface="微软雅黑"/>
                <a:ea typeface="微软雅黑"/>
              </a:rPr>
              <a:t>状态重建</a:t>
            </a:r>
            <a:endParaRPr lang="zh-CN" sz="1400" b="0" i="0" strike="noStrike" spc="0" dirty="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01C2B44A-233F-453B-8184-D0780E56CD8C}"/>
              </a:ext>
            </a:extLst>
          </p:cNvPr>
          <p:cNvCxnSpPr>
            <a:cxnSpLocks/>
            <a:stCxn id="86" idx="3"/>
            <a:endCxn id="87" idx="1"/>
          </p:cNvCxnSpPr>
          <p:nvPr/>
        </p:nvCxnSpPr>
        <p:spPr>
          <a:xfrm>
            <a:off x="7568974" y="5515400"/>
            <a:ext cx="1109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7E3CB217-72E8-4CA0-9968-F6A02DE86581}"/>
              </a:ext>
            </a:extLst>
          </p:cNvPr>
          <p:cNvSpPr txBox="1"/>
          <p:nvPr/>
        </p:nvSpPr>
        <p:spPr>
          <a:xfrm>
            <a:off x="8301186" y="4886141"/>
            <a:ext cx="518936" cy="1262270"/>
          </a:xfrm>
          <a:prstGeom prst="rect">
            <a:avLst/>
          </a:prstGeom>
          <a:solidFill>
            <a:srgbClr val="4472C4"/>
          </a:solidFill>
          <a:ln w="0"/>
        </p:spPr>
        <p:txBody>
          <a:bodyPr anchor="ctr"/>
          <a:lstStyle/>
          <a:p>
            <a:pPr algn="ctr" defTabSz="457200"/>
            <a:r>
              <a:rPr lang="zh-CN" altLang="en-US" sz="1400" b="0" i="0" strike="noStrike" spc="0" dirty="0">
                <a:solidFill>
                  <a:schemeClr val="bg1"/>
                </a:solidFill>
                <a:latin typeface="微软雅黑"/>
                <a:ea typeface="微软雅黑"/>
              </a:rPr>
              <a:t>状态处理</a:t>
            </a:r>
            <a:endParaRPr lang="zh-CN" sz="1400" b="0" i="0" strike="noStrike" spc="0" dirty="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7C0C4B6B-961F-4988-B31F-7538C14B9F3C}"/>
              </a:ext>
            </a:extLst>
          </p:cNvPr>
          <p:cNvSpPr txBox="1"/>
          <p:nvPr/>
        </p:nvSpPr>
        <p:spPr>
          <a:xfrm>
            <a:off x="8931120" y="4884265"/>
            <a:ext cx="518936" cy="1262270"/>
          </a:xfrm>
          <a:prstGeom prst="rect">
            <a:avLst/>
          </a:prstGeom>
          <a:solidFill>
            <a:srgbClr val="4472C4"/>
          </a:solidFill>
          <a:ln w="0"/>
        </p:spPr>
        <p:txBody>
          <a:bodyPr anchor="ctr"/>
          <a:lstStyle/>
          <a:p>
            <a:pPr algn="ctr" defTabSz="457200"/>
            <a:r>
              <a:rPr lang="zh-CN" altLang="en-US" sz="1400" b="0" i="0" strike="noStrike" spc="0" dirty="0">
                <a:solidFill>
                  <a:schemeClr val="bg1"/>
                </a:solidFill>
                <a:latin typeface="微软雅黑"/>
                <a:ea typeface="微软雅黑"/>
              </a:rPr>
              <a:t>状态提交</a:t>
            </a:r>
            <a:endParaRPr lang="zh-CN" sz="1400" b="0" i="0" strike="noStrike" spc="0" dirty="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cxnSp>
        <p:nvCxnSpPr>
          <p:cNvPr id="80" name="连接符: 肘形 79">
            <a:extLst>
              <a:ext uri="{FF2B5EF4-FFF2-40B4-BE49-F238E27FC236}">
                <a16:creationId xmlns:a16="http://schemas.microsoft.com/office/drawing/2014/main" id="{3F89A7AA-7B8A-4DEA-8AFA-BF4F15D26908}"/>
              </a:ext>
            </a:extLst>
          </p:cNvPr>
          <p:cNvCxnSpPr>
            <a:stCxn id="64" idx="3"/>
            <a:endCxn id="33" idx="3"/>
          </p:cNvCxnSpPr>
          <p:nvPr/>
        </p:nvCxnSpPr>
        <p:spPr>
          <a:xfrm flipV="1">
            <a:off x="9479628" y="4360714"/>
            <a:ext cx="1041285" cy="11546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735F7BF4-D429-4729-9AC1-2CD66DE2659A}"/>
              </a:ext>
            </a:extLst>
          </p:cNvPr>
          <p:cNvCxnSpPr>
            <a:cxnSpLocks/>
            <a:stCxn id="87" idx="3"/>
            <a:endCxn id="92" idx="1"/>
          </p:cNvCxnSpPr>
          <p:nvPr/>
        </p:nvCxnSpPr>
        <p:spPr>
          <a:xfrm>
            <a:off x="8198908" y="5515400"/>
            <a:ext cx="102278" cy="1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F7221AFB-5580-47ED-BBA5-97A56F1AD2FB}"/>
              </a:ext>
            </a:extLst>
          </p:cNvPr>
          <p:cNvCxnSpPr>
            <a:cxnSpLocks/>
            <a:stCxn id="92" idx="3"/>
            <a:endCxn id="93" idx="1"/>
          </p:cNvCxnSpPr>
          <p:nvPr/>
        </p:nvCxnSpPr>
        <p:spPr>
          <a:xfrm flipV="1">
            <a:off x="8820122" y="5515400"/>
            <a:ext cx="110998" cy="1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矩形 93">
            <a:extLst>
              <a:ext uri="{FF2B5EF4-FFF2-40B4-BE49-F238E27FC236}">
                <a16:creationId xmlns:a16="http://schemas.microsoft.com/office/drawing/2014/main" id="{38F74988-98CE-4DEE-AE35-31196521888C}"/>
              </a:ext>
            </a:extLst>
          </p:cNvPr>
          <p:cNvSpPr/>
          <p:nvPr/>
        </p:nvSpPr>
        <p:spPr>
          <a:xfrm>
            <a:off x="11503537" y="3285414"/>
            <a:ext cx="596192" cy="1079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下单</a:t>
            </a:r>
            <a:endParaRPr lang="en-US" altLang="zh-CN" sz="1400" dirty="0"/>
          </a:p>
          <a:p>
            <a:pPr algn="ctr"/>
            <a:r>
              <a:rPr lang="zh-CN" altLang="en-US" sz="1400" dirty="0"/>
              <a:t>模块</a:t>
            </a:r>
            <a:endParaRPr lang="en-US" altLang="zh-CN" sz="1400" dirty="0"/>
          </a:p>
        </p:txBody>
      </p: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4151D8BB-CEE5-4F6B-9B3B-D34D1ECDC2C1}"/>
              </a:ext>
            </a:extLst>
          </p:cNvPr>
          <p:cNvCxnSpPr>
            <a:stCxn id="94" idx="1"/>
            <a:endCxn id="33" idx="4"/>
          </p:cNvCxnSpPr>
          <p:nvPr/>
        </p:nvCxnSpPr>
        <p:spPr>
          <a:xfrm flipH="1" flipV="1">
            <a:off x="11114945" y="3823064"/>
            <a:ext cx="388592" cy="2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>
            <a:extLst>
              <a:ext uri="{FF2B5EF4-FFF2-40B4-BE49-F238E27FC236}">
                <a16:creationId xmlns:a16="http://schemas.microsoft.com/office/drawing/2014/main" id="{97C854CE-721E-4A58-8351-BBF961A759AE}"/>
              </a:ext>
            </a:extLst>
          </p:cNvPr>
          <p:cNvSpPr txBox="1"/>
          <p:nvPr/>
        </p:nvSpPr>
        <p:spPr>
          <a:xfrm>
            <a:off x="11078310" y="3566376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新增</a:t>
            </a:r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E15AAFCC-CC09-4908-A1BC-504282DBD677}"/>
              </a:ext>
            </a:extLst>
          </p:cNvPr>
          <p:cNvGrpSpPr/>
          <p:nvPr/>
        </p:nvGrpSpPr>
        <p:grpSpPr>
          <a:xfrm>
            <a:off x="7121557" y="3276035"/>
            <a:ext cx="912257" cy="743687"/>
            <a:chOff x="7121557" y="3276035"/>
            <a:chExt cx="912257" cy="743687"/>
          </a:xfrm>
        </p:grpSpPr>
        <p:cxnSp>
          <p:nvCxnSpPr>
            <p:cNvPr id="15" name="连接符: 肘形 14">
              <a:extLst>
                <a:ext uri="{FF2B5EF4-FFF2-40B4-BE49-F238E27FC236}">
                  <a16:creationId xmlns:a16="http://schemas.microsoft.com/office/drawing/2014/main" id="{3B4CA8DD-6A2F-440E-BD66-546946D6B39F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 rot="5400000">
              <a:off x="7206716" y="3192624"/>
              <a:ext cx="743687" cy="910509"/>
            </a:xfrm>
            <a:prstGeom prst="bentConnector4">
              <a:avLst>
                <a:gd name="adj1" fmla="val 46034"/>
                <a:gd name="adj2" fmla="val 12510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166F6FE4-C9E1-4562-9AF5-26D312D54FA5}"/>
                </a:ext>
              </a:extLst>
            </p:cNvPr>
            <p:cNvSpPr txBox="1"/>
            <p:nvPr/>
          </p:nvSpPr>
          <p:spPr>
            <a:xfrm>
              <a:off x="7121557" y="3348729"/>
              <a:ext cx="7377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produce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03245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文本框 159">
            <a:extLst>
              <a:ext uri="{FF2B5EF4-FFF2-40B4-BE49-F238E27FC236}">
                <a16:creationId xmlns:a16="http://schemas.microsoft.com/office/drawing/2014/main" id="{8CA9875F-52AB-4180-8FF9-2FB9933B1852}"/>
              </a:ext>
            </a:extLst>
          </p:cNvPr>
          <p:cNvSpPr txBox="1"/>
          <p:nvPr/>
        </p:nvSpPr>
        <p:spPr>
          <a:xfrm>
            <a:off x="408823" y="843828"/>
            <a:ext cx="1346844" cy="417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1A275B"/>
                </a:solidFill>
                <a:cs typeface="+mn-ea"/>
              </a:rPr>
              <a:t>PID</a:t>
            </a:r>
            <a:r>
              <a:rPr lang="zh-CN" altLang="en-US" sz="1600" b="1" dirty="0">
                <a:solidFill>
                  <a:srgbClr val="1A275B"/>
                </a:solidFill>
                <a:cs typeface="+mn-ea"/>
              </a:rPr>
              <a:t>控速细节</a:t>
            </a:r>
            <a:endParaRPr lang="en-US" altLang="zh-CN" sz="1600" b="1" dirty="0">
              <a:solidFill>
                <a:srgbClr val="1A275B"/>
              </a:solidFill>
              <a:cs typeface="+mn-ea"/>
            </a:endParaRPr>
          </a:p>
        </p:txBody>
      </p:sp>
      <p:sp>
        <p:nvSpPr>
          <p:cNvPr id="90" name="标题 3">
            <a:extLst>
              <a:ext uri="{FF2B5EF4-FFF2-40B4-BE49-F238E27FC236}">
                <a16:creationId xmlns:a16="http://schemas.microsoft.com/office/drawing/2014/main" id="{24E648E2-7FD5-49E3-86DD-974980FD8D48}"/>
              </a:ext>
            </a:extLst>
          </p:cNvPr>
          <p:cNvSpPr txBox="1">
            <a:spLocks/>
          </p:cNvSpPr>
          <p:nvPr/>
        </p:nvSpPr>
        <p:spPr>
          <a:xfrm>
            <a:off x="838199" y="315755"/>
            <a:ext cx="10486333" cy="4801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rgbClr val="1A275B"/>
                </a:solidFill>
              </a:rPr>
              <a:t>附录</a:t>
            </a:r>
            <a:r>
              <a:rPr lang="en-US" altLang="zh-CN" sz="2800" dirty="0">
                <a:solidFill>
                  <a:srgbClr val="1A275B"/>
                </a:solidFill>
              </a:rPr>
              <a:t>4</a:t>
            </a:r>
            <a:endParaRPr kumimoji="1" lang="zh-CN" altLang="en-US" sz="2800" dirty="0">
              <a:solidFill>
                <a:srgbClr val="1A275B"/>
              </a:solidFill>
              <a:cs typeface="TTTGB Medium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F07730F-191D-4EFB-9734-6FD0459681A8}"/>
              </a:ext>
            </a:extLst>
          </p:cNvPr>
          <p:cNvSpPr txBox="1"/>
          <p:nvPr/>
        </p:nvSpPr>
        <p:spPr>
          <a:xfrm>
            <a:off x="372695" y="1275949"/>
            <a:ext cx="2260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A275B"/>
                </a:solidFill>
              </a:rPr>
              <a:t>1. </a:t>
            </a:r>
            <a:r>
              <a:rPr lang="zh-CN" altLang="en-US" sz="1600" dirty="0">
                <a:solidFill>
                  <a:srgbClr val="1A275B"/>
                </a:solidFill>
              </a:rPr>
              <a:t>期望速度如何计算：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8A35382-30C0-4EDD-BEC7-8FCD73E44375}"/>
              </a:ext>
            </a:extLst>
          </p:cNvPr>
          <p:cNvSpPr txBox="1"/>
          <p:nvPr/>
        </p:nvSpPr>
        <p:spPr>
          <a:xfrm>
            <a:off x="6883546" y="1438772"/>
            <a:ext cx="5194334" cy="483209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 err="1">
                <a:solidFill>
                  <a:srgbClr val="569CD6"/>
                </a:solidFill>
                <a:latin typeface=" Fira Code"/>
              </a:rPr>
              <a:t>func</a:t>
            </a:r>
            <a:r>
              <a:rPr lang="en-US" altLang="zh-CN" sz="1100" dirty="0">
                <a:solidFill>
                  <a:srgbClr val="D4D4D4"/>
                </a:solidFill>
                <a:latin typeface=" Fira Code"/>
              </a:rPr>
              <a:t> (c *</a:t>
            </a:r>
            <a:r>
              <a:rPr lang="en-US" altLang="zh-CN" sz="1100" dirty="0" err="1">
                <a:solidFill>
                  <a:srgbClr val="D4D4D4"/>
                </a:solidFill>
                <a:latin typeface=" Fira Code"/>
              </a:rPr>
              <a:t>PIDController</a:t>
            </a:r>
            <a:r>
              <a:rPr lang="en-US" altLang="zh-CN" sz="1100" dirty="0">
                <a:solidFill>
                  <a:srgbClr val="D4D4D4"/>
                </a:solidFill>
                <a:latin typeface=" Fira Code"/>
              </a:rPr>
              <a:t>) </a:t>
            </a:r>
            <a:r>
              <a:rPr lang="en-US" altLang="zh-CN" sz="1100" dirty="0" err="1">
                <a:solidFill>
                  <a:srgbClr val="DCDCAA"/>
                </a:solidFill>
                <a:latin typeface=" Fira Code"/>
              </a:rPr>
              <a:t>UpdateDuration</a:t>
            </a:r>
            <a:r>
              <a:rPr lang="en-US" altLang="zh-CN" sz="1100" dirty="0">
                <a:solidFill>
                  <a:srgbClr val="D4D4D4"/>
                </a:solidFill>
                <a:latin typeface=" Fira Code"/>
              </a:rPr>
              <a:t>(value </a:t>
            </a:r>
            <a:r>
              <a:rPr lang="en-US" altLang="zh-CN" sz="1100" dirty="0">
                <a:solidFill>
                  <a:srgbClr val="4EC9B0"/>
                </a:solidFill>
                <a:latin typeface=" Fira Code"/>
              </a:rPr>
              <a:t>float64</a:t>
            </a:r>
            <a:r>
              <a:rPr lang="en-US" altLang="zh-CN" sz="1100" dirty="0">
                <a:solidFill>
                  <a:srgbClr val="D4D4D4"/>
                </a:solidFill>
                <a:latin typeface=" Fira Code"/>
              </a:rPr>
              <a:t>, duration </a:t>
            </a:r>
            <a:r>
              <a:rPr lang="en-US" altLang="zh-CN" sz="1100" dirty="0" err="1">
                <a:solidFill>
                  <a:srgbClr val="D4D4D4"/>
                </a:solidFill>
                <a:latin typeface=" Fira Code"/>
              </a:rPr>
              <a:t>time.Duration</a:t>
            </a:r>
            <a:r>
              <a:rPr lang="en-US" altLang="zh-CN" sz="1100" dirty="0">
                <a:solidFill>
                  <a:srgbClr val="D4D4D4"/>
                </a:solidFill>
                <a:latin typeface=" Fira Code"/>
              </a:rPr>
              <a:t>) </a:t>
            </a:r>
            <a:r>
              <a:rPr lang="en-US" altLang="zh-CN" sz="1100" dirty="0">
                <a:solidFill>
                  <a:srgbClr val="4EC9B0"/>
                </a:solidFill>
                <a:latin typeface=" Fira Code"/>
              </a:rPr>
              <a:t>float64</a:t>
            </a:r>
            <a:r>
              <a:rPr lang="en-US" altLang="zh-CN" sz="1100" dirty="0">
                <a:solidFill>
                  <a:srgbClr val="D4D4D4"/>
                </a:solidFill>
                <a:latin typeface=" Fira Code"/>
              </a:rPr>
              <a:t> {</a:t>
            </a:r>
          </a:p>
          <a:p>
            <a:r>
              <a:rPr lang="en-US" altLang="zh-CN" sz="1100" dirty="0">
                <a:solidFill>
                  <a:srgbClr val="D4D4D4"/>
                </a:solidFill>
                <a:latin typeface=" Fira Code"/>
              </a:rPr>
              <a:t>    </a:t>
            </a:r>
            <a:r>
              <a:rPr lang="en-US" altLang="zh-CN" sz="1100" dirty="0">
                <a:solidFill>
                  <a:srgbClr val="569CD6"/>
                </a:solidFill>
                <a:latin typeface=" Fira Code"/>
              </a:rPr>
              <a:t>var</a:t>
            </a:r>
            <a:r>
              <a:rPr lang="en-US" altLang="zh-CN" sz="1100" dirty="0">
                <a:solidFill>
                  <a:srgbClr val="D4D4D4"/>
                </a:solidFill>
                <a:latin typeface=" Fira Code"/>
              </a:rPr>
              <a:t> (</a:t>
            </a:r>
          </a:p>
          <a:p>
            <a:r>
              <a:rPr lang="en-US" altLang="zh-CN" sz="1100" dirty="0">
                <a:solidFill>
                  <a:srgbClr val="D4D4D4"/>
                </a:solidFill>
                <a:latin typeface=" Fira Code"/>
              </a:rPr>
              <a:t>        </a:t>
            </a:r>
            <a:r>
              <a:rPr lang="en-US" altLang="zh-CN" sz="1100" dirty="0">
                <a:solidFill>
                  <a:srgbClr val="9CDCFE"/>
                </a:solidFill>
                <a:latin typeface=" Fira Code"/>
              </a:rPr>
              <a:t>dt</a:t>
            </a:r>
            <a:r>
              <a:rPr lang="en-US" altLang="zh-CN" sz="1100" dirty="0">
                <a:solidFill>
                  <a:srgbClr val="D4D4D4"/>
                </a:solidFill>
                <a:latin typeface=" Fira Code"/>
              </a:rPr>
              <a:t>  = </a:t>
            </a:r>
            <a:r>
              <a:rPr lang="en-US" altLang="zh-CN" sz="1100" dirty="0" err="1">
                <a:solidFill>
                  <a:srgbClr val="D4D4D4"/>
                </a:solidFill>
                <a:latin typeface=" Fira Code"/>
              </a:rPr>
              <a:t>duration.</a:t>
            </a:r>
            <a:r>
              <a:rPr lang="en-US" altLang="zh-CN" sz="1100" dirty="0" err="1">
                <a:solidFill>
                  <a:srgbClr val="DCDCAA"/>
                </a:solidFill>
                <a:latin typeface=" Fira Code"/>
              </a:rPr>
              <a:t>Seconds</a:t>
            </a:r>
            <a:r>
              <a:rPr lang="en-US" altLang="zh-CN" sz="1100" dirty="0">
                <a:solidFill>
                  <a:srgbClr val="D4D4D4"/>
                </a:solidFill>
                <a:latin typeface=" Fira Code"/>
              </a:rPr>
              <a:t>()</a:t>
            </a:r>
          </a:p>
          <a:p>
            <a:r>
              <a:rPr lang="en-US" altLang="zh-CN" sz="1100" dirty="0">
                <a:solidFill>
                  <a:srgbClr val="D4D4D4"/>
                </a:solidFill>
                <a:latin typeface=" Fira Code"/>
              </a:rPr>
              <a:t>        </a:t>
            </a:r>
            <a:r>
              <a:rPr lang="en-US" altLang="zh-CN" sz="1100" dirty="0">
                <a:solidFill>
                  <a:srgbClr val="9CDCFE"/>
                </a:solidFill>
                <a:latin typeface=" Fira Code"/>
              </a:rPr>
              <a:t>err</a:t>
            </a:r>
            <a:r>
              <a:rPr lang="en-US" altLang="zh-CN" sz="1100" dirty="0">
                <a:solidFill>
                  <a:srgbClr val="D4D4D4"/>
                </a:solidFill>
                <a:latin typeface=" Fira Code"/>
              </a:rPr>
              <a:t> = </a:t>
            </a:r>
            <a:r>
              <a:rPr lang="en-US" altLang="zh-CN" sz="1100" dirty="0" err="1">
                <a:solidFill>
                  <a:srgbClr val="D4D4D4"/>
                </a:solidFill>
                <a:latin typeface=" Fira Code"/>
              </a:rPr>
              <a:t>c.setpoint</a:t>
            </a:r>
            <a:r>
              <a:rPr lang="en-US" altLang="zh-CN" sz="1100" dirty="0">
                <a:solidFill>
                  <a:srgbClr val="D4D4D4"/>
                </a:solidFill>
                <a:latin typeface=" Fira Code"/>
              </a:rPr>
              <a:t> - value</a:t>
            </a:r>
          </a:p>
          <a:p>
            <a:r>
              <a:rPr lang="en-US" altLang="zh-CN" sz="1100" dirty="0">
                <a:solidFill>
                  <a:srgbClr val="D4D4D4"/>
                </a:solidFill>
                <a:latin typeface=" Fira Code"/>
              </a:rPr>
              <a:t>        </a:t>
            </a:r>
            <a:r>
              <a:rPr lang="en-US" altLang="zh-CN" sz="1100" dirty="0">
                <a:solidFill>
                  <a:srgbClr val="9CDCFE"/>
                </a:solidFill>
                <a:latin typeface=" Fira Code"/>
              </a:rPr>
              <a:t>d</a:t>
            </a:r>
            <a:r>
              <a:rPr lang="en-US" altLang="zh-CN" sz="1100" dirty="0">
                <a:solidFill>
                  <a:srgbClr val="D4D4D4"/>
                </a:solidFill>
                <a:latin typeface=" Fira Code"/>
              </a:rPr>
              <a:t>   </a:t>
            </a:r>
            <a:r>
              <a:rPr lang="en-US" altLang="zh-CN" sz="1100" dirty="0">
                <a:solidFill>
                  <a:srgbClr val="4EC9B0"/>
                </a:solidFill>
                <a:latin typeface=" Fira Code"/>
              </a:rPr>
              <a:t>float64</a:t>
            </a:r>
            <a:endParaRPr lang="en-US" altLang="zh-CN" sz="1100" dirty="0">
              <a:solidFill>
                <a:srgbClr val="D4D4D4"/>
              </a:solidFill>
              <a:latin typeface=" Fira Code"/>
            </a:endParaRPr>
          </a:p>
          <a:p>
            <a:r>
              <a:rPr lang="en-US" altLang="zh-CN" sz="1100" dirty="0">
                <a:solidFill>
                  <a:srgbClr val="D4D4D4"/>
                </a:solidFill>
                <a:latin typeface=" Fira Code"/>
              </a:rPr>
              <a:t>    )</a:t>
            </a:r>
          </a:p>
          <a:p>
            <a:r>
              <a:rPr lang="en-US" altLang="zh-CN" sz="1100" dirty="0">
                <a:solidFill>
                  <a:srgbClr val="D4D4D4"/>
                </a:solidFill>
                <a:latin typeface=" Fira Code"/>
              </a:rPr>
              <a:t>    </a:t>
            </a:r>
            <a:r>
              <a:rPr lang="en-US" altLang="zh-CN" sz="1100" dirty="0" err="1">
                <a:solidFill>
                  <a:srgbClr val="D4D4D4"/>
                </a:solidFill>
                <a:latin typeface=" Fira Code"/>
              </a:rPr>
              <a:t>c.integral</a:t>
            </a:r>
            <a:r>
              <a:rPr lang="en-US" altLang="zh-CN" sz="1100" dirty="0">
                <a:solidFill>
                  <a:srgbClr val="D4D4D4"/>
                </a:solidFill>
                <a:latin typeface=" Fira Code"/>
              </a:rPr>
              <a:t> += err * dt * </a:t>
            </a:r>
            <a:r>
              <a:rPr lang="en-US" altLang="zh-CN" sz="1100" dirty="0" err="1">
                <a:solidFill>
                  <a:srgbClr val="D4D4D4"/>
                </a:solidFill>
                <a:latin typeface=" Fira Code"/>
              </a:rPr>
              <a:t>c.i</a:t>
            </a:r>
            <a:r>
              <a:rPr lang="en-US" altLang="zh-CN" sz="1100" dirty="0">
                <a:solidFill>
                  <a:srgbClr val="D4D4D4"/>
                </a:solidFill>
                <a:latin typeface=" Fira Code"/>
              </a:rPr>
              <a:t> </a:t>
            </a:r>
            <a:r>
              <a:rPr lang="en-US" altLang="zh-CN" sz="1100" dirty="0">
                <a:solidFill>
                  <a:srgbClr val="6A9955"/>
                </a:solidFill>
                <a:latin typeface=" Fira Code"/>
              </a:rPr>
              <a:t>// </a:t>
            </a:r>
            <a:r>
              <a:rPr lang="zh-CN" altLang="en-US" sz="1100" dirty="0">
                <a:solidFill>
                  <a:srgbClr val="6A9955"/>
                </a:solidFill>
                <a:latin typeface=" Fira Code"/>
              </a:rPr>
              <a:t>积分控制器</a:t>
            </a:r>
            <a:endParaRPr lang="zh-CN" altLang="en-US" sz="1100" dirty="0">
              <a:solidFill>
                <a:srgbClr val="D4D4D4"/>
              </a:solidFill>
              <a:latin typeface=" Fira Code"/>
            </a:endParaRPr>
          </a:p>
          <a:p>
            <a:r>
              <a:rPr lang="zh-CN" altLang="en-US" sz="1100" dirty="0">
                <a:solidFill>
                  <a:srgbClr val="D4D4D4"/>
                </a:solidFill>
                <a:latin typeface=" Fira Code"/>
              </a:rPr>
              <a:t>    </a:t>
            </a:r>
            <a:r>
              <a:rPr lang="en-US" altLang="zh-CN" sz="1100" dirty="0">
                <a:solidFill>
                  <a:srgbClr val="C586C0"/>
                </a:solidFill>
                <a:latin typeface=" Fira Code"/>
              </a:rPr>
              <a:t>if</a:t>
            </a:r>
            <a:r>
              <a:rPr lang="en-US" altLang="zh-CN" sz="1100" dirty="0">
                <a:solidFill>
                  <a:srgbClr val="D4D4D4"/>
                </a:solidFill>
                <a:latin typeface=" Fira Code"/>
              </a:rPr>
              <a:t> </a:t>
            </a:r>
            <a:r>
              <a:rPr lang="en-US" altLang="zh-CN" sz="1100" dirty="0" err="1">
                <a:solidFill>
                  <a:srgbClr val="D4D4D4"/>
                </a:solidFill>
                <a:latin typeface=" Fira Code"/>
              </a:rPr>
              <a:t>c.integral</a:t>
            </a:r>
            <a:r>
              <a:rPr lang="en-US" altLang="zh-CN" sz="1100" dirty="0">
                <a:solidFill>
                  <a:srgbClr val="D4D4D4"/>
                </a:solidFill>
                <a:latin typeface=" Fira Code"/>
              </a:rPr>
              <a:t> &gt; </a:t>
            </a:r>
            <a:r>
              <a:rPr lang="en-US" altLang="zh-CN" sz="1100" dirty="0" err="1">
                <a:solidFill>
                  <a:srgbClr val="D4D4D4"/>
                </a:solidFill>
                <a:latin typeface=" Fira Code"/>
              </a:rPr>
              <a:t>c.outMax</a:t>
            </a:r>
            <a:r>
              <a:rPr lang="en-US" altLang="zh-CN" sz="1100" dirty="0">
                <a:solidFill>
                  <a:srgbClr val="D4D4D4"/>
                </a:solidFill>
                <a:latin typeface=" Fira Code"/>
              </a:rPr>
              <a:t> {</a:t>
            </a:r>
          </a:p>
          <a:p>
            <a:r>
              <a:rPr lang="en-US" altLang="zh-CN" sz="1100" dirty="0">
                <a:solidFill>
                  <a:srgbClr val="D4D4D4"/>
                </a:solidFill>
                <a:latin typeface=" Fira Code"/>
              </a:rPr>
              <a:t>        </a:t>
            </a:r>
            <a:r>
              <a:rPr lang="en-US" altLang="zh-CN" sz="1100" dirty="0" err="1">
                <a:solidFill>
                  <a:srgbClr val="9CDCFE"/>
                </a:solidFill>
                <a:latin typeface=" Fira Code"/>
              </a:rPr>
              <a:t>c.integral</a:t>
            </a:r>
            <a:r>
              <a:rPr lang="en-US" altLang="zh-CN" sz="1100" dirty="0">
                <a:solidFill>
                  <a:srgbClr val="D4D4D4"/>
                </a:solidFill>
                <a:latin typeface=" Fira Code"/>
              </a:rPr>
              <a:t> = </a:t>
            </a:r>
            <a:r>
              <a:rPr lang="en-US" altLang="zh-CN" sz="1100" dirty="0" err="1">
                <a:solidFill>
                  <a:srgbClr val="D4D4D4"/>
                </a:solidFill>
                <a:latin typeface=" Fira Code"/>
              </a:rPr>
              <a:t>c.outMax</a:t>
            </a:r>
            <a:endParaRPr lang="en-US" altLang="zh-CN" sz="1100" dirty="0">
              <a:solidFill>
                <a:srgbClr val="D4D4D4"/>
              </a:solidFill>
              <a:latin typeface=" Fira Code"/>
            </a:endParaRPr>
          </a:p>
          <a:p>
            <a:r>
              <a:rPr lang="en-US" altLang="zh-CN" sz="1100" dirty="0">
                <a:solidFill>
                  <a:srgbClr val="D4D4D4"/>
                </a:solidFill>
                <a:latin typeface=" Fira Code"/>
              </a:rPr>
              <a:t>    } </a:t>
            </a:r>
            <a:r>
              <a:rPr lang="en-US" altLang="zh-CN" sz="1100" dirty="0">
                <a:solidFill>
                  <a:srgbClr val="C586C0"/>
                </a:solidFill>
                <a:latin typeface=" Fira Code"/>
              </a:rPr>
              <a:t>else</a:t>
            </a:r>
            <a:r>
              <a:rPr lang="en-US" altLang="zh-CN" sz="1100" dirty="0">
                <a:solidFill>
                  <a:srgbClr val="D4D4D4"/>
                </a:solidFill>
                <a:latin typeface=" Fira Code"/>
              </a:rPr>
              <a:t> </a:t>
            </a:r>
            <a:r>
              <a:rPr lang="en-US" altLang="zh-CN" sz="1100" dirty="0">
                <a:solidFill>
                  <a:srgbClr val="C586C0"/>
                </a:solidFill>
                <a:latin typeface=" Fira Code"/>
              </a:rPr>
              <a:t>if</a:t>
            </a:r>
            <a:r>
              <a:rPr lang="en-US" altLang="zh-CN" sz="1100" dirty="0">
                <a:solidFill>
                  <a:srgbClr val="D4D4D4"/>
                </a:solidFill>
                <a:latin typeface=" Fira Code"/>
              </a:rPr>
              <a:t> </a:t>
            </a:r>
            <a:r>
              <a:rPr lang="en-US" altLang="zh-CN" sz="1100" dirty="0" err="1">
                <a:solidFill>
                  <a:srgbClr val="D4D4D4"/>
                </a:solidFill>
                <a:latin typeface=" Fira Code"/>
              </a:rPr>
              <a:t>c.integral</a:t>
            </a:r>
            <a:r>
              <a:rPr lang="en-US" altLang="zh-CN" sz="1100" dirty="0">
                <a:solidFill>
                  <a:srgbClr val="D4D4D4"/>
                </a:solidFill>
                <a:latin typeface=" Fira Code"/>
              </a:rPr>
              <a:t> &lt; </a:t>
            </a:r>
            <a:r>
              <a:rPr lang="en-US" altLang="zh-CN" sz="1100" dirty="0" err="1">
                <a:solidFill>
                  <a:srgbClr val="D4D4D4"/>
                </a:solidFill>
                <a:latin typeface=" Fira Code"/>
              </a:rPr>
              <a:t>c.outMin</a:t>
            </a:r>
            <a:r>
              <a:rPr lang="en-US" altLang="zh-CN" sz="1100" dirty="0">
                <a:solidFill>
                  <a:srgbClr val="D4D4D4"/>
                </a:solidFill>
                <a:latin typeface=" Fira Code"/>
              </a:rPr>
              <a:t> {</a:t>
            </a:r>
          </a:p>
          <a:p>
            <a:r>
              <a:rPr lang="en-US" altLang="zh-CN" sz="1100" dirty="0">
                <a:solidFill>
                  <a:srgbClr val="D4D4D4"/>
                </a:solidFill>
                <a:latin typeface=" Fira Code"/>
              </a:rPr>
              <a:t>        </a:t>
            </a:r>
            <a:r>
              <a:rPr lang="en-US" altLang="zh-CN" sz="1100" dirty="0" err="1">
                <a:solidFill>
                  <a:srgbClr val="9CDCFE"/>
                </a:solidFill>
                <a:latin typeface=" Fira Code"/>
              </a:rPr>
              <a:t>c.integral</a:t>
            </a:r>
            <a:r>
              <a:rPr lang="en-US" altLang="zh-CN" sz="1100" dirty="0">
                <a:solidFill>
                  <a:srgbClr val="D4D4D4"/>
                </a:solidFill>
                <a:latin typeface=" Fira Code"/>
              </a:rPr>
              <a:t> = </a:t>
            </a:r>
            <a:r>
              <a:rPr lang="en-US" altLang="zh-CN" sz="1100" dirty="0" err="1">
                <a:solidFill>
                  <a:srgbClr val="D4D4D4"/>
                </a:solidFill>
                <a:latin typeface=" Fira Code"/>
              </a:rPr>
              <a:t>c.outMin</a:t>
            </a:r>
            <a:endParaRPr lang="en-US" altLang="zh-CN" sz="1100" dirty="0">
              <a:solidFill>
                <a:srgbClr val="D4D4D4"/>
              </a:solidFill>
              <a:latin typeface=" Fira Code"/>
            </a:endParaRPr>
          </a:p>
          <a:p>
            <a:r>
              <a:rPr lang="en-US" altLang="zh-CN" sz="1100" dirty="0">
                <a:solidFill>
                  <a:srgbClr val="D4D4D4"/>
                </a:solidFill>
                <a:latin typeface=" Fira Code"/>
              </a:rPr>
              <a:t>    }</a:t>
            </a:r>
          </a:p>
          <a:p>
            <a:r>
              <a:rPr lang="en-US" altLang="zh-CN" sz="1100" dirty="0">
                <a:solidFill>
                  <a:srgbClr val="D4D4D4"/>
                </a:solidFill>
                <a:latin typeface=" Fira Code"/>
              </a:rPr>
              <a:t>    </a:t>
            </a:r>
            <a:r>
              <a:rPr lang="en-US" altLang="zh-CN" sz="1100" dirty="0">
                <a:solidFill>
                  <a:srgbClr val="C586C0"/>
                </a:solidFill>
                <a:latin typeface=" Fira Code"/>
              </a:rPr>
              <a:t>if</a:t>
            </a:r>
            <a:r>
              <a:rPr lang="en-US" altLang="zh-CN" sz="1100" dirty="0">
                <a:solidFill>
                  <a:srgbClr val="D4D4D4"/>
                </a:solidFill>
                <a:latin typeface=" Fira Code"/>
              </a:rPr>
              <a:t> dt &gt; </a:t>
            </a:r>
            <a:r>
              <a:rPr lang="en-US" altLang="zh-CN" sz="1100" dirty="0">
                <a:solidFill>
                  <a:srgbClr val="B5CEA8"/>
                </a:solidFill>
                <a:latin typeface=" Fira Code"/>
              </a:rPr>
              <a:t>0</a:t>
            </a:r>
            <a:r>
              <a:rPr lang="en-US" altLang="zh-CN" sz="1100" dirty="0">
                <a:solidFill>
                  <a:srgbClr val="D4D4D4"/>
                </a:solidFill>
                <a:latin typeface=" Fira Code"/>
              </a:rPr>
              <a:t> {</a:t>
            </a:r>
          </a:p>
          <a:p>
            <a:r>
              <a:rPr lang="en-US" altLang="zh-CN" sz="1100" dirty="0">
                <a:solidFill>
                  <a:srgbClr val="D4D4D4"/>
                </a:solidFill>
                <a:latin typeface=" Fira Code"/>
              </a:rPr>
              <a:t>        </a:t>
            </a:r>
            <a:r>
              <a:rPr lang="en-US" altLang="zh-CN" sz="1100" dirty="0">
                <a:solidFill>
                  <a:srgbClr val="9CDCFE"/>
                </a:solidFill>
                <a:latin typeface=" Fira Code"/>
              </a:rPr>
              <a:t>d</a:t>
            </a:r>
            <a:r>
              <a:rPr lang="en-US" altLang="zh-CN" sz="1100" dirty="0">
                <a:solidFill>
                  <a:srgbClr val="D4D4D4"/>
                </a:solidFill>
                <a:latin typeface=" Fira Code"/>
              </a:rPr>
              <a:t> = -((value - </a:t>
            </a:r>
            <a:r>
              <a:rPr lang="en-US" altLang="zh-CN" sz="1100" dirty="0" err="1">
                <a:solidFill>
                  <a:srgbClr val="D4D4D4"/>
                </a:solidFill>
                <a:latin typeface=" Fira Code"/>
              </a:rPr>
              <a:t>c.prevValue</a:t>
            </a:r>
            <a:r>
              <a:rPr lang="en-US" altLang="zh-CN" sz="1100" dirty="0">
                <a:solidFill>
                  <a:srgbClr val="D4D4D4"/>
                </a:solidFill>
                <a:latin typeface=" Fira Code"/>
              </a:rPr>
              <a:t>) / dt) </a:t>
            </a:r>
            <a:r>
              <a:rPr lang="en-US" altLang="zh-CN" sz="1100" dirty="0">
                <a:solidFill>
                  <a:srgbClr val="6A9955"/>
                </a:solidFill>
                <a:latin typeface=" Fira Code"/>
              </a:rPr>
              <a:t>// </a:t>
            </a:r>
            <a:r>
              <a:rPr lang="zh-CN" altLang="en-US" sz="1100" dirty="0">
                <a:solidFill>
                  <a:srgbClr val="6A9955"/>
                </a:solidFill>
                <a:latin typeface=" Fira Code"/>
              </a:rPr>
              <a:t>微分控制器</a:t>
            </a:r>
            <a:endParaRPr lang="zh-CN" altLang="en-US" sz="1100" dirty="0">
              <a:solidFill>
                <a:srgbClr val="D4D4D4"/>
              </a:solidFill>
              <a:latin typeface=" Fira Code"/>
            </a:endParaRPr>
          </a:p>
          <a:p>
            <a:r>
              <a:rPr lang="zh-CN" altLang="en-US" sz="1100" dirty="0">
                <a:solidFill>
                  <a:srgbClr val="D4D4D4"/>
                </a:solidFill>
                <a:latin typeface=" Fira Code"/>
              </a:rPr>
              <a:t>    </a:t>
            </a:r>
            <a:r>
              <a:rPr lang="en-US" altLang="zh-CN" sz="1100" dirty="0">
                <a:solidFill>
                  <a:srgbClr val="D4D4D4"/>
                </a:solidFill>
                <a:latin typeface=" Fira Code"/>
              </a:rPr>
              <a:t>}</a:t>
            </a:r>
          </a:p>
          <a:p>
            <a:r>
              <a:rPr lang="en-US" altLang="zh-CN" sz="1100" dirty="0">
                <a:solidFill>
                  <a:srgbClr val="D4D4D4"/>
                </a:solidFill>
                <a:latin typeface=" Fira Code"/>
              </a:rPr>
              <a:t>    </a:t>
            </a:r>
            <a:r>
              <a:rPr lang="en-US" altLang="zh-CN" sz="1100" dirty="0" err="1">
                <a:solidFill>
                  <a:srgbClr val="9CDCFE"/>
                </a:solidFill>
                <a:latin typeface=" Fira Code"/>
              </a:rPr>
              <a:t>c.prevValue</a:t>
            </a:r>
            <a:r>
              <a:rPr lang="en-US" altLang="zh-CN" sz="1100" dirty="0">
                <a:solidFill>
                  <a:srgbClr val="D4D4D4"/>
                </a:solidFill>
                <a:latin typeface=" Fira Code"/>
              </a:rPr>
              <a:t> = value</a:t>
            </a:r>
          </a:p>
          <a:p>
            <a:r>
              <a:rPr lang="en-US" altLang="zh-CN" sz="1100" dirty="0">
                <a:solidFill>
                  <a:srgbClr val="D4D4D4"/>
                </a:solidFill>
                <a:latin typeface=" Fira Code"/>
              </a:rPr>
              <a:t>    </a:t>
            </a:r>
            <a:r>
              <a:rPr lang="en-US" altLang="zh-CN" sz="1100" dirty="0">
                <a:solidFill>
                  <a:srgbClr val="9CDCFE"/>
                </a:solidFill>
                <a:latin typeface=" Fira Code"/>
              </a:rPr>
              <a:t>output</a:t>
            </a:r>
            <a:r>
              <a:rPr lang="en-US" altLang="zh-CN" sz="1100" dirty="0">
                <a:solidFill>
                  <a:srgbClr val="D4D4D4"/>
                </a:solidFill>
                <a:latin typeface=" Fira Code"/>
              </a:rPr>
              <a:t> := (</a:t>
            </a:r>
            <a:r>
              <a:rPr lang="en-US" altLang="zh-CN" sz="1100" dirty="0" err="1">
                <a:solidFill>
                  <a:srgbClr val="D4D4D4"/>
                </a:solidFill>
                <a:latin typeface=" Fira Code"/>
              </a:rPr>
              <a:t>c.p</a:t>
            </a:r>
            <a:r>
              <a:rPr lang="en-US" altLang="zh-CN" sz="1100" dirty="0">
                <a:solidFill>
                  <a:srgbClr val="D4D4D4"/>
                </a:solidFill>
                <a:latin typeface=" Fira Code"/>
              </a:rPr>
              <a:t> * err) + </a:t>
            </a:r>
            <a:r>
              <a:rPr lang="en-US" altLang="zh-CN" sz="1100" dirty="0" err="1">
                <a:solidFill>
                  <a:srgbClr val="D4D4D4"/>
                </a:solidFill>
                <a:latin typeface=" Fira Code"/>
              </a:rPr>
              <a:t>c.integral</a:t>
            </a:r>
            <a:r>
              <a:rPr lang="en-US" altLang="zh-CN" sz="1100" dirty="0">
                <a:solidFill>
                  <a:srgbClr val="D4D4D4"/>
                </a:solidFill>
                <a:latin typeface=" Fira Code"/>
              </a:rPr>
              <a:t> + (</a:t>
            </a:r>
            <a:r>
              <a:rPr lang="en-US" altLang="zh-CN" sz="1100" dirty="0" err="1">
                <a:solidFill>
                  <a:srgbClr val="D4D4D4"/>
                </a:solidFill>
                <a:latin typeface=" Fira Code"/>
              </a:rPr>
              <a:t>c.d</a:t>
            </a:r>
            <a:r>
              <a:rPr lang="en-US" altLang="zh-CN" sz="1100" dirty="0">
                <a:solidFill>
                  <a:srgbClr val="D4D4D4"/>
                </a:solidFill>
                <a:latin typeface=" Fira Code"/>
              </a:rPr>
              <a:t> * d) </a:t>
            </a:r>
            <a:r>
              <a:rPr lang="en-US" altLang="zh-CN" sz="1100" dirty="0">
                <a:solidFill>
                  <a:srgbClr val="6A9955"/>
                </a:solidFill>
                <a:latin typeface=" Fira Code"/>
              </a:rPr>
              <a:t>// </a:t>
            </a:r>
            <a:r>
              <a:rPr lang="zh-CN" altLang="en-US" sz="1100" dirty="0">
                <a:solidFill>
                  <a:srgbClr val="6A9955"/>
                </a:solidFill>
                <a:latin typeface=" Fira Code"/>
              </a:rPr>
              <a:t>比例调节器 </a:t>
            </a:r>
            <a:r>
              <a:rPr lang="en-US" altLang="zh-CN" sz="1100" dirty="0">
                <a:solidFill>
                  <a:srgbClr val="6A9955"/>
                </a:solidFill>
                <a:latin typeface=" Fira Code"/>
              </a:rPr>
              <a:t>+ </a:t>
            </a:r>
            <a:r>
              <a:rPr lang="zh-CN" altLang="en-US" sz="1100" dirty="0">
                <a:solidFill>
                  <a:srgbClr val="6A9955"/>
                </a:solidFill>
                <a:latin typeface=" Fira Code"/>
              </a:rPr>
              <a:t>积分控制器 </a:t>
            </a:r>
            <a:r>
              <a:rPr lang="en-US" altLang="zh-CN" sz="1100" dirty="0">
                <a:solidFill>
                  <a:srgbClr val="6A9955"/>
                </a:solidFill>
                <a:latin typeface=" Fira Code"/>
              </a:rPr>
              <a:t>+ </a:t>
            </a:r>
            <a:r>
              <a:rPr lang="zh-CN" altLang="en-US" sz="1100" dirty="0">
                <a:solidFill>
                  <a:srgbClr val="6A9955"/>
                </a:solidFill>
                <a:latin typeface=" Fira Code"/>
              </a:rPr>
              <a:t>微分控制器</a:t>
            </a:r>
            <a:endParaRPr lang="zh-CN" altLang="en-US" sz="1100" dirty="0">
              <a:solidFill>
                <a:srgbClr val="D4D4D4"/>
              </a:solidFill>
              <a:latin typeface=" Fira Code"/>
            </a:endParaRPr>
          </a:p>
          <a:p>
            <a:br>
              <a:rPr lang="zh-CN" altLang="en-US" sz="1100" dirty="0">
                <a:solidFill>
                  <a:srgbClr val="D4D4D4"/>
                </a:solidFill>
                <a:latin typeface=" Fira Code"/>
              </a:rPr>
            </a:br>
            <a:r>
              <a:rPr lang="zh-CN" altLang="en-US" sz="1100" dirty="0">
                <a:solidFill>
                  <a:srgbClr val="D4D4D4"/>
                </a:solidFill>
                <a:latin typeface=" Fira Code"/>
              </a:rPr>
              <a:t>    </a:t>
            </a:r>
            <a:r>
              <a:rPr lang="en-US" altLang="zh-CN" sz="1100" dirty="0">
                <a:solidFill>
                  <a:srgbClr val="C586C0"/>
                </a:solidFill>
                <a:latin typeface=" Fira Code"/>
              </a:rPr>
              <a:t>if</a:t>
            </a:r>
            <a:r>
              <a:rPr lang="en-US" altLang="zh-CN" sz="1100" dirty="0">
                <a:solidFill>
                  <a:srgbClr val="D4D4D4"/>
                </a:solidFill>
                <a:latin typeface=" Fira Code"/>
              </a:rPr>
              <a:t> output &gt; </a:t>
            </a:r>
            <a:r>
              <a:rPr lang="en-US" altLang="zh-CN" sz="1100" dirty="0" err="1">
                <a:solidFill>
                  <a:srgbClr val="D4D4D4"/>
                </a:solidFill>
                <a:latin typeface=" Fira Code"/>
              </a:rPr>
              <a:t>c.outMax</a:t>
            </a:r>
            <a:r>
              <a:rPr lang="en-US" altLang="zh-CN" sz="1100" dirty="0">
                <a:solidFill>
                  <a:srgbClr val="D4D4D4"/>
                </a:solidFill>
                <a:latin typeface=" Fira Code"/>
              </a:rPr>
              <a:t> {</a:t>
            </a:r>
          </a:p>
          <a:p>
            <a:r>
              <a:rPr lang="en-US" altLang="zh-CN" sz="1100" dirty="0">
                <a:solidFill>
                  <a:srgbClr val="D4D4D4"/>
                </a:solidFill>
                <a:latin typeface=" Fira Code"/>
              </a:rPr>
              <a:t>        </a:t>
            </a:r>
            <a:r>
              <a:rPr lang="en-US" altLang="zh-CN" sz="1100" dirty="0">
                <a:solidFill>
                  <a:srgbClr val="9CDCFE"/>
                </a:solidFill>
                <a:latin typeface=" Fira Code"/>
              </a:rPr>
              <a:t>output</a:t>
            </a:r>
            <a:r>
              <a:rPr lang="en-US" altLang="zh-CN" sz="1100" dirty="0">
                <a:solidFill>
                  <a:srgbClr val="D4D4D4"/>
                </a:solidFill>
                <a:latin typeface=" Fira Code"/>
              </a:rPr>
              <a:t> = </a:t>
            </a:r>
            <a:r>
              <a:rPr lang="en-US" altLang="zh-CN" sz="1100" dirty="0" err="1">
                <a:solidFill>
                  <a:srgbClr val="D4D4D4"/>
                </a:solidFill>
                <a:latin typeface=" Fira Code"/>
              </a:rPr>
              <a:t>c.outMax</a:t>
            </a:r>
            <a:endParaRPr lang="en-US" altLang="zh-CN" sz="1100" dirty="0">
              <a:solidFill>
                <a:srgbClr val="D4D4D4"/>
              </a:solidFill>
              <a:latin typeface=" Fira Code"/>
            </a:endParaRPr>
          </a:p>
          <a:p>
            <a:r>
              <a:rPr lang="en-US" altLang="zh-CN" sz="1100" dirty="0">
                <a:solidFill>
                  <a:srgbClr val="D4D4D4"/>
                </a:solidFill>
                <a:latin typeface=" Fira Code"/>
              </a:rPr>
              <a:t>    } </a:t>
            </a:r>
            <a:r>
              <a:rPr lang="en-US" altLang="zh-CN" sz="1100" dirty="0">
                <a:solidFill>
                  <a:srgbClr val="C586C0"/>
                </a:solidFill>
                <a:latin typeface=" Fira Code"/>
              </a:rPr>
              <a:t>else</a:t>
            </a:r>
            <a:r>
              <a:rPr lang="en-US" altLang="zh-CN" sz="1100" dirty="0">
                <a:solidFill>
                  <a:srgbClr val="D4D4D4"/>
                </a:solidFill>
                <a:latin typeface=" Fira Code"/>
              </a:rPr>
              <a:t> </a:t>
            </a:r>
            <a:r>
              <a:rPr lang="en-US" altLang="zh-CN" sz="1100" dirty="0">
                <a:solidFill>
                  <a:srgbClr val="C586C0"/>
                </a:solidFill>
                <a:latin typeface=" Fira Code"/>
              </a:rPr>
              <a:t>if</a:t>
            </a:r>
            <a:r>
              <a:rPr lang="en-US" altLang="zh-CN" sz="1100" dirty="0">
                <a:solidFill>
                  <a:srgbClr val="D4D4D4"/>
                </a:solidFill>
                <a:latin typeface=" Fira Code"/>
              </a:rPr>
              <a:t> output &lt; </a:t>
            </a:r>
            <a:r>
              <a:rPr lang="en-US" altLang="zh-CN" sz="1100" dirty="0" err="1">
                <a:solidFill>
                  <a:srgbClr val="D4D4D4"/>
                </a:solidFill>
                <a:latin typeface=" Fira Code"/>
              </a:rPr>
              <a:t>c.outMin</a:t>
            </a:r>
            <a:r>
              <a:rPr lang="en-US" altLang="zh-CN" sz="1100" dirty="0">
                <a:solidFill>
                  <a:srgbClr val="D4D4D4"/>
                </a:solidFill>
                <a:latin typeface=" Fira Code"/>
              </a:rPr>
              <a:t> {</a:t>
            </a:r>
          </a:p>
          <a:p>
            <a:r>
              <a:rPr lang="en-US" altLang="zh-CN" sz="1100" dirty="0">
                <a:solidFill>
                  <a:srgbClr val="D4D4D4"/>
                </a:solidFill>
                <a:latin typeface=" Fira Code"/>
              </a:rPr>
              <a:t>        </a:t>
            </a:r>
            <a:r>
              <a:rPr lang="en-US" altLang="zh-CN" sz="1100" dirty="0">
                <a:solidFill>
                  <a:srgbClr val="9CDCFE"/>
                </a:solidFill>
                <a:latin typeface=" Fira Code"/>
              </a:rPr>
              <a:t>output</a:t>
            </a:r>
            <a:r>
              <a:rPr lang="en-US" altLang="zh-CN" sz="1100" dirty="0">
                <a:solidFill>
                  <a:srgbClr val="D4D4D4"/>
                </a:solidFill>
                <a:latin typeface=" Fira Code"/>
              </a:rPr>
              <a:t> = </a:t>
            </a:r>
            <a:r>
              <a:rPr lang="en-US" altLang="zh-CN" sz="1100" dirty="0" err="1">
                <a:solidFill>
                  <a:srgbClr val="D4D4D4"/>
                </a:solidFill>
                <a:latin typeface=" Fira Code"/>
              </a:rPr>
              <a:t>c.outMin</a:t>
            </a:r>
            <a:endParaRPr lang="en-US" altLang="zh-CN" sz="1100" dirty="0">
              <a:solidFill>
                <a:srgbClr val="D4D4D4"/>
              </a:solidFill>
              <a:latin typeface=" Fira Code"/>
            </a:endParaRPr>
          </a:p>
          <a:p>
            <a:r>
              <a:rPr lang="en-US" altLang="zh-CN" sz="1100" dirty="0">
                <a:solidFill>
                  <a:srgbClr val="D4D4D4"/>
                </a:solidFill>
                <a:latin typeface=" Fira Code"/>
              </a:rPr>
              <a:t>    }</a:t>
            </a:r>
          </a:p>
          <a:p>
            <a:br>
              <a:rPr lang="en-US" altLang="zh-CN" sz="1100" dirty="0">
                <a:solidFill>
                  <a:srgbClr val="D4D4D4"/>
                </a:solidFill>
                <a:latin typeface=" Fira Code"/>
              </a:rPr>
            </a:br>
            <a:r>
              <a:rPr lang="en-US" altLang="zh-CN" sz="1100" dirty="0">
                <a:solidFill>
                  <a:srgbClr val="D4D4D4"/>
                </a:solidFill>
                <a:latin typeface=" Fira Code"/>
              </a:rPr>
              <a:t>    </a:t>
            </a:r>
            <a:r>
              <a:rPr lang="en-US" altLang="zh-CN" sz="1100" dirty="0">
                <a:solidFill>
                  <a:srgbClr val="C586C0"/>
                </a:solidFill>
                <a:latin typeface=" Fira Code"/>
              </a:rPr>
              <a:t>return</a:t>
            </a:r>
            <a:r>
              <a:rPr lang="en-US" altLang="zh-CN" sz="1100" dirty="0">
                <a:solidFill>
                  <a:srgbClr val="D4D4D4"/>
                </a:solidFill>
                <a:latin typeface=" Fira Code"/>
              </a:rPr>
              <a:t> output</a:t>
            </a:r>
          </a:p>
          <a:p>
            <a:r>
              <a:rPr lang="en-US" altLang="zh-CN" sz="1100" dirty="0">
                <a:solidFill>
                  <a:srgbClr val="D4D4D4"/>
                </a:solidFill>
                <a:latin typeface=" Fira Code"/>
              </a:rPr>
              <a:t>}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B0F95201-2AD1-4445-8215-DFC291FF7181}"/>
              </a:ext>
            </a:extLst>
          </p:cNvPr>
          <p:cNvSpPr txBox="1"/>
          <p:nvPr/>
        </p:nvSpPr>
        <p:spPr>
          <a:xfrm>
            <a:off x="6777549" y="1092294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A275B"/>
                </a:solidFill>
              </a:rPr>
              <a:t>2. PID</a:t>
            </a:r>
            <a:r>
              <a:rPr lang="zh-CN" altLang="en-US" sz="1600" dirty="0">
                <a:solidFill>
                  <a:srgbClr val="1A275B"/>
                </a:solidFill>
              </a:rPr>
              <a:t>核心代码：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0F1B1F8-89B2-495C-9BB5-CA043E4A4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29" y="1680141"/>
            <a:ext cx="5842370" cy="3603627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1E34AED7-19CC-4717-A6BE-52692E0ACD18}"/>
              </a:ext>
            </a:extLst>
          </p:cNvPr>
          <p:cNvGrpSpPr/>
          <p:nvPr/>
        </p:nvGrpSpPr>
        <p:grpSpPr>
          <a:xfrm>
            <a:off x="418029" y="5107123"/>
            <a:ext cx="6231509" cy="1653369"/>
            <a:chOff x="418029" y="5107123"/>
            <a:chExt cx="6231509" cy="1653369"/>
          </a:xfrm>
        </p:grpSpPr>
        <p:pic>
          <p:nvPicPr>
            <p:cNvPr id="56" name="图片 55">
              <a:extLst>
                <a:ext uri="{FF2B5EF4-FFF2-40B4-BE49-F238E27FC236}">
                  <a16:creationId xmlns:a16="http://schemas.microsoft.com/office/drawing/2014/main" id="{FE29218C-6317-4173-805A-FB18595F6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8029" y="5107123"/>
              <a:ext cx="6231509" cy="1653369"/>
            </a:xfrm>
            <a:prstGeom prst="rect">
              <a:avLst/>
            </a:prstGeom>
          </p:spPr>
        </p:pic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5089E9E5-9169-4F5E-841C-BBA9F0C13C11}"/>
                </a:ext>
              </a:extLst>
            </p:cNvPr>
            <p:cNvCxnSpPr/>
            <p:nvPr/>
          </p:nvCxnSpPr>
          <p:spPr>
            <a:xfrm>
              <a:off x="2071484" y="5464732"/>
              <a:ext cx="390029" cy="26435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C75A0E0-E743-4473-AB47-7533682E4229}"/>
                </a:ext>
              </a:extLst>
            </p:cNvPr>
            <p:cNvSpPr txBox="1"/>
            <p:nvPr/>
          </p:nvSpPr>
          <p:spPr>
            <a:xfrm>
              <a:off x="1572758" y="5210906"/>
              <a:ext cx="800219" cy="2769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rgbClr val="FF0000"/>
                  </a:solidFill>
                </a:rPr>
                <a:t>请求速度</a:t>
              </a:r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FD50CBBB-C329-4029-B045-BB37B43881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68" t="4677" r="6178" b="5548"/>
          <a:stretch/>
        </p:blipFill>
        <p:spPr>
          <a:xfrm>
            <a:off x="4845375" y="132405"/>
            <a:ext cx="1950495" cy="1547735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9954A440-C8B9-4200-BA44-578A0B704E0D}"/>
              </a:ext>
            </a:extLst>
          </p:cNvPr>
          <p:cNvGrpSpPr/>
          <p:nvPr/>
        </p:nvGrpSpPr>
        <p:grpSpPr>
          <a:xfrm>
            <a:off x="2731659" y="132405"/>
            <a:ext cx="1950495" cy="1547735"/>
            <a:chOff x="3898901" y="881118"/>
            <a:chExt cx="2419350" cy="1919776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10EEE5D5-965E-46C9-8CC7-D2A5096095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726" t="4397" r="6180" b="5573"/>
            <a:stretch/>
          </p:blipFill>
          <p:spPr>
            <a:xfrm>
              <a:off x="3898901" y="881118"/>
              <a:ext cx="2419350" cy="1919776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DFEDB403-687B-4F45-AC8B-5C90BC5ED04A}"/>
                </a:ext>
              </a:extLst>
            </p:cNvPr>
            <p:cNvSpPr txBox="1"/>
            <p:nvPr/>
          </p:nvSpPr>
          <p:spPr>
            <a:xfrm>
              <a:off x="4776484" y="1261571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/>
                <a:t>稳态误差</a:t>
              </a:r>
            </a:p>
          </p:txBody>
        </p: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219BA721-CDA3-42A8-87CE-55A421A0521D}"/>
                </a:ext>
              </a:extLst>
            </p:cNvPr>
            <p:cNvSpPr/>
            <p:nvPr/>
          </p:nvSpPr>
          <p:spPr>
            <a:xfrm>
              <a:off x="4540250" y="1574232"/>
              <a:ext cx="1720149" cy="419668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8AF47412-0B5A-4398-8A01-67F5866EB013}"/>
              </a:ext>
            </a:extLst>
          </p:cNvPr>
          <p:cNvSpPr txBox="1"/>
          <p:nvPr/>
        </p:nvSpPr>
        <p:spPr>
          <a:xfrm>
            <a:off x="5129248" y="482456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+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F5C9D943-8138-41CC-9468-BD6C3358258F}"/>
              </a:ext>
            </a:extLst>
          </p:cNvPr>
          <p:cNvSpPr txBox="1"/>
          <p:nvPr/>
        </p:nvSpPr>
        <p:spPr>
          <a:xfrm>
            <a:off x="5413121" y="706001"/>
            <a:ext cx="2359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-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E8CDA749-CC8B-41CD-B032-D6A3732501F6}"/>
              </a:ext>
            </a:extLst>
          </p:cNvPr>
          <p:cNvSpPr txBox="1"/>
          <p:nvPr/>
        </p:nvSpPr>
        <p:spPr>
          <a:xfrm>
            <a:off x="4916612" y="706001"/>
            <a:ext cx="2359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-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155910B0-74E0-4AD0-A79D-401F78789FF3}"/>
              </a:ext>
            </a:extLst>
          </p:cNvPr>
          <p:cNvSpPr txBox="1"/>
          <p:nvPr/>
        </p:nvSpPr>
        <p:spPr>
          <a:xfrm>
            <a:off x="4988512" y="1011201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正负相抵，无稳态误差</a:t>
            </a:r>
          </a:p>
        </p:txBody>
      </p:sp>
    </p:spTree>
    <p:extLst>
      <p:ext uri="{BB962C8B-B14F-4D97-AF65-F5344CB8AC3E}">
        <p14:creationId xmlns:p14="http://schemas.microsoft.com/office/powerpoint/2010/main" val="3307544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9DA7597-2ABF-4B37-A366-021FF14087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199" y="315755"/>
            <a:ext cx="1048633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A275B"/>
                </a:solidFill>
              </a:rPr>
              <a:t>项目汇报</a:t>
            </a:r>
            <a:endParaRPr kumimoji="1" lang="zh-CN" altLang="en-US" sz="2800" dirty="0">
              <a:solidFill>
                <a:srgbClr val="1A275B"/>
              </a:solidFill>
              <a:cs typeface="TTTGB Medium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39A9ED4-DE10-4EBD-B5B2-66627C90DA8B}"/>
              </a:ext>
            </a:extLst>
          </p:cNvPr>
          <p:cNvSpPr txBox="1"/>
          <p:nvPr/>
        </p:nvSpPr>
        <p:spPr>
          <a:xfrm>
            <a:off x="3803191" y="480894"/>
            <a:ext cx="5456844" cy="5263481"/>
          </a:xfrm>
          <a:prstGeom prst="parallelogram">
            <a:avLst>
              <a:gd name="adj" fmla="val 17119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sz="2000" dirty="0">
                <a:solidFill>
                  <a:srgbClr val="1A275B"/>
                </a:solidFill>
              </a:rPr>
              <a:t>项目背景</a:t>
            </a:r>
            <a:endParaRPr lang="en-US" altLang="zh-CN" sz="2000" dirty="0">
              <a:solidFill>
                <a:srgbClr val="1A275B"/>
              </a:solidFill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sz="2000" dirty="0">
                <a:solidFill>
                  <a:srgbClr val="1A275B"/>
                </a:solidFill>
              </a:rPr>
              <a:t>整体框架</a:t>
            </a:r>
            <a:endParaRPr lang="en-US" altLang="zh-CN" sz="2000" dirty="0">
              <a:solidFill>
                <a:srgbClr val="1A275B"/>
              </a:solidFill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sz="2000" dirty="0">
                <a:solidFill>
                  <a:srgbClr val="1A275B"/>
                </a:solidFill>
              </a:rPr>
              <a:t>难点与挑战</a:t>
            </a:r>
            <a:endParaRPr lang="en-US" altLang="zh-CN" sz="2000" dirty="0">
              <a:solidFill>
                <a:srgbClr val="1A275B"/>
              </a:solidFill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sz="2000" dirty="0">
                <a:solidFill>
                  <a:srgbClr val="1A275B"/>
                </a:solidFill>
              </a:rPr>
              <a:t>系统关键设计</a:t>
            </a:r>
            <a:endParaRPr lang="en-US" altLang="zh-CN" sz="2000" dirty="0">
              <a:solidFill>
                <a:srgbClr val="1A275B"/>
              </a:solidFill>
            </a:endParaRPr>
          </a:p>
          <a:p>
            <a:pPr marL="342900" indent="-342900">
              <a:lnSpc>
                <a:spcPct val="200000"/>
              </a:lnSpc>
              <a:buAutoNum type="arabicPeriod" startAt="5"/>
            </a:pPr>
            <a:r>
              <a:rPr lang="zh-CN" altLang="en-US" sz="2000" dirty="0">
                <a:solidFill>
                  <a:srgbClr val="1A275B"/>
                </a:solidFill>
              </a:rPr>
              <a:t>系统监控与运维手段</a:t>
            </a:r>
            <a:endParaRPr lang="en-US" altLang="zh-CN" sz="2000" dirty="0">
              <a:solidFill>
                <a:srgbClr val="1A275B"/>
              </a:solidFill>
            </a:endParaRPr>
          </a:p>
          <a:p>
            <a:pPr marL="342900" indent="-342900">
              <a:lnSpc>
                <a:spcPct val="200000"/>
              </a:lnSpc>
              <a:buAutoNum type="arabicPeriod" startAt="5"/>
            </a:pPr>
            <a:r>
              <a:rPr lang="zh-CN" altLang="en-US" sz="2000" dirty="0">
                <a:solidFill>
                  <a:srgbClr val="1A275B"/>
                </a:solidFill>
              </a:rPr>
              <a:t>项目成果</a:t>
            </a:r>
            <a:endParaRPr lang="en-US" altLang="zh-CN" sz="2000" dirty="0">
              <a:solidFill>
                <a:srgbClr val="1A275B"/>
              </a:solidFill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D622855-9480-447C-9256-5F7E8C11F914}"/>
              </a:ext>
            </a:extLst>
          </p:cNvPr>
          <p:cNvGrpSpPr/>
          <p:nvPr/>
        </p:nvGrpSpPr>
        <p:grpSpPr>
          <a:xfrm>
            <a:off x="3159457" y="1413973"/>
            <a:ext cx="768824" cy="3616657"/>
            <a:chOff x="3382370" y="1414818"/>
            <a:chExt cx="768824" cy="3616657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BB00D180-CA63-4482-B2B7-32428F1D61C6}"/>
                </a:ext>
              </a:extLst>
            </p:cNvPr>
            <p:cNvCxnSpPr>
              <a:cxnSpLocks/>
            </p:cNvCxnSpPr>
            <p:nvPr/>
          </p:nvCxnSpPr>
          <p:spPr>
            <a:xfrm>
              <a:off x="3766782" y="1414818"/>
              <a:ext cx="0" cy="3616657"/>
            </a:xfrm>
            <a:prstGeom prst="line">
              <a:avLst/>
            </a:prstGeom>
            <a:ln w="9525"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6D1C0F12-02A4-432B-815D-5A85B7B554AF}"/>
                </a:ext>
              </a:extLst>
            </p:cNvPr>
            <p:cNvSpPr/>
            <p:nvPr/>
          </p:nvSpPr>
          <p:spPr>
            <a:xfrm>
              <a:off x="3382370" y="2210936"/>
              <a:ext cx="768824" cy="1906138"/>
            </a:xfrm>
            <a:prstGeom prst="roundRect">
              <a:avLst/>
            </a:prstGeom>
            <a:solidFill>
              <a:srgbClr val="4472C4"/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</a:rPr>
                <a:t>鹰眼</a:t>
              </a:r>
              <a:endParaRPr lang="en-US" altLang="zh-CN" sz="20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zh-CN" sz="2000" b="1" dirty="0">
                  <a:solidFill>
                    <a:schemeClr val="bg1"/>
                  </a:solidFill>
                </a:rPr>
                <a:t>·</a:t>
              </a:r>
            </a:p>
            <a:p>
              <a:pPr algn="ctr"/>
              <a:r>
                <a:rPr lang="zh-CN" altLang="en-US" sz="2000" b="1" dirty="0">
                  <a:solidFill>
                    <a:schemeClr val="bg1"/>
                  </a:solidFill>
                </a:rPr>
                <a:t>投放系统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9844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9DA7597-2ABF-4B37-A366-021FF14087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199" y="315753"/>
            <a:ext cx="1048633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1A275B"/>
                </a:solidFill>
              </a:rPr>
              <a:t>1.</a:t>
            </a:r>
            <a:r>
              <a:rPr lang="zh-CN" altLang="en-US" sz="2800" dirty="0">
                <a:solidFill>
                  <a:srgbClr val="1A275B"/>
                </a:solidFill>
              </a:rPr>
              <a:t>项目背景</a:t>
            </a:r>
            <a:endParaRPr kumimoji="1" lang="zh-CN" altLang="en-US" sz="2800" dirty="0">
              <a:solidFill>
                <a:srgbClr val="1A275B"/>
              </a:solidFill>
              <a:cs typeface="TTTGB Medium" charset="-122"/>
            </a:endParaRPr>
          </a:p>
        </p:txBody>
      </p: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8E4E15F5-A828-4220-9D12-BDB3E299B7D8}"/>
              </a:ext>
            </a:extLst>
          </p:cNvPr>
          <p:cNvGrpSpPr/>
          <p:nvPr/>
        </p:nvGrpSpPr>
        <p:grpSpPr>
          <a:xfrm>
            <a:off x="448988" y="2567986"/>
            <a:ext cx="1062236" cy="1741468"/>
            <a:chOff x="448988" y="2567986"/>
            <a:chExt cx="1062236" cy="1741468"/>
          </a:xfrm>
        </p:grpSpPr>
        <p:sp>
          <p:nvSpPr>
            <p:cNvPr id="87" name="矩形: 圆角 86">
              <a:extLst>
                <a:ext uri="{FF2B5EF4-FFF2-40B4-BE49-F238E27FC236}">
                  <a16:creationId xmlns:a16="http://schemas.microsoft.com/office/drawing/2014/main" id="{E7717835-9A93-4206-9A1D-4BB3FE83B3CE}"/>
                </a:ext>
              </a:extLst>
            </p:cNvPr>
            <p:cNvSpPr/>
            <p:nvPr/>
          </p:nvSpPr>
          <p:spPr>
            <a:xfrm>
              <a:off x="448988" y="2567986"/>
              <a:ext cx="1062236" cy="133861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/>
                <a:t>海量音乐</a:t>
              </a: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BB5DE4E1-398F-481E-B6F9-4FA2D4A3C500}"/>
                </a:ext>
              </a:extLst>
            </p:cNvPr>
            <p:cNvSpPr/>
            <p:nvPr/>
          </p:nvSpPr>
          <p:spPr>
            <a:xfrm>
              <a:off x="656940" y="3940122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1A275B"/>
                  </a:solidFill>
                </a:rPr>
                <a:t>曲库</a:t>
              </a:r>
            </a:p>
          </p:txBody>
        </p:sp>
      </p:grp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5B066A7A-44A5-4592-849D-7DF7C80C5FA4}"/>
              </a:ext>
            </a:extLst>
          </p:cNvPr>
          <p:cNvGrpSpPr/>
          <p:nvPr/>
        </p:nvGrpSpPr>
        <p:grpSpPr>
          <a:xfrm>
            <a:off x="1511224" y="811050"/>
            <a:ext cx="1494341" cy="5641767"/>
            <a:chOff x="1511224" y="811050"/>
            <a:chExt cx="1494341" cy="5641767"/>
          </a:xfrm>
        </p:grpSpPr>
        <p:sp>
          <p:nvSpPr>
            <p:cNvPr id="89" name="矩形: 圆角 88">
              <a:extLst>
                <a:ext uri="{FF2B5EF4-FFF2-40B4-BE49-F238E27FC236}">
                  <a16:creationId xmlns:a16="http://schemas.microsoft.com/office/drawing/2014/main" id="{BF265CA5-625C-4A61-A1A2-9716BF8A5640}"/>
                </a:ext>
              </a:extLst>
            </p:cNvPr>
            <p:cNvSpPr/>
            <p:nvPr/>
          </p:nvSpPr>
          <p:spPr>
            <a:xfrm>
              <a:off x="2157326" y="811050"/>
              <a:ext cx="848239" cy="9089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大版权</a:t>
              </a:r>
            </a:p>
          </p:txBody>
        </p:sp>
        <p:cxnSp>
          <p:nvCxnSpPr>
            <p:cNvPr id="94" name="连接符: 肘形 93">
              <a:extLst>
                <a:ext uri="{FF2B5EF4-FFF2-40B4-BE49-F238E27FC236}">
                  <a16:creationId xmlns:a16="http://schemas.microsoft.com/office/drawing/2014/main" id="{5FDBD1CA-4F79-431C-B17A-900681D6DB03}"/>
                </a:ext>
              </a:extLst>
            </p:cNvPr>
            <p:cNvCxnSpPr>
              <a:cxnSpLocks/>
              <a:stCxn id="87" idx="3"/>
              <a:endCxn id="89" idx="1"/>
            </p:cNvCxnSpPr>
            <p:nvPr/>
          </p:nvCxnSpPr>
          <p:spPr>
            <a:xfrm flipV="1">
              <a:off x="1511224" y="1265513"/>
              <a:ext cx="646102" cy="197178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矩形: 圆角 96">
              <a:extLst>
                <a:ext uri="{FF2B5EF4-FFF2-40B4-BE49-F238E27FC236}">
                  <a16:creationId xmlns:a16="http://schemas.microsoft.com/office/drawing/2014/main" id="{22327E18-4E52-4B56-BA80-9933679046E7}"/>
                </a:ext>
              </a:extLst>
            </p:cNvPr>
            <p:cNvSpPr/>
            <p:nvPr/>
          </p:nvSpPr>
          <p:spPr>
            <a:xfrm>
              <a:off x="2157326" y="1959981"/>
              <a:ext cx="848239" cy="9089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开平优选</a:t>
              </a:r>
            </a:p>
          </p:txBody>
        </p:sp>
        <p:sp>
          <p:nvSpPr>
            <p:cNvPr id="98" name="矩形: 圆角 97">
              <a:extLst>
                <a:ext uri="{FF2B5EF4-FFF2-40B4-BE49-F238E27FC236}">
                  <a16:creationId xmlns:a16="http://schemas.microsoft.com/office/drawing/2014/main" id="{BD7D75F1-5C17-42DD-9300-F525A1DA7B18}"/>
                </a:ext>
              </a:extLst>
            </p:cNvPr>
            <p:cNvSpPr/>
            <p:nvPr/>
          </p:nvSpPr>
          <p:spPr>
            <a:xfrm>
              <a:off x="2157323" y="3108912"/>
              <a:ext cx="848239" cy="9089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</a:t>
              </a:r>
              <a:r>
                <a:rPr lang="zh-CN" altLang="en-US" dirty="0"/>
                <a:t>制造</a:t>
              </a:r>
            </a:p>
          </p:txBody>
        </p:sp>
        <p:sp>
          <p:nvSpPr>
            <p:cNvPr id="99" name="矩形: 圆角 98">
              <a:extLst>
                <a:ext uri="{FF2B5EF4-FFF2-40B4-BE49-F238E27FC236}">
                  <a16:creationId xmlns:a16="http://schemas.microsoft.com/office/drawing/2014/main" id="{FD88AA60-6D33-4C8A-97A0-3FCC014F0B39}"/>
                </a:ext>
              </a:extLst>
            </p:cNvPr>
            <p:cNvSpPr/>
            <p:nvPr/>
          </p:nvSpPr>
          <p:spPr>
            <a:xfrm>
              <a:off x="2157322" y="4257842"/>
              <a:ext cx="848239" cy="9089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KOL</a:t>
              </a:r>
              <a:endParaRPr lang="zh-CN" altLang="en-US" dirty="0"/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D0BD7C28-35AC-41DB-854D-44FD392498A4}"/>
                </a:ext>
              </a:extLst>
            </p:cNvPr>
            <p:cNvSpPr txBox="1"/>
            <p:nvPr/>
          </p:nvSpPr>
          <p:spPr>
            <a:xfrm>
              <a:off x="2429370" y="5220727"/>
              <a:ext cx="461665" cy="32316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dirty="0"/>
                <a:t>…</a:t>
              </a:r>
              <a:endParaRPr lang="zh-CN" altLang="en-US" dirty="0"/>
            </a:p>
          </p:txBody>
        </p:sp>
        <p:cxnSp>
          <p:nvCxnSpPr>
            <p:cNvPr id="101" name="连接符: 肘形 100">
              <a:extLst>
                <a:ext uri="{FF2B5EF4-FFF2-40B4-BE49-F238E27FC236}">
                  <a16:creationId xmlns:a16="http://schemas.microsoft.com/office/drawing/2014/main" id="{A251E096-820D-43B6-83A0-8685AFE7605E}"/>
                </a:ext>
              </a:extLst>
            </p:cNvPr>
            <p:cNvCxnSpPr>
              <a:cxnSpLocks/>
              <a:stCxn id="87" idx="3"/>
              <a:endCxn id="97" idx="1"/>
            </p:cNvCxnSpPr>
            <p:nvPr/>
          </p:nvCxnSpPr>
          <p:spPr>
            <a:xfrm flipV="1">
              <a:off x="1511224" y="2414444"/>
              <a:ext cx="646102" cy="82285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连接符: 肘形 103">
              <a:extLst>
                <a:ext uri="{FF2B5EF4-FFF2-40B4-BE49-F238E27FC236}">
                  <a16:creationId xmlns:a16="http://schemas.microsoft.com/office/drawing/2014/main" id="{421B09E6-E835-4F84-A03F-96CA01B59251}"/>
                </a:ext>
              </a:extLst>
            </p:cNvPr>
            <p:cNvCxnSpPr>
              <a:cxnSpLocks/>
              <a:stCxn id="87" idx="3"/>
              <a:endCxn id="98" idx="1"/>
            </p:cNvCxnSpPr>
            <p:nvPr/>
          </p:nvCxnSpPr>
          <p:spPr>
            <a:xfrm>
              <a:off x="1511224" y="3237295"/>
              <a:ext cx="646099" cy="32608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连接符: 肘形 106">
              <a:extLst>
                <a:ext uri="{FF2B5EF4-FFF2-40B4-BE49-F238E27FC236}">
                  <a16:creationId xmlns:a16="http://schemas.microsoft.com/office/drawing/2014/main" id="{EB7F8114-5B7A-4F37-A557-8606125FB942}"/>
                </a:ext>
              </a:extLst>
            </p:cNvPr>
            <p:cNvCxnSpPr>
              <a:cxnSpLocks/>
              <a:stCxn id="87" idx="3"/>
              <a:endCxn id="99" idx="1"/>
            </p:cNvCxnSpPr>
            <p:nvPr/>
          </p:nvCxnSpPr>
          <p:spPr>
            <a:xfrm>
              <a:off x="1511224" y="3237295"/>
              <a:ext cx="646098" cy="147501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矩形: 圆角 110">
              <a:extLst>
                <a:ext uri="{FF2B5EF4-FFF2-40B4-BE49-F238E27FC236}">
                  <a16:creationId xmlns:a16="http://schemas.microsoft.com/office/drawing/2014/main" id="{FDAA32C6-C729-4B9B-892D-D124900E286C}"/>
                </a:ext>
              </a:extLst>
            </p:cNvPr>
            <p:cNvSpPr/>
            <p:nvPr/>
          </p:nvSpPr>
          <p:spPr>
            <a:xfrm>
              <a:off x="2157324" y="5543892"/>
              <a:ext cx="848239" cy="9089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潜力挖掘</a:t>
              </a:r>
            </a:p>
          </p:txBody>
        </p:sp>
        <p:cxnSp>
          <p:nvCxnSpPr>
            <p:cNvPr id="116" name="连接符: 肘形 115">
              <a:extLst>
                <a:ext uri="{FF2B5EF4-FFF2-40B4-BE49-F238E27FC236}">
                  <a16:creationId xmlns:a16="http://schemas.microsoft.com/office/drawing/2014/main" id="{37ADBC7E-04B1-4F64-BDD9-1613F7EEFBD3}"/>
                </a:ext>
              </a:extLst>
            </p:cNvPr>
            <p:cNvCxnSpPr>
              <a:cxnSpLocks/>
              <a:stCxn id="87" idx="3"/>
              <a:endCxn id="111" idx="1"/>
            </p:cNvCxnSpPr>
            <p:nvPr/>
          </p:nvCxnSpPr>
          <p:spPr>
            <a:xfrm>
              <a:off x="1511224" y="3237295"/>
              <a:ext cx="646100" cy="276106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EFFB00D3-2428-4B9C-89A6-0870ECA11A49}"/>
              </a:ext>
            </a:extLst>
          </p:cNvPr>
          <p:cNvGrpSpPr/>
          <p:nvPr/>
        </p:nvGrpSpPr>
        <p:grpSpPr>
          <a:xfrm>
            <a:off x="3110055" y="1144369"/>
            <a:ext cx="8214477" cy="4949806"/>
            <a:chOff x="3110055" y="1144369"/>
            <a:chExt cx="8214477" cy="4949806"/>
          </a:xfrm>
        </p:grpSpPr>
        <p:sp>
          <p:nvSpPr>
            <p:cNvPr id="122" name="矩形: 圆角 121">
              <a:extLst>
                <a:ext uri="{FF2B5EF4-FFF2-40B4-BE49-F238E27FC236}">
                  <a16:creationId xmlns:a16="http://schemas.microsoft.com/office/drawing/2014/main" id="{4087AD3A-3E5A-42C1-84D3-FA97CC91F4F3}"/>
                </a:ext>
              </a:extLst>
            </p:cNvPr>
            <p:cNvSpPr/>
            <p:nvPr/>
          </p:nvSpPr>
          <p:spPr>
            <a:xfrm>
              <a:off x="8887958" y="2414443"/>
              <a:ext cx="2436574" cy="15685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</a:rPr>
                <a:t>用户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10" name="箭头: 右 109">
              <a:extLst>
                <a:ext uri="{FF2B5EF4-FFF2-40B4-BE49-F238E27FC236}">
                  <a16:creationId xmlns:a16="http://schemas.microsoft.com/office/drawing/2014/main" id="{A0A689B4-9DE1-4371-BA7F-14BF394A79EF}"/>
                </a:ext>
              </a:extLst>
            </p:cNvPr>
            <p:cNvSpPr/>
            <p:nvPr/>
          </p:nvSpPr>
          <p:spPr>
            <a:xfrm>
              <a:off x="3608322" y="2299692"/>
              <a:ext cx="5097640" cy="1855798"/>
            </a:xfrm>
            <a:prstGeom prst="rightArrow">
              <a:avLst>
                <a:gd name="adj1" fmla="val 50000"/>
                <a:gd name="adj2" fmla="val 370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3200" dirty="0"/>
                <a:t>    触     达：</a:t>
              </a:r>
              <a:endParaRPr lang="zh-CN" altLang="en-US" sz="1600" dirty="0"/>
            </a:p>
          </p:txBody>
        </p:sp>
        <p:sp>
          <p:nvSpPr>
            <p:cNvPr id="126" name="右中括号 125">
              <a:extLst>
                <a:ext uri="{FF2B5EF4-FFF2-40B4-BE49-F238E27FC236}">
                  <a16:creationId xmlns:a16="http://schemas.microsoft.com/office/drawing/2014/main" id="{11BD33D6-49EC-442F-94FA-D2285D7D07C9}"/>
                </a:ext>
              </a:extLst>
            </p:cNvPr>
            <p:cNvSpPr/>
            <p:nvPr/>
          </p:nvSpPr>
          <p:spPr>
            <a:xfrm>
              <a:off x="3110055" y="1144369"/>
              <a:ext cx="216702" cy="4949806"/>
            </a:xfrm>
            <a:prstGeom prst="rightBracket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2" name="矩形 131">
            <a:extLst>
              <a:ext uri="{FF2B5EF4-FFF2-40B4-BE49-F238E27FC236}">
                <a16:creationId xmlns:a16="http://schemas.microsoft.com/office/drawing/2014/main" id="{CFC9DB34-F791-4F42-B246-5DA76A412C21}"/>
              </a:ext>
            </a:extLst>
          </p:cNvPr>
          <p:cNvSpPr/>
          <p:nvPr/>
        </p:nvSpPr>
        <p:spPr>
          <a:xfrm>
            <a:off x="5765389" y="2806407"/>
            <a:ext cx="256977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【</a:t>
            </a:r>
            <a:r>
              <a:rPr lang="zh-CN" altLang="en-US" sz="1600" b="1" dirty="0">
                <a:solidFill>
                  <a:schemeClr val="bg1"/>
                </a:solidFill>
              </a:rPr>
              <a:t>某时间段</a:t>
            </a:r>
            <a:r>
              <a:rPr lang="en-US" altLang="zh-CN" sz="1600" dirty="0">
                <a:solidFill>
                  <a:schemeClr val="bg1"/>
                </a:solidFill>
              </a:rPr>
              <a:t>】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【</a:t>
            </a:r>
            <a:r>
              <a:rPr lang="zh-CN" altLang="en-US" sz="1600" b="1" dirty="0">
                <a:solidFill>
                  <a:schemeClr val="bg1"/>
                </a:solidFill>
              </a:rPr>
              <a:t>某量级的曝光</a:t>
            </a:r>
            <a:r>
              <a:rPr lang="en-US" altLang="zh-CN" sz="1600" dirty="0">
                <a:solidFill>
                  <a:schemeClr val="bg1"/>
                </a:solidFill>
              </a:rPr>
              <a:t>】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【</a:t>
            </a:r>
            <a:r>
              <a:rPr lang="zh-CN" altLang="en-US" sz="1600" b="1" dirty="0">
                <a:solidFill>
                  <a:schemeClr val="bg1"/>
                </a:solidFill>
              </a:rPr>
              <a:t>合适的</a:t>
            </a:r>
            <a:r>
              <a:rPr lang="en-US" altLang="zh-CN" sz="1600" dirty="0">
                <a:solidFill>
                  <a:schemeClr val="bg1"/>
                </a:solidFill>
              </a:rPr>
              <a:t>】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43" name="任意多边形: 形状 142">
            <a:extLst>
              <a:ext uri="{FF2B5EF4-FFF2-40B4-BE49-F238E27FC236}">
                <a16:creationId xmlns:a16="http://schemas.microsoft.com/office/drawing/2014/main" id="{A4FCCE3E-C9C3-4ECE-AD21-C76455E79F85}"/>
              </a:ext>
            </a:extLst>
          </p:cNvPr>
          <p:cNvSpPr/>
          <p:nvPr/>
        </p:nvSpPr>
        <p:spPr>
          <a:xfrm>
            <a:off x="3679502" y="1636676"/>
            <a:ext cx="5179775" cy="832752"/>
          </a:xfrm>
          <a:custGeom>
            <a:avLst/>
            <a:gdLst>
              <a:gd name="connsiteX0" fmla="*/ 0 w 5360465"/>
              <a:gd name="connsiteY0" fmla="*/ 793941 h 793941"/>
              <a:gd name="connsiteX1" fmla="*/ 2409198 w 5360465"/>
              <a:gd name="connsiteY1" fmla="*/ 0 h 793941"/>
              <a:gd name="connsiteX2" fmla="*/ 5360465 w 5360465"/>
              <a:gd name="connsiteY2" fmla="*/ 793941 h 793941"/>
              <a:gd name="connsiteX0" fmla="*/ 0 w 5179775"/>
              <a:gd name="connsiteY0" fmla="*/ 854352 h 854352"/>
              <a:gd name="connsiteX1" fmla="*/ 2228508 w 5179775"/>
              <a:gd name="connsiteY1" fmla="*/ 181 h 854352"/>
              <a:gd name="connsiteX2" fmla="*/ 5179775 w 5179775"/>
              <a:gd name="connsiteY2" fmla="*/ 794122 h 854352"/>
              <a:gd name="connsiteX0" fmla="*/ 0 w 5179775"/>
              <a:gd name="connsiteY0" fmla="*/ 832462 h 832462"/>
              <a:gd name="connsiteX1" fmla="*/ 2567986 w 5179775"/>
              <a:gd name="connsiteY1" fmla="*/ 193 h 832462"/>
              <a:gd name="connsiteX2" fmla="*/ 5179775 w 5179775"/>
              <a:gd name="connsiteY2" fmla="*/ 772232 h 832462"/>
              <a:gd name="connsiteX0" fmla="*/ 0 w 5179775"/>
              <a:gd name="connsiteY0" fmla="*/ 832752 h 832752"/>
              <a:gd name="connsiteX1" fmla="*/ 2567986 w 5179775"/>
              <a:gd name="connsiteY1" fmla="*/ 483 h 832752"/>
              <a:gd name="connsiteX2" fmla="*/ 5179775 w 5179775"/>
              <a:gd name="connsiteY2" fmla="*/ 772522 h 832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79775" h="832752">
                <a:moveTo>
                  <a:pt x="0" y="832752"/>
                </a:moveTo>
                <a:cubicBezTo>
                  <a:pt x="757893" y="435781"/>
                  <a:pt x="1699215" y="-16857"/>
                  <a:pt x="2567986" y="483"/>
                </a:cubicBezTo>
                <a:cubicBezTo>
                  <a:pt x="3436757" y="17823"/>
                  <a:pt x="4150847" y="375551"/>
                  <a:pt x="5179775" y="772522"/>
                </a:cubicBezTo>
              </a:path>
            </a:pathLst>
          </a:custGeom>
          <a:noFill/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C9067015-686E-4AAB-8CE3-EBC4E1725866}"/>
              </a:ext>
            </a:extLst>
          </p:cNvPr>
          <p:cNvSpPr/>
          <p:nvPr/>
        </p:nvSpPr>
        <p:spPr>
          <a:xfrm>
            <a:off x="5294760" y="1115051"/>
            <a:ext cx="1861653" cy="1107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推荐系统</a:t>
            </a:r>
            <a:endParaRPr lang="en-US" altLang="zh-CN" sz="2000" dirty="0"/>
          </a:p>
          <a:p>
            <a:pPr algn="ctr"/>
            <a:r>
              <a:rPr lang="en-US" altLang="zh-CN" sz="1600" dirty="0"/>
              <a:t> 【</a:t>
            </a:r>
            <a:r>
              <a:rPr lang="zh-CN" altLang="en-US" sz="1600" dirty="0"/>
              <a:t>匹配</a:t>
            </a:r>
            <a:r>
              <a:rPr lang="en-US" altLang="zh-CN" sz="1600" dirty="0"/>
              <a:t>】 ✔</a:t>
            </a:r>
          </a:p>
          <a:p>
            <a:pPr algn="ctr"/>
            <a:r>
              <a:rPr lang="en-US" altLang="zh-CN" sz="1600" dirty="0"/>
              <a:t>【</a:t>
            </a:r>
            <a:r>
              <a:rPr lang="zh-CN" altLang="en-US" sz="1600" dirty="0"/>
              <a:t>时间</a:t>
            </a:r>
            <a:r>
              <a:rPr lang="en-US" altLang="zh-CN" sz="1600" dirty="0"/>
              <a:t>】 </a:t>
            </a:r>
            <a:r>
              <a:rPr lang="en-US" altLang="zh-CN" sz="1600" dirty="0">
                <a:solidFill>
                  <a:srgbClr val="FF0000"/>
                </a:solidFill>
              </a:rPr>
              <a:t>✘</a:t>
            </a:r>
          </a:p>
          <a:p>
            <a:pPr algn="ctr"/>
            <a:r>
              <a:rPr lang="en-US" altLang="zh-CN" sz="1600" dirty="0"/>
              <a:t>【</a:t>
            </a:r>
            <a:r>
              <a:rPr lang="zh-CN" altLang="en-US" sz="1600" dirty="0"/>
              <a:t>量级</a:t>
            </a:r>
            <a:r>
              <a:rPr lang="en-US" altLang="zh-CN" sz="1600" dirty="0"/>
              <a:t>】 </a:t>
            </a:r>
            <a:r>
              <a:rPr lang="en-US" altLang="zh-CN" sz="1600" dirty="0">
                <a:solidFill>
                  <a:srgbClr val="FF0000"/>
                </a:solidFill>
              </a:rPr>
              <a:t>✘</a:t>
            </a:r>
            <a:r>
              <a:rPr lang="en-US" altLang="zh-CN" sz="1600" dirty="0"/>
              <a:t> </a:t>
            </a:r>
          </a:p>
        </p:txBody>
      </p:sp>
      <p:sp>
        <p:nvSpPr>
          <p:cNvPr id="146" name="任意多边形: 形状 145">
            <a:extLst>
              <a:ext uri="{FF2B5EF4-FFF2-40B4-BE49-F238E27FC236}">
                <a16:creationId xmlns:a16="http://schemas.microsoft.com/office/drawing/2014/main" id="{94C9A0EE-1113-49AF-9DBD-E867571425FD}"/>
              </a:ext>
            </a:extLst>
          </p:cNvPr>
          <p:cNvSpPr/>
          <p:nvPr/>
        </p:nvSpPr>
        <p:spPr>
          <a:xfrm flipV="1">
            <a:off x="3679502" y="3965195"/>
            <a:ext cx="5179775" cy="821317"/>
          </a:xfrm>
          <a:custGeom>
            <a:avLst/>
            <a:gdLst>
              <a:gd name="connsiteX0" fmla="*/ 0 w 5360465"/>
              <a:gd name="connsiteY0" fmla="*/ 793941 h 793941"/>
              <a:gd name="connsiteX1" fmla="*/ 2409198 w 5360465"/>
              <a:gd name="connsiteY1" fmla="*/ 0 h 793941"/>
              <a:gd name="connsiteX2" fmla="*/ 5360465 w 5360465"/>
              <a:gd name="connsiteY2" fmla="*/ 793941 h 793941"/>
              <a:gd name="connsiteX0" fmla="*/ 0 w 5179775"/>
              <a:gd name="connsiteY0" fmla="*/ 854352 h 854352"/>
              <a:gd name="connsiteX1" fmla="*/ 2228508 w 5179775"/>
              <a:gd name="connsiteY1" fmla="*/ 181 h 854352"/>
              <a:gd name="connsiteX2" fmla="*/ 5179775 w 5179775"/>
              <a:gd name="connsiteY2" fmla="*/ 794122 h 854352"/>
              <a:gd name="connsiteX0" fmla="*/ 0 w 5179775"/>
              <a:gd name="connsiteY0" fmla="*/ 832462 h 832462"/>
              <a:gd name="connsiteX1" fmla="*/ 2567986 w 5179775"/>
              <a:gd name="connsiteY1" fmla="*/ 193 h 832462"/>
              <a:gd name="connsiteX2" fmla="*/ 5179775 w 5179775"/>
              <a:gd name="connsiteY2" fmla="*/ 772232 h 832462"/>
              <a:gd name="connsiteX0" fmla="*/ 0 w 5179775"/>
              <a:gd name="connsiteY0" fmla="*/ 832752 h 832752"/>
              <a:gd name="connsiteX1" fmla="*/ 2567986 w 5179775"/>
              <a:gd name="connsiteY1" fmla="*/ 483 h 832752"/>
              <a:gd name="connsiteX2" fmla="*/ 5179775 w 5179775"/>
              <a:gd name="connsiteY2" fmla="*/ 772522 h 832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79775" h="832752">
                <a:moveTo>
                  <a:pt x="0" y="832752"/>
                </a:moveTo>
                <a:cubicBezTo>
                  <a:pt x="757893" y="435781"/>
                  <a:pt x="1699215" y="-16857"/>
                  <a:pt x="2567986" y="483"/>
                </a:cubicBezTo>
                <a:cubicBezTo>
                  <a:pt x="3436757" y="17823"/>
                  <a:pt x="4150847" y="375551"/>
                  <a:pt x="5179775" y="772522"/>
                </a:cubicBezTo>
              </a:path>
            </a:pathLst>
          </a:custGeom>
          <a:noFill/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DAE6E951-0A8B-44A0-B67F-1458E926DB14}"/>
              </a:ext>
            </a:extLst>
          </p:cNvPr>
          <p:cNvSpPr/>
          <p:nvPr/>
        </p:nvSpPr>
        <p:spPr>
          <a:xfrm>
            <a:off x="5294759" y="4232893"/>
            <a:ext cx="1861653" cy="1107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投放系统</a:t>
            </a:r>
            <a:endParaRPr lang="en-US" altLang="zh-CN" sz="1600" dirty="0"/>
          </a:p>
          <a:p>
            <a:pPr algn="ctr"/>
            <a:r>
              <a:rPr lang="en-US" altLang="zh-CN" sz="1600" dirty="0"/>
              <a:t>【</a:t>
            </a:r>
            <a:r>
              <a:rPr lang="zh-CN" altLang="en-US" sz="1600" dirty="0"/>
              <a:t>匹配</a:t>
            </a:r>
            <a:r>
              <a:rPr lang="en-US" altLang="zh-CN" sz="1600" dirty="0"/>
              <a:t>】 ✔</a:t>
            </a:r>
          </a:p>
          <a:p>
            <a:pPr algn="ctr"/>
            <a:r>
              <a:rPr lang="en-US" altLang="zh-CN" sz="1600" dirty="0"/>
              <a:t>【</a:t>
            </a:r>
            <a:r>
              <a:rPr lang="zh-CN" altLang="en-US" sz="1600" dirty="0"/>
              <a:t>时间</a:t>
            </a:r>
            <a:r>
              <a:rPr lang="en-US" altLang="zh-CN" sz="1600" dirty="0"/>
              <a:t>】 ✔</a:t>
            </a:r>
          </a:p>
          <a:p>
            <a:pPr algn="ctr"/>
            <a:r>
              <a:rPr lang="en-US" altLang="zh-CN" sz="1600" dirty="0"/>
              <a:t>【</a:t>
            </a:r>
            <a:r>
              <a:rPr lang="zh-CN" altLang="en-US" sz="1600" dirty="0"/>
              <a:t>量级</a:t>
            </a:r>
            <a:r>
              <a:rPr lang="en-US" altLang="zh-CN" sz="1600" dirty="0"/>
              <a:t>】 ✔</a:t>
            </a:r>
          </a:p>
        </p:txBody>
      </p:sp>
      <p:sp>
        <p:nvSpPr>
          <p:cNvPr id="153" name="对话气泡: 圆角矩形 152">
            <a:extLst>
              <a:ext uri="{FF2B5EF4-FFF2-40B4-BE49-F238E27FC236}">
                <a16:creationId xmlns:a16="http://schemas.microsoft.com/office/drawing/2014/main" id="{B2DB1504-AF37-4C3C-8F5C-010E66714116}"/>
              </a:ext>
            </a:extLst>
          </p:cNvPr>
          <p:cNvSpPr/>
          <p:nvPr/>
        </p:nvSpPr>
        <p:spPr>
          <a:xfrm>
            <a:off x="7309726" y="140909"/>
            <a:ext cx="2436574" cy="1124603"/>
          </a:xfrm>
          <a:prstGeom prst="wedgeRoundRectCallout">
            <a:avLst>
              <a:gd name="adj1" fmla="val -49372"/>
              <a:gd name="adj2" fmla="val 78037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>
                <a:solidFill>
                  <a:srgbClr val="1A275B"/>
                </a:solidFill>
              </a:rPr>
              <a:t>服务于用户：</a:t>
            </a:r>
            <a:endParaRPr lang="en-US" altLang="zh-CN" sz="1600" b="1" dirty="0">
              <a:solidFill>
                <a:srgbClr val="1A275B"/>
              </a:solidFill>
            </a:endParaRPr>
          </a:p>
          <a:p>
            <a:r>
              <a:rPr lang="zh-CN" altLang="en-US" sz="1600" dirty="0">
                <a:solidFill>
                  <a:srgbClr val="1A275B"/>
                </a:solidFill>
              </a:rPr>
              <a:t>从海量音乐中为</a:t>
            </a:r>
            <a:r>
              <a:rPr lang="zh-CN" altLang="en-US" sz="1600" dirty="0">
                <a:solidFill>
                  <a:srgbClr val="C00000"/>
                </a:solidFill>
              </a:rPr>
              <a:t>用户找出合适的内容</a:t>
            </a:r>
            <a:r>
              <a:rPr lang="zh-CN" altLang="en-US" sz="1600" dirty="0">
                <a:solidFill>
                  <a:srgbClr val="1A275B"/>
                </a:solidFill>
              </a:rPr>
              <a:t>分发给用户；</a:t>
            </a:r>
          </a:p>
        </p:txBody>
      </p: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EE818430-01DA-4D48-8B3F-8E462169569A}"/>
              </a:ext>
            </a:extLst>
          </p:cNvPr>
          <p:cNvGrpSpPr/>
          <p:nvPr/>
        </p:nvGrpSpPr>
        <p:grpSpPr>
          <a:xfrm>
            <a:off x="7309726" y="5163948"/>
            <a:ext cx="2436574" cy="1355202"/>
            <a:chOff x="7237633" y="5220725"/>
            <a:chExt cx="2436574" cy="1355202"/>
          </a:xfrm>
        </p:grpSpPr>
        <p:sp>
          <p:nvSpPr>
            <p:cNvPr id="154" name="对话气泡: 圆角矩形 153">
              <a:extLst>
                <a:ext uri="{FF2B5EF4-FFF2-40B4-BE49-F238E27FC236}">
                  <a16:creationId xmlns:a16="http://schemas.microsoft.com/office/drawing/2014/main" id="{29CD5D7B-5710-4785-8E76-8571B3D449BE}"/>
                </a:ext>
              </a:extLst>
            </p:cNvPr>
            <p:cNvSpPr/>
            <p:nvPr/>
          </p:nvSpPr>
          <p:spPr>
            <a:xfrm flipV="1">
              <a:off x="7237633" y="5220725"/>
              <a:ext cx="2436574" cy="1355201"/>
            </a:xfrm>
            <a:prstGeom prst="wedgeRoundRectCallout">
              <a:avLst>
                <a:gd name="adj1" fmla="val -48248"/>
                <a:gd name="adj2" fmla="val 72785"/>
                <a:gd name="adj3" fmla="val 1666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600" dirty="0">
                <a:solidFill>
                  <a:srgbClr val="1A275B"/>
                </a:solidFill>
              </a:endParaRPr>
            </a:p>
          </p:txBody>
        </p:sp>
        <p:sp>
          <p:nvSpPr>
            <p:cNvPr id="155" name="矩形 154">
              <a:extLst>
                <a:ext uri="{FF2B5EF4-FFF2-40B4-BE49-F238E27FC236}">
                  <a16:creationId xmlns:a16="http://schemas.microsoft.com/office/drawing/2014/main" id="{76701809-B26C-4F8E-80B7-C480BDE0598A}"/>
                </a:ext>
              </a:extLst>
            </p:cNvPr>
            <p:cNvSpPr/>
            <p:nvPr/>
          </p:nvSpPr>
          <p:spPr>
            <a:xfrm>
              <a:off x="7309726" y="5252488"/>
              <a:ext cx="2364481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srgbClr val="1A275B"/>
                  </a:solidFill>
                </a:rPr>
                <a:t>服务于歌曲：</a:t>
              </a:r>
              <a:endParaRPr lang="en-US" altLang="zh-CN" sz="1600" b="1" dirty="0">
                <a:solidFill>
                  <a:srgbClr val="1A275B"/>
                </a:solidFill>
              </a:endParaRPr>
            </a:p>
            <a:p>
              <a:r>
                <a:rPr lang="zh-CN" altLang="en-US" sz="1600" dirty="0">
                  <a:solidFill>
                    <a:srgbClr val="1A275B"/>
                  </a:solidFill>
                </a:rPr>
                <a:t>为满足歌曲曝光量的需要，从海量用户中，找到</a:t>
              </a:r>
              <a:r>
                <a:rPr lang="zh-CN" altLang="en-US" sz="1600" dirty="0">
                  <a:solidFill>
                    <a:srgbClr val="C00000"/>
                  </a:solidFill>
                </a:rPr>
                <a:t>最合适的用户群</a:t>
              </a:r>
              <a:r>
                <a:rPr lang="zh-CN" altLang="en-US" sz="1600" dirty="0">
                  <a:solidFill>
                    <a:srgbClr val="1A275B"/>
                  </a:solidFill>
                </a:rPr>
                <a:t>，进行分发；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229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  <p:bldP spid="144" grpId="0" animBg="1"/>
      <p:bldP spid="146" grpId="0" animBg="1"/>
      <p:bldP spid="148" grpId="0" animBg="1"/>
      <p:bldP spid="15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9411F893-CCD2-4849-B020-AE2CA25A60D0}"/>
              </a:ext>
            </a:extLst>
          </p:cNvPr>
          <p:cNvSpPr/>
          <p:nvPr/>
        </p:nvSpPr>
        <p:spPr>
          <a:xfrm>
            <a:off x="687091" y="3507463"/>
            <a:ext cx="3540777" cy="3180492"/>
          </a:xfrm>
          <a:prstGeom prst="rect">
            <a:avLst/>
          </a:prstGeom>
          <a:solidFill>
            <a:srgbClr val="FFFFFF"/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784C52E-6B30-47F8-918E-103F79D18AFB}"/>
              </a:ext>
            </a:extLst>
          </p:cNvPr>
          <p:cNvSpPr/>
          <p:nvPr/>
        </p:nvSpPr>
        <p:spPr>
          <a:xfrm>
            <a:off x="1443994" y="3601478"/>
            <a:ext cx="2617272" cy="895273"/>
          </a:xfrm>
          <a:prstGeom prst="rect">
            <a:avLst/>
          </a:prstGeom>
          <a:solidFill>
            <a:srgbClr val="FFFFFF"/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5C45261-986A-4825-87CA-D5A9644DED79}"/>
              </a:ext>
            </a:extLst>
          </p:cNvPr>
          <p:cNvSpPr txBox="1"/>
          <p:nvPr/>
        </p:nvSpPr>
        <p:spPr>
          <a:xfrm>
            <a:off x="1487596" y="3685986"/>
            <a:ext cx="2501393" cy="325490"/>
          </a:xfrm>
          <a:prstGeom prst="rect">
            <a:avLst/>
          </a:prstGeom>
          <a:solidFill>
            <a:srgbClr val="ACDB7E"/>
          </a:solidFill>
          <a:ln w="12700">
            <a:prstDash val="solid"/>
          </a:ln>
        </p:spPr>
        <p:txBody>
          <a:bodyPr anchor="ctr"/>
          <a:lstStyle/>
          <a:p>
            <a:pPr marL="0" indent="0" algn="ctr" defTabSz="457200">
              <a:lnSpc>
                <a:spcPct val="100000"/>
              </a:lnSpc>
              <a:buNone/>
            </a:pPr>
            <a:r>
              <a:rPr lang="zh-CN" sz="1000">
                <a:solidFill>
                  <a:srgbClr val="000000"/>
                </a:solidFill>
                <a:latin typeface="微软雅黑"/>
                <a:ea typeface="微软雅黑"/>
              </a:rPr>
              <a:t>可重入保障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323ADA7-20ED-477E-97C0-D32F13DC3027}"/>
              </a:ext>
            </a:extLst>
          </p:cNvPr>
          <p:cNvSpPr txBox="1"/>
          <p:nvPr/>
        </p:nvSpPr>
        <p:spPr>
          <a:xfrm>
            <a:off x="2797322" y="4091341"/>
            <a:ext cx="1191667" cy="322676"/>
          </a:xfrm>
          <a:prstGeom prst="rect">
            <a:avLst/>
          </a:prstGeom>
          <a:solidFill>
            <a:srgbClr val="CFC7F4"/>
          </a:solidFill>
          <a:ln w="0"/>
        </p:spPr>
        <p:txBody>
          <a:bodyPr anchor="ctr"/>
          <a:lstStyle/>
          <a:p>
            <a:pPr marL="0" indent="0" algn="ctr" defTabSz="457200">
              <a:lnSpc>
                <a:spcPct val="100000"/>
              </a:lnSpc>
              <a:buNone/>
            </a:pPr>
            <a:r>
              <a:rPr lang="zh-CN" sz="1000" b="0" i="0" strike="noStrike" spc="0" dirty="0">
                <a:solidFill>
                  <a:srgbClr val="000000"/>
                </a:solidFill>
                <a:latin typeface="微软雅黑"/>
                <a:ea typeface="微软雅黑"/>
              </a:rPr>
              <a:t>库存管理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A673203-454E-44E0-A4F0-CBC93D5AAFC5}"/>
              </a:ext>
            </a:extLst>
          </p:cNvPr>
          <p:cNvSpPr txBox="1"/>
          <p:nvPr/>
        </p:nvSpPr>
        <p:spPr>
          <a:xfrm>
            <a:off x="1487596" y="4085713"/>
            <a:ext cx="1170876" cy="328304"/>
          </a:xfrm>
          <a:prstGeom prst="rect">
            <a:avLst/>
          </a:prstGeom>
          <a:solidFill>
            <a:srgbClr val="ACDB7E"/>
          </a:solidFill>
          <a:ln w="0"/>
        </p:spPr>
        <p:txBody>
          <a:bodyPr anchor="ctr"/>
          <a:lstStyle/>
          <a:p>
            <a:pPr marL="0" indent="0" algn="ctr" defTabSz="457200">
              <a:lnSpc>
                <a:spcPct val="100000"/>
              </a:lnSpc>
              <a:buNone/>
            </a:pPr>
            <a:r>
              <a:rPr lang="zh-CN" sz="1000" b="0" i="0" strike="noStrike" spc="0" dirty="0">
                <a:solidFill>
                  <a:srgbClr val="000000"/>
                </a:solidFill>
                <a:latin typeface="微软雅黑"/>
                <a:ea typeface="微软雅黑"/>
              </a:rPr>
              <a:t>任务</a:t>
            </a:r>
            <a:r>
              <a:rPr lang="zh-CN" altLang="en-US" sz="1000" b="0" i="0" strike="noStrike" spc="0" dirty="0">
                <a:solidFill>
                  <a:srgbClr val="000000"/>
                </a:solidFill>
                <a:latin typeface="微软雅黑"/>
                <a:ea typeface="微软雅黑"/>
              </a:rPr>
              <a:t>生命期管理</a:t>
            </a:r>
            <a:endParaRPr lang="zh-CN" sz="1000" b="0" i="0" strike="noStrike" spc="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0DE0CDE-92D2-4FB4-8EF3-94FBA2CE790F}"/>
              </a:ext>
            </a:extLst>
          </p:cNvPr>
          <p:cNvSpPr/>
          <p:nvPr/>
        </p:nvSpPr>
        <p:spPr>
          <a:xfrm>
            <a:off x="745332" y="3601478"/>
            <a:ext cx="575461" cy="3036996"/>
          </a:xfrm>
          <a:prstGeom prst="rect">
            <a:avLst/>
          </a:prstGeom>
          <a:solidFill>
            <a:srgbClr val="85D4E6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200" b="0" i="0" strike="noStrike" spc="0" dirty="0">
                <a:solidFill>
                  <a:srgbClr val="1A275B"/>
                </a:solidFill>
                <a:latin typeface="等线"/>
                <a:ea typeface="等线"/>
              </a:rPr>
              <a:t>任务级监控体系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AE61693D-599F-4791-AA22-266414937CB2}"/>
              </a:ext>
            </a:extLst>
          </p:cNvPr>
          <p:cNvCxnSpPr/>
          <p:nvPr/>
        </p:nvCxnSpPr>
        <p:spPr>
          <a:xfrm flipV="1">
            <a:off x="699863" y="3226624"/>
            <a:ext cx="3528005" cy="738"/>
          </a:xfrm>
          <a:prstGeom prst="straightConnector1">
            <a:avLst/>
          </a:prstGeom>
          <a:noFill/>
          <a:ln w="63500">
            <a:solidFill>
              <a:srgbClr val="85D4E6"/>
            </a:solidFill>
            <a:prstDash val="solid"/>
            <a:headEnd/>
            <a:tailEnd/>
          </a:ln>
        </p:spPr>
      </p:cxn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89A9932C-0940-4840-85DD-CBF6DA73F66C}"/>
              </a:ext>
            </a:extLst>
          </p:cNvPr>
          <p:cNvSpPr/>
          <p:nvPr/>
        </p:nvSpPr>
        <p:spPr>
          <a:xfrm>
            <a:off x="699862" y="1914013"/>
            <a:ext cx="3513517" cy="1044542"/>
          </a:xfrm>
          <a:prstGeom prst="roundRect">
            <a:avLst>
              <a:gd name="adj" fmla="val 9699"/>
            </a:avLst>
          </a:prstGeom>
          <a:solidFill>
            <a:srgbClr val="D9EAD3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dirty="0">
                <a:solidFill>
                  <a:srgbClr val="1A275B"/>
                </a:solidFill>
              </a:rPr>
              <a:t>业务侧</a:t>
            </a:r>
            <a:endParaRPr lang="en-US" altLang="zh-CN" dirty="0">
              <a:solidFill>
                <a:srgbClr val="1A275B"/>
              </a:solidFill>
            </a:endParaRPr>
          </a:p>
          <a:p>
            <a:r>
              <a:rPr lang="zh-CN" altLang="en-US" sz="1100" dirty="0">
                <a:solidFill>
                  <a:srgbClr val="1A275B"/>
                </a:solidFill>
              </a:rPr>
              <a:t>歌曲类业务：开平、大版权、</a:t>
            </a:r>
            <a:r>
              <a:rPr lang="en-US" altLang="zh-CN" sz="1100" dirty="0">
                <a:solidFill>
                  <a:srgbClr val="1A275B"/>
                </a:solidFill>
              </a:rPr>
              <a:t>S</a:t>
            </a:r>
            <a:r>
              <a:rPr lang="zh-CN" altLang="en-US" sz="1100" dirty="0">
                <a:solidFill>
                  <a:srgbClr val="1A275B"/>
                </a:solidFill>
              </a:rPr>
              <a:t>制造、集团优选等；</a:t>
            </a:r>
            <a:endParaRPr lang="en-US" altLang="zh-CN" sz="1100" dirty="0">
              <a:solidFill>
                <a:srgbClr val="1A275B"/>
              </a:solidFill>
            </a:endParaRPr>
          </a:p>
          <a:p>
            <a:r>
              <a:rPr lang="zh-CN" altLang="en-US" sz="1100" dirty="0">
                <a:solidFill>
                  <a:srgbClr val="1A275B"/>
                </a:solidFill>
              </a:rPr>
              <a:t>歌单类业务：</a:t>
            </a:r>
            <a:r>
              <a:rPr lang="en-US" altLang="zh-CN" sz="1100" dirty="0">
                <a:solidFill>
                  <a:srgbClr val="1A275B"/>
                </a:solidFill>
              </a:rPr>
              <a:t>KOL</a:t>
            </a:r>
            <a:r>
              <a:rPr lang="zh-CN" altLang="en-US" sz="1100" dirty="0">
                <a:solidFill>
                  <a:srgbClr val="1A275B"/>
                </a:solidFill>
              </a:rPr>
              <a:t>，内部运营等；</a:t>
            </a:r>
            <a:endParaRPr lang="en-US" altLang="zh-CN" sz="1100" dirty="0">
              <a:solidFill>
                <a:srgbClr val="1A275B"/>
              </a:solidFill>
            </a:endParaRPr>
          </a:p>
          <a:p>
            <a:r>
              <a:rPr lang="zh-CN" altLang="en-US" sz="1100" dirty="0">
                <a:solidFill>
                  <a:srgbClr val="1A275B"/>
                </a:solidFill>
              </a:rPr>
              <a:t>视频类业务：</a:t>
            </a:r>
            <a:r>
              <a:rPr lang="en-US" altLang="zh-CN" sz="1100" dirty="0">
                <a:solidFill>
                  <a:srgbClr val="1A275B"/>
                </a:solidFill>
              </a:rPr>
              <a:t>KOL</a:t>
            </a:r>
            <a:r>
              <a:rPr lang="zh-CN" altLang="en-US" sz="1100" dirty="0">
                <a:solidFill>
                  <a:srgbClr val="1A275B"/>
                </a:solidFill>
              </a:rPr>
              <a:t>，内部运营等；</a:t>
            </a:r>
            <a:endParaRPr lang="en-US" altLang="zh-CN" sz="1100" dirty="0">
              <a:solidFill>
                <a:srgbClr val="1A275B"/>
              </a:solidFill>
            </a:endParaRPr>
          </a:p>
        </p:txBody>
      </p:sp>
      <p:sp>
        <p:nvSpPr>
          <p:cNvPr id="24" name="箭头: 下 23">
            <a:extLst>
              <a:ext uri="{FF2B5EF4-FFF2-40B4-BE49-F238E27FC236}">
                <a16:creationId xmlns:a16="http://schemas.microsoft.com/office/drawing/2014/main" id="{D7491F5E-6656-4C27-B858-5432FA711EBC}"/>
              </a:ext>
            </a:extLst>
          </p:cNvPr>
          <p:cNvSpPr/>
          <p:nvPr/>
        </p:nvSpPr>
        <p:spPr>
          <a:xfrm>
            <a:off x="2331934" y="3111848"/>
            <a:ext cx="413755" cy="289628"/>
          </a:xfrm>
          <a:prstGeom prst="downArrow">
            <a:avLst/>
          </a:prstGeom>
          <a:solidFill>
            <a:srgbClr val="85D4E6"/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F074E9D-8305-4239-924D-5F90250AEF78}"/>
              </a:ext>
            </a:extLst>
          </p:cNvPr>
          <p:cNvSpPr/>
          <p:nvPr/>
        </p:nvSpPr>
        <p:spPr>
          <a:xfrm>
            <a:off x="5951020" y="2462811"/>
            <a:ext cx="5179512" cy="4359756"/>
          </a:xfrm>
          <a:prstGeom prst="rect">
            <a:avLst/>
          </a:prstGeom>
          <a:solidFill>
            <a:srgbClr val="FFFFFF"/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BC4D7D4-9EE9-49D8-BFE8-E113D310861C}"/>
              </a:ext>
            </a:extLst>
          </p:cNvPr>
          <p:cNvSpPr/>
          <p:nvPr/>
        </p:nvSpPr>
        <p:spPr>
          <a:xfrm>
            <a:off x="6089190" y="2592303"/>
            <a:ext cx="4326678" cy="1441622"/>
          </a:xfrm>
          <a:prstGeom prst="rect">
            <a:avLst/>
          </a:prstGeom>
          <a:solidFill>
            <a:srgbClr val="FFFFFF"/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AA05ADB-4577-4E83-BD5B-EEDB6301A9B2}"/>
              </a:ext>
            </a:extLst>
          </p:cNvPr>
          <p:cNvSpPr/>
          <p:nvPr/>
        </p:nvSpPr>
        <p:spPr>
          <a:xfrm>
            <a:off x="6099297" y="4085712"/>
            <a:ext cx="4316571" cy="2643823"/>
          </a:xfrm>
          <a:prstGeom prst="rect">
            <a:avLst/>
          </a:prstGeom>
          <a:solidFill>
            <a:srgbClr val="FFFFFF"/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8F3DE92-B331-4343-90E4-5D51FEA79D1A}"/>
              </a:ext>
            </a:extLst>
          </p:cNvPr>
          <p:cNvSpPr txBox="1"/>
          <p:nvPr/>
        </p:nvSpPr>
        <p:spPr>
          <a:xfrm>
            <a:off x="6174563" y="4225116"/>
            <a:ext cx="1985585" cy="2456461"/>
          </a:xfrm>
          <a:prstGeom prst="rect">
            <a:avLst/>
          </a:prstGeom>
          <a:solidFill>
            <a:srgbClr val="FFFFFF"/>
          </a:solidFill>
          <a:ln w="12700">
            <a:solidFill>
              <a:srgbClr val="E9E9E9"/>
            </a:solidFill>
            <a:prstDash val="solid"/>
          </a:ln>
        </p:spPr>
        <p:txBody>
          <a:bodyPr/>
          <a:lstStyle/>
          <a:p>
            <a:pPr algn="ctr"/>
            <a:endParaRPr lang="zh-CN" sz="100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641A126-1FE9-419D-B1C4-01BE4F20E39C}"/>
              </a:ext>
            </a:extLst>
          </p:cNvPr>
          <p:cNvSpPr txBox="1"/>
          <p:nvPr/>
        </p:nvSpPr>
        <p:spPr>
          <a:xfrm>
            <a:off x="8369697" y="4231468"/>
            <a:ext cx="1975240" cy="2446280"/>
          </a:xfrm>
          <a:prstGeom prst="rect">
            <a:avLst/>
          </a:prstGeom>
          <a:solidFill>
            <a:srgbClr val="FFFFFF"/>
          </a:solidFill>
          <a:ln w="12700">
            <a:solidFill>
              <a:srgbClr val="E9E9E9"/>
            </a:solidFill>
            <a:prstDash val="solid"/>
          </a:ln>
        </p:spPr>
        <p:txBody>
          <a:bodyPr/>
          <a:lstStyle/>
          <a:p>
            <a:pPr algn="ctr"/>
            <a:endParaRPr lang="zh-CN" sz="100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5E18E58-9805-4B88-9694-DC99621777F7}"/>
              </a:ext>
            </a:extLst>
          </p:cNvPr>
          <p:cNvSpPr txBox="1"/>
          <p:nvPr/>
        </p:nvSpPr>
        <p:spPr>
          <a:xfrm>
            <a:off x="6772647" y="4289774"/>
            <a:ext cx="757493" cy="267247"/>
          </a:xfrm>
          <a:prstGeom prst="rect">
            <a:avLst/>
          </a:prstGeom>
          <a:solidFill>
            <a:srgbClr val="D9D9D9"/>
          </a:solidFill>
          <a:ln w="0"/>
        </p:spPr>
        <p:txBody>
          <a:bodyPr anchor="ctr"/>
          <a:lstStyle/>
          <a:p>
            <a:pPr marL="0" indent="0" algn="ctr" defTabSz="457200">
              <a:lnSpc>
                <a:spcPct val="100000"/>
              </a:lnSpc>
              <a:buNone/>
            </a:pPr>
            <a:r>
              <a:rPr lang="zh-CN" sz="1000" dirty="0">
                <a:solidFill>
                  <a:srgbClr val="000000"/>
                </a:solidFill>
                <a:latin typeface="微软雅黑"/>
                <a:ea typeface="微软雅黑"/>
              </a:rPr>
              <a:t>算法精排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5F3C580-5B11-4D62-A739-911E616D9945}"/>
              </a:ext>
            </a:extLst>
          </p:cNvPr>
          <p:cNvSpPr txBox="1"/>
          <p:nvPr/>
        </p:nvSpPr>
        <p:spPr>
          <a:xfrm>
            <a:off x="6252013" y="4712992"/>
            <a:ext cx="520633" cy="391373"/>
          </a:xfrm>
          <a:prstGeom prst="rect">
            <a:avLst/>
          </a:prstGeom>
          <a:solidFill>
            <a:srgbClr val="ACDB7E"/>
          </a:solidFill>
          <a:ln w="0"/>
        </p:spPr>
        <p:txBody>
          <a:bodyPr anchor="ctr"/>
          <a:lstStyle/>
          <a:p>
            <a:pPr algn="ctr"/>
            <a:r>
              <a:rPr lang="zh-CN" sz="1000">
                <a:solidFill>
                  <a:srgbClr val="000000"/>
                </a:solidFill>
                <a:latin typeface="微软雅黑"/>
                <a:ea typeface="微软雅黑"/>
              </a:rPr>
              <a:t>歌曲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5200413-0D69-44D4-898B-116FB6553525}"/>
              </a:ext>
            </a:extLst>
          </p:cNvPr>
          <p:cNvSpPr txBox="1"/>
          <p:nvPr/>
        </p:nvSpPr>
        <p:spPr>
          <a:xfrm>
            <a:off x="6891076" y="4712992"/>
            <a:ext cx="520633" cy="381029"/>
          </a:xfrm>
          <a:prstGeom prst="rect">
            <a:avLst/>
          </a:prstGeom>
          <a:solidFill>
            <a:srgbClr val="ACDB7E"/>
          </a:solidFill>
          <a:ln w="0"/>
        </p:spPr>
        <p:txBody>
          <a:bodyPr anchor="ctr"/>
          <a:lstStyle/>
          <a:p>
            <a:pPr algn="ctr"/>
            <a:r>
              <a:rPr lang="zh-CN" sz="1000">
                <a:solidFill>
                  <a:srgbClr val="000000"/>
                </a:solidFill>
                <a:latin typeface="微软雅黑"/>
                <a:ea typeface="微软雅黑"/>
              </a:rPr>
              <a:t>歌单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66C4E75-916F-4B40-8B19-E54D223C3050}"/>
              </a:ext>
            </a:extLst>
          </p:cNvPr>
          <p:cNvSpPr txBox="1"/>
          <p:nvPr/>
        </p:nvSpPr>
        <p:spPr>
          <a:xfrm>
            <a:off x="7530139" y="4712992"/>
            <a:ext cx="520633" cy="381029"/>
          </a:xfrm>
          <a:prstGeom prst="rect">
            <a:avLst/>
          </a:prstGeom>
          <a:solidFill>
            <a:srgbClr val="85D4E6"/>
          </a:solidFill>
          <a:ln w="0"/>
        </p:spPr>
        <p:txBody>
          <a:bodyPr anchor="ctr"/>
          <a:lstStyle/>
          <a:p>
            <a:pPr algn="ctr"/>
            <a:r>
              <a:rPr lang="zh-CN" sz="1000" dirty="0">
                <a:solidFill>
                  <a:srgbClr val="000000"/>
                </a:solidFill>
                <a:latin typeface="微软雅黑"/>
                <a:ea typeface="微软雅黑"/>
              </a:rPr>
              <a:t>视频</a:t>
            </a:r>
          </a:p>
        </p:txBody>
      </p:sp>
      <p:cxnSp>
        <p:nvCxnSpPr>
          <p:cNvPr id="36" name="连接符: 肘形 35">
            <a:extLst>
              <a:ext uri="{FF2B5EF4-FFF2-40B4-BE49-F238E27FC236}">
                <a16:creationId xmlns:a16="http://schemas.microsoft.com/office/drawing/2014/main" id="{FE2594C4-DD4A-4C1A-BD05-24889CE8AF3A}"/>
              </a:ext>
            </a:extLst>
          </p:cNvPr>
          <p:cNvCxnSpPr>
            <a:cxnSpLocks/>
            <a:stCxn id="32" idx="3"/>
            <a:endCxn id="33" idx="2"/>
          </p:cNvCxnSpPr>
          <p:nvPr/>
        </p:nvCxnSpPr>
        <p:spPr>
          <a:xfrm rot="5400000">
            <a:off x="6756017" y="4317688"/>
            <a:ext cx="152400" cy="635000"/>
          </a:xfrm>
          <a:prstGeom prst="bentConnector3">
            <a:avLst>
              <a:gd name="adj1" fmla="val 50000"/>
            </a:avLst>
          </a:prstGeom>
          <a:noFill/>
          <a:ln w="15875">
            <a:solidFill>
              <a:srgbClr val="7B7B7B"/>
            </a:solidFill>
            <a:prstDash val="solid"/>
            <a:headEnd/>
            <a:tailEnd/>
          </a:ln>
        </p:spPr>
      </p:cxn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E8A40E81-9B55-4D72-9E7D-A3C5CDD8A078}"/>
              </a:ext>
            </a:extLst>
          </p:cNvPr>
          <p:cNvCxnSpPr>
            <a:cxnSpLocks/>
            <a:stCxn id="32" idx="3"/>
            <a:endCxn id="34" idx="2"/>
          </p:cNvCxnSpPr>
          <p:nvPr/>
        </p:nvCxnSpPr>
        <p:spPr>
          <a:xfrm rot="5400000">
            <a:off x="7073517" y="4630955"/>
            <a:ext cx="152400" cy="8467"/>
          </a:xfrm>
          <a:prstGeom prst="bentConnector3">
            <a:avLst>
              <a:gd name="adj1" fmla="val 50000"/>
            </a:avLst>
          </a:prstGeom>
          <a:noFill/>
          <a:ln w="15875">
            <a:solidFill>
              <a:srgbClr val="7B7B7B"/>
            </a:solidFill>
            <a:prstDash val="solid"/>
            <a:headEnd/>
            <a:tailEnd/>
          </a:ln>
        </p:spPr>
      </p:cxnSp>
      <p:cxnSp>
        <p:nvCxnSpPr>
          <p:cNvPr id="38" name="连接符: 肘形 37">
            <a:extLst>
              <a:ext uri="{FF2B5EF4-FFF2-40B4-BE49-F238E27FC236}">
                <a16:creationId xmlns:a16="http://schemas.microsoft.com/office/drawing/2014/main" id="{AD45A3F9-9E53-459D-8B12-E6802ADACD2C}"/>
              </a:ext>
            </a:extLst>
          </p:cNvPr>
          <p:cNvCxnSpPr>
            <a:cxnSpLocks/>
            <a:stCxn id="32" idx="3"/>
            <a:endCxn id="35" idx="2"/>
          </p:cNvCxnSpPr>
          <p:nvPr/>
        </p:nvCxnSpPr>
        <p:spPr>
          <a:xfrm rot="5400000" flipV="1">
            <a:off x="7394192" y="4314513"/>
            <a:ext cx="152400" cy="641350"/>
          </a:xfrm>
          <a:prstGeom prst="bentConnector3">
            <a:avLst>
              <a:gd name="adj1" fmla="val 50000"/>
            </a:avLst>
          </a:prstGeom>
          <a:noFill/>
          <a:ln w="15875">
            <a:solidFill>
              <a:srgbClr val="7B7B7B"/>
            </a:solidFill>
            <a:prstDash val="solid"/>
            <a:headEnd/>
            <a:tailEnd/>
          </a:ln>
        </p:spPr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EDADD99B-D592-406C-8278-135A22BB63B7}"/>
              </a:ext>
            </a:extLst>
          </p:cNvPr>
          <p:cNvSpPr txBox="1"/>
          <p:nvPr/>
        </p:nvSpPr>
        <p:spPr>
          <a:xfrm>
            <a:off x="8990601" y="4289773"/>
            <a:ext cx="757492" cy="267246"/>
          </a:xfrm>
          <a:prstGeom prst="rect">
            <a:avLst/>
          </a:prstGeom>
          <a:solidFill>
            <a:srgbClr val="D9D9D9"/>
          </a:solidFill>
          <a:ln w="0"/>
        </p:spPr>
        <p:txBody>
          <a:bodyPr anchor="ctr"/>
          <a:lstStyle/>
          <a:p>
            <a:pPr algn="ctr"/>
            <a:r>
              <a:rPr lang="zh-CN" sz="1000">
                <a:solidFill>
                  <a:srgbClr val="000000"/>
                </a:solidFill>
                <a:latin typeface="微软雅黑"/>
                <a:ea typeface="微软雅黑"/>
              </a:rPr>
              <a:t>竞投模型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D68998E-67E7-412B-9590-D5796D7F8C1C}"/>
              </a:ext>
            </a:extLst>
          </p:cNvPr>
          <p:cNvSpPr txBox="1"/>
          <p:nvPr/>
        </p:nvSpPr>
        <p:spPr>
          <a:xfrm>
            <a:off x="8469968" y="4712991"/>
            <a:ext cx="520633" cy="360341"/>
          </a:xfrm>
          <a:prstGeom prst="rect">
            <a:avLst/>
          </a:prstGeom>
          <a:solidFill>
            <a:srgbClr val="ACDB7E"/>
          </a:solidFill>
          <a:ln w="0"/>
        </p:spPr>
        <p:txBody>
          <a:bodyPr anchor="ctr"/>
          <a:lstStyle/>
          <a:p>
            <a:pPr algn="ctr"/>
            <a:r>
              <a:rPr lang="zh-CN" sz="1000" dirty="0">
                <a:solidFill>
                  <a:srgbClr val="000000"/>
                </a:solidFill>
                <a:latin typeface="微软雅黑"/>
                <a:ea typeface="微软雅黑"/>
              </a:rPr>
              <a:t>歌曲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7299DE8-9D6D-47A5-89C4-35FDBF51310C}"/>
              </a:ext>
            </a:extLst>
          </p:cNvPr>
          <p:cNvSpPr txBox="1"/>
          <p:nvPr/>
        </p:nvSpPr>
        <p:spPr>
          <a:xfrm>
            <a:off x="9109031" y="4712991"/>
            <a:ext cx="520633" cy="360341"/>
          </a:xfrm>
          <a:prstGeom prst="rect">
            <a:avLst/>
          </a:prstGeom>
          <a:solidFill>
            <a:srgbClr val="ACDB7E"/>
          </a:solidFill>
          <a:ln w="0"/>
        </p:spPr>
        <p:txBody>
          <a:bodyPr anchor="ctr"/>
          <a:lstStyle/>
          <a:p>
            <a:pPr algn="ctr"/>
            <a:r>
              <a:rPr lang="zh-CN" sz="1000" dirty="0">
                <a:solidFill>
                  <a:srgbClr val="000000"/>
                </a:solidFill>
                <a:latin typeface="微软雅黑"/>
                <a:ea typeface="微软雅黑"/>
              </a:rPr>
              <a:t>歌单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A6C6622-5792-4217-B0F6-E72F16FBA65F}"/>
              </a:ext>
            </a:extLst>
          </p:cNvPr>
          <p:cNvSpPr txBox="1"/>
          <p:nvPr/>
        </p:nvSpPr>
        <p:spPr>
          <a:xfrm>
            <a:off x="9748094" y="4712991"/>
            <a:ext cx="520633" cy="360341"/>
          </a:xfrm>
          <a:prstGeom prst="rect">
            <a:avLst/>
          </a:prstGeom>
          <a:solidFill>
            <a:srgbClr val="85D4E6"/>
          </a:solidFill>
          <a:ln w="0"/>
        </p:spPr>
        <p:txBody>
          <a:bodyPr anchor="ctr"/>
          <a:lstStyle/>
          <a:p>
            <a:pPr algn="ctr"/>
            <a:r>
              <a:rPr lang="zh-CN" sz="1000">
                <a:solidFill>
                  <a:srgbClr val="000000"/>
                </a:solidFill>
                <a:latin typeface="微软雅黑"/>
                <a:ea typeface="微软雅黑"/>
              </a:rPr>
              <a:t>视频</a:t>
            </a:r>
          </a:p>
        </p:txBody>
      </p: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AAF18C76-CB9D-4AD4-A794-8F4BCC4A293C}"/>
              </a:ext>
            </a:extLst>
          </p:cNvPr>
          <p:cNvCxnSpPr>
            <a:cxnSpLocks/>
            <a:stCxn id="39" idx="3"/>
            <a:endCxn id="40" idx="2"/>
          </p:cNvCxnSpPr>
          <p:nvPr/>
        </p:nvCxnSpPr>
        <p:spPr>
          <a:xfrm rot="5400000">
            <a:off x="8975342" y="4314513"/>
            <a:ext cx="152400" cy="641350"/>
          </a:xfrm>
          <a:prstGeom prst="bentConnector3">
            <a:avLst>
              <a:gd name="adj1" fmla="val 50000"/>
            </a:avLst>
          </a:prstGeom>
          <a:noFill/>
          <a:ln w="15875">
            <a:solidFill>
              <a:srgbClr val="7B7B7B"/>
            </a:solidFill>
            <a:prstDash val="solid"/>
            <a:headEnd/>
            <a:tailEnd/>
          </a:ln>
        </p:spPr>
      </p:cxnSp>
      <p:cxnSp>
        <p:nvCxnSpPr>
          <p:cNvPr id="44" name="连接符: 肘形 43">
            <a:extLst>
              <a:ext uri="{FF2B5EF4-FFF2-40B4-BE49-F238E27FC236}">
                <a16:creationId xmlns:a16="http://schemas.microsoft.com/office/drawing/2014/main" id="{A9A81F99-04A9-432E-B7DF-A3A370771107}"/>
              </a:ext>
            </a:extLst>
          </p:cNvPr>
          <p:cNvCxnSpPr>
            <a:cxnSpLocks/>
            <a:stCxn id="32" idx="3"/>
            <a:endCxn id="34" idx="2"/>
          </p:cNvCxnSpPr>
          <p:nvPr/>
        </p:nvCxnSpPr>
        <p:spPr>
          <a:xfrm rot="5400000">
            <a:off x="7073516" y="4630954"/>
            <a:ext cx="152400" cy="8466"/>
          </a:xfrm>
          <a:prstGeom prst="bentConnector3">
            <a:avLst>
              <a:gd name="adj1" fmla="val 50000"/>
            </a:avLst>
          </a:prstGeom>
          <a:noFill/>
          <a:ln w="15875">
            <a:solidFill>
              <a:srgbClr val="7B7B7B"/>
            </a:solidFill>
            <a:prstDash val="solid"/>
            <a:headEnd/>
            <a:tailEnd/>
          </a:ln>
        </p:spPr>
      </p:cxnSp>
      <p:cxnSp>
        <p:nvCxnSpPr>
          <p:cNvPr id="45" name="连接符: 肘形 44">
            <a:extLst>
              <a:ext uri="{FF2B5EF4-FFF2-40B4-BE49-F238E27FC236}">
                <a16:creationId xmlns:a16="http://schemas.microsoft.com/office/drawing/2014/main" id="{0F791855-4A7F-4269-A5BE-43B61698CBEF}"/>
              </a:ext>
            </a:extLst>
          </p:cNvPr>
          <p:cNvCxnSpPr>
            <a:cxnSpLocks/>
            <a:stCxn id="32" idx="3"/>
            <a:endCxn id="35" idx="2"/>
          </p:cNvCxnSpPr>
          <p:nvPr/>
        </p:nvCxnSpPr>
        <p:spPr>
          <a:xfrm rot="5400000" flipV="1">
            <a:off x="7394192" y="4314513"/>
            <a:ext cx="152400" cy="641350"/>
          </a:xfrm>
          <a:prstGeom prst="bentConnector3">
            <a:avLst>
              <a:gd name="adj1" fmla="val 50000"/>
            </a:avLst>
          </a:prstGeom>
          <a:noFill/>
          <a:ln w="15875">
            <a:solidFill>
              <a:srgbClr val="7B7B7B"/>
            </a:solidFill>
            <a:prstDash val="solid"/>
            <a:headEnd/>
            <a:tailEnd/>
          </a:ln>
        </p:spPr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B5E9630F-F9BC-4A33-8522-972238722ACF}"/>
              </a:ext>
            </a:extLst>
          </p:cNvPr>
          <p:cNvCxnSpPr>
            <a:cxnSpLocks/>
            <a:stCxn id="30" idx="1"/>
            <a:endCxn id="31" idx="0"/>
          </p:cNvCxnSpPr>
          <p:nvPr/>
        </p:nvCxnSpPr>
        <p:spPr>
          <a:xfrm>
            <a:off x="8160151" y="5453349"/>
            <a:ext cx="209547" cy="1260"/>
          </a:xfrm>
          <a:prstGeom prst="straightConnector1">
            <a:avLst/>
          </a:prstGeom>
          <a:noFill/>
          <a:ln w="25400">
            <a:solidFill>
              <a:srgbClr val="7B7B7B"/>
            </a:solidFill>
            <a:prstDash val="solid"/>
            <a:headEnd/>
            <a:tailEnd type="triangle"/>
          </a:ln>
        </p:spPr>
      </p:cxnSp>
      <p:sp>
        <p:nvSpPr>
          <p:cNvPr id="47" name="箭头: V 形 46">
            <a:extLst>
              <a:ext uri="{FF2B5EF4-FFF2-40B4-BE49-F238E27FC236}">
                <a16:creationId xmlns:a16="http://schemas.microsoft.com/office/drawing/2014/main" id="{DA4BE496-6999-4061-A523-707E371AEAC0}"/>
              </a:ext>
            </a:extLst>
          </p:cNvPr>
          <p:cNvSpPr/>
          <p:nvPr/>
        </p:nvSpPr>
        <p:spPr>
          <a:xfrm rot="5400000">
            <a:off x="6251455" y="5172675"/>
            <a:ext cx="527538" cy="506171"/>
          </a:xfrm>
          <a:prstGeom prst="chevron">
            <a:avLst>
              <a:gd name="adj" fmla="val 21354"/>
            </a:avLst>
          </a:prstGeom>
          <a:solidFill>
            <a:srgbClr val="ACDB7E"/>
          </a:solidFill>
          <a:ln w="0"/>
        </p:spPr>
        <p:txBody>
          <a:bodyPr/>
          <a:lstStyle/>
          <a:p>
            <a:endParaRPr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63EE5DE-6D13-42CD-8948-0CB0584A72CE}"/>
              </a:ext>
            </a:extLst>
          </p:cNvPr>
          <p:cNvSpPr txBox="1"/>
          <p:nvPr/>
        </p:nvSpPr>
        <p:spPr>
          <a:xfrm>
            <a:off x="6252013" y="5290680"/>
            <a:ext cx="520633" cy="298278"/>
          </a:xfrm>
          <a:prstGeom prst="rect">
            <a:avLst/>
          </a:prstGeom>
          <a:noFill/>
          <a:ln w="0"/>
        </p:spPr>
        <p:txBody>
          <a:bodyPr anchor="ctr"/>
          <a:lstStyle/>
          <a:p>
            <a:pPr algn="ctr"/>
            <a:r>
              <a:rPr lang="zh-CN" sz="1000">
                <a:solidFill>
                  <a:srgbClr val="000000"/>
                </a:solidFill>
                <a:latin typeface="微软雅黑"/>
                <a:ea typeface="微软雅黑"/>
              </a:rPr>
              <a:t>画像</a:t>
            </a:r>
          </a:p>
          <a:p>
            <a:pPr algn="ctr"/>
            <a:r>
              <a:rPr lang="zh-CN" sz="1000">
                <a:solidFill>
                  <a:srgbClr val="000000"/>
                </a:solidFill>
                <a:latin typeface="微软雅黑"/>
                <a:ea typeface="微软雅黑"/>
              </a:rPr>
              <a:t>匹配</a:t>
            </a:r>
          </a:p>
        </p:txBody>
      </p:sp>
      <p:sp>
        <p:nvSpPr>
          <p:cNvPr id="50" name="箭头: V 形 49">
            <a:extLst>
              <a:ext uri="{FF2B5EF4-FFF2-40B4-BE49-F238E27FC236}">
                <a16:creationId xmlns:a16="http://schemas.microsoft.com/office/drawing/2014/main" id="{1BCD417F-F16E-450D-AA37-2FF7C4D6007B}"/>
              </a:ext>
            </a:extLst>
          </p:cNvPr>
          <p:cNvSpPr/>
          <p:nvPr/>
        </p:nvSpPr>
        <p:spPr>
          <a:xfrm rot="5400000">
            <a:off x="6251455" y="5634140"/>
            <a:ext cx="527538" cy="506171"/>
          </a:xfrm>
          <a:prstGeom prst="chevron">
            <a:avLst>
              <a:gd name="adj" fmla="val 21354"/>
            </a:avLst>
          </a:prstGeom>
          <a:solidFill>
            <a:srgbClr val="85D4E6"/>
          </a:solidFill>
          <a:ln w="0"/>
        </p:spPr>
        <p:txBody>
          <a:bodyPr/>
          <a:lstStyle/>
          <a:p>
            <a:endParaRPr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FE251B79-28B7-47B4-961D-2A443E6BAFC0}"/>
              </a:ext>
            </a:extLst>
          </p:cNvPr>
          <p:cNvSpPr txBox="1"/>
          <p:nvPr/>
        </p:nvSpPr>
        <p:spPr>
          <a:xfrm>
            <a:off x="6252013" y="5752145"/>
            <a:ext cx="520633" cy="298278"/>
          </a:xfrm>
          <a:prstGeom prst="rect">
            <a:avLst/>
          </a:prstGeom>
          <a:noFill/>
          <a:ln w="0"/>
        </p:spPr>
        <p:txBody>
          <a:bodyPr anchor="ctr"/>
          <a:lstStyle/>
          <a:p>
            <a:pPr algn="ctr"/>
            <a:r>
              <a:rPr lang="zh-CN" sz="1000">
                <a:solidFill>
                  <a:srgbClr val="000000"/>
                </a:solidFill>
                <a:latin typeface="微软雅黑"/>
                <a:ea typeface="微软雅黑"/>
              </a:rPr>
              <a:t>特征</a:t>
            </a:r>
          </a:p>
          <a:p>
            <a:pPr algn="ctr"/>
            <a:r>
              <a:rPr lang="zh-CN" sz="1000">
                <a:solidFill>
                  <a:srgbClr val="000000"/>
                </a:solidFill>
                <a:latin typeface="微软雅黑"/>
                <a:ea typeface="微软雅黑"/>
              </a:rPr>
              <a:t>工程</a:t>
            </a:r>
          </a:p>
        </p:txBody>
      </p:sp>
      <p:sp>
        <p:nvSpPr>
          <p:cNvPr id="52" name="箭头: V 形 51">
            <a:extLst>
              <a:ext uri="{FF2B5EF4-FFF2-40B4-BE49-F238E27FC236}">
                <a16:creationId xmlns:a16="http://schemas.microsoft.com/office/drawing/2014/main" id="{50F6BA00-2BF7-4618-9510-BFDFF8192D6C}"/>
              </a:ext>
            </a:extLst>
          </p:cNvPr>
          <p:cNvSpPr/>
          <p:nvPr/>
        </p:nvSpPr>
        <p:spPr>
          <a:xfrm rot="5400000">
            <a:off x="6247118" y="6104040"/>
            <a:ext cx="527538" cy="506171"/>
          </a:xfrm>
          <a:prstGeom prst="chevron">
            <a:avLst>
              <a:gd name="adj" fmla="val 21354"/>
            </a:avLst>
          </a:prstGeom>
          <a:solidFill>
            <a:srgbClr val="85D4E6"/>
          </a:solidFill>
          <a:ln w="0"/>
        </p:spPr>
        <p:txBody>
          <a:bodyPr/>
          <a:lstStyle/>
          <a:p>
            <a:endParaRPr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BCF7E1B-D4D8-4491-9848-2B2372122B64}"/>
              </a:ext>
            </a:extLst>
          </p:cNvPr>
          <p:cNvSpPr txBox="1"/>
          <p:nvPr/>
        </p:nvSpPr>
        <p:spPr>
          <a:xfrm>
            <a:off x="6247676" y="6222045"/>
            <a:ext cx="520633" cy="298278"/>
          </a:xfrm>
          <a:prstGeom prst="rect">
            <a:avLst/>
          </a:prstGeom>
          <a:noFill/>
          <a:ln w="0"/>
        </p:spPr>
        <p:txBody>
          <a:bodyPr anchor="ctr"/>
          <a:lstStyle/>
          <a:p>
            <a:pPr algn="ctr"/>
            <a:r>
              <a:rPr lang="zh-CN" sz="1000" dirty="0">
                <a:solidFill>
                  <a:srgbClr val="000000"/>
                </a:solidFill>
                <a:latin typeface="微软雅黑"/>
                <a:ea typeface="微软雅黑"/>
              </a:rPr>
              <a:t>模型</a:t>
            </a:r>
          </a:p>
          <a:p>
            <a:pPr algn="ctr"/>
            <a:r>
              <a:rPr lang="zh-CN" altLang="en-US" sz="1000" dirty="0">
                <a:solidFill>
                  <a:srgbClr val="000000"/>
                </a:solidFill>
                <a:latin typeface="微软雅黑"/>
                <a:ea typeface="微软雅黑"/>
              </a:rPr>
              <a:t>迭代</a:t>
            </a:r>
            <a:endParaRPr lang="zh-CN" sz="1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54" name="箭头: V 形 53">
            <a:extLst>
              <a:ext uri="{FF2B5EF4-FFF2-40B4-BE49-F238E27FC236}">
                <a16:creationId xmlns:a16="http://schemas.microsoft.com/office/drawing/2014/main" id="{2886746B-B0E7-420A-A90A-CF3E73BA4251}"/>
              </a:ext>
            </a:extLst>
          </p:cNvPr>
          <p:cNvSpPr/>
          <p:nvPr/>
        </p:nvSpPr>
        <p:spPr>
          <a:xfrm rot="5400000">
            <a:off x="6890519" y="5162550"/>
            <a:ext cx="527538" cy="506171"/>
          </a:xfrm>
          <a:prstGeom prst="chevron">
            <a:avLst>
              <a:gd name="adj" fmla="val 21354"/>
            </a:avLst>
          </a:prstGeom>
          <a:solidFill>
            <a:srgbClr val="ACDB7E"/>
          </a:solidFill>
          <a:ln w="0"/>
        </p:spPr>
        <p:txBody>
          <a:bodyPr/>
          <a:lstStyle/>
          <a:p>
            <a:endParaRPr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54198CEC-3E7C-4C02-A1FA-A2788A5345EA}"/>
              </a:ext>
            </a:extLst>
          </p:cNvPr>
          <p:cNvSpPr txBox="1"/>
          <p:nvPr/>
        </p:nvSpPr>
        <p:spPr>
          <a:xfrm>
            <a:off x="6891077" y="5280555"/>
            <a:ext cx="520633" cy="298278"/>
          </a:xfrm>
          <a:prstGeom prst="rect">
            <a:avLst/>
          </a:prstGeom>
          <a:noFill/>
          <a:ln w="0"/>
        </p:spPr>
        <p:txBody>
          <a:bodyPr anchor="ctr"/>
          <a:lstStyle/>
          <a:p>
            <a:pPr algn="ctr"/>
            <a:r>
              <a:rPr lang="zh-CN" sz="1000" dirty="0">
                <a:solidFill>
                  <a:srgbClr val="000000"/>
                </a:solidFill>
                <a:latin typeface="微软雅黑"/>
                <a:ea typeface="微软雅黑"/>
              </a:rPr>
              <a:t>画像</a:t>
            </a:r>
          </a:p>
          <a:p>
            <a:pPr algn="ctr"/>
            <a:r>
              <a:rPr lang="zh-CN" sz="1000" dirty="0">
                <a:solidFill>
                  <a:srgbClr val="000000"/>
                </a:solidFill>
                <a:latin typeface="微软雅黑"/>
                <a:ea typeface="微软雅黑"/>
              </a:rPr>
              <a:t>匹配</a:t>
            </a:r>
          </a:p>
        </p:txBody>
      </p:sp>
      <p:cxnSp>
        <p:nvCxnSpPr>
          <p:cNvPr id="56" name="连接符: 肘形 55">
            <a:extLst>
              <a:ext uri="{FF2B5EF4-FFF2-40B4-BE49-F238E27FC236}">
                <a16:creationId xmlns:a16="http://schemas.microsoft.com/office/drawing/2014/main" id="{A9497E65-73F8-4956-8BC3-AD94535C5384}"/>
              </a:ext>
            </a:extLst>
          </p:cNvPr>
          <p:cNvCxnSpPr>
            <a:cxnSpLocks/>
            <a:stCxn id="39" idx="3"/>
            <a:endCxn id="42" idx="2"/>
          </p:cNvCxnSpPr>
          <p:nvPr/>
        </p:nvCxnSpPr>
        <p:spPr>
          <a:xfrm rot="5400000" flipV="1">
            <a:off x="9613517" y="4317688"/>
            <a:ext cx="152400" cy="635000"/>
          </a:xfrm>
          <a:prstGeom prst="bentConnector3">
            <a:avLst>
              <a:gd name="adj1" fmla="val 50000"/>
            </a:avLst>
          </a:prstGeom>
          <a:noFill/>
          <a:ln w="15875">
            <a:solidFill>
              <a:srgbClr val="7B7B7B"/>
            </a:solidFill>
            <a:prstDash val="solid"/>
            <a:headEnd/>
            <a:tailEnd/>
          </a:ln>
        </p:spPr>
      </p:cxnSp>
      <p:cxnSp>
        <p:nvCxnSpPr>
          <p:cNvPr id="57" name="连接符: 肘形 56">
            <a:extLst>
              <a:ext uri="{FF2B5EF4-FFF2-40B4-BE49-F238E27FC236}">
                <a16:creationId xmlns:a16="http://schemas.microsoft.com/office/drawing/2014/main" id="{51A8B9EF-141F-4980-A84B-AA1EFAA26E1F}"/>
              </a:ext>
            </a:extLst>
          </p:cNvPr>
          <p:cNvCxnSpPr>
            <a:cxnSpLocks/>
            <a:stCxn id="39" idx="3"/>
            <a:endCxn id="41" idx="2"/>
          </p:cNvCxnSpPr>
          <p:nvPr/>
        </p:nvCxnSpPr>
        <p:spPr>
          <a:xfrm rot="5400000">
            <a:off x="9296017" y="4630955"/>
            <a:ext cx="152400" cy="8467"/>
          </a:xfrm>
          <a:prstGeom prst="bentConnector3">
            <a:avLst>
              <a:gd name="adj1" fmla="val 50000"/>
            </a:avLst>
          </a:prstGeom>
          <a:noFill/>
          <a:ln w="15875">
            <a:solidFill>
              <a:srgbClr val="7B7B7B"/>
            </a:solidFill>
            <a:prstDash val="solid"/>
            <a:headEnd/>
            <a:tailEnd/>
          </a:ln>
        </p:spPr>
      </p:cxnSp>
      <p:sp>
        <p:nvSpPr>
          <p:cNvPr id="61" name="箭头: V 形 60">
            <a:extLst>
              <a:ext uri="{FF2B5EF4-FFF2-40B4-BE49-F238E27FC236}">
                <a16:creationId xmlns:a16="http://schemas.microsoft.com/office/drawing/2014/main" id="{7E53BFAC-F525-4F79-BE17-B3D4AAC4C669}"/>
              </a:ext>
            </a:extLst>
          </p:cNvPr>
          <p:cNvSpPr/>
          <p:nvPr/>
        </p:nvSpPr>
        <p:spPr>
          <a:xfrm rot="5400000">
            <a:off x="6894855" y="5634140"/>
            <a:ext cx="527538" cy="506171"/>
          </a:xfrm>
          <a:prstGeom prst="chevron">
            <a:avLst>
              <a:gd name="adj" fmla="val 21354"/>
            </a:avLst>
          </a:prstGeom>
          <a:solidFill>
            <a:srgbClr val="CFC7F4"/>
          </a:solidFill>
          <a:ln w="0"/>
        </p:spPr>
        <p:txBody>
          <a:bodyPr/>
          <a:lstStyle/>
          <a:p>
            <a:endParaRPr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1945EBAA-5F94-4571-9B70-0F98D2C2BA01}"/>
              </a:ext>
            </a:extLst>
          </p:cNvPr>
          <p:cNvSpPr txBox="1"/>
          <p:nvPr/>
        </p:nvSpPr>
        <p:spPr>
          <a:xfrm>
            <a:off x="6895413" y="5752145"/>
            <a:ext cx="520633" cy="298278"/>
          </a:xfrm>
          <a:prstGeom prst="rect">
            <a:avLst/>
          </a:prstGeom>
          <a:noFill/>
          <a:ln w="0"/>
        </p:spPr>
        <p:txBody>
          <a:bodyPr anchor="ctr"/>
          <a:lstStyle/>
          <a:p>
            <a:pPr algn="ctr"/>
            <a:r>
              <a:rPr lang="zh-CN" sz="1000" dirty="0">
                <a:solidFill>
                  <a:srgbClr val="000000"/>
                </a:solidFill>
                <a:latin typeface="微软雅黑"/>
                <a:ea typeface="微软雅黑"/>
              </a:rPr>
              <a:t>特征</a:t>
            </a:r>
          </a:p>
          <a:p>
            <a:pPr algn="ctr"/>
            <a:r>
              <a:rPr lang="zh-CN" sz="1000" dirty="0">
                <a:solidFill>
                  <a:srgbClr val="000000"/>
                </a:solidFill>
                <a:latin typeface="微软雅黑"/>
                <a:ea typeface="微软雅黑"/>
              </a:rPr>
              <a:t>工程</a:t>
            </a:r>
          </a:p>
        </p:txBody>
      </p:sp>
      <p:sp>
        <p:nvSpPr>
          <p:cNvPr id="63" name="箭头: V 形 62">
            <a:extLst>
              <a:ext uri="{FF2B5EF4-FFF2-40B4-BE49-F238E27FC236}">
                <a16:creationId xmlns:a16="http://schemas.microsoft.com/office/drawing/2014/main" id="{4FFF7490-0FB1-4879-8F95-2C486710E9D8}"/>
              </a:ext>
            </a:extLst>
          </p:cNvPr>
          <p:cNvSpPr/>
          <p:nvPr/>
        </p:nvSpPr>
        <p:spPr>
          <a:xfrm rot="5400000">
            <a:off x="6890518" y="6104040"/>
            <a:ext cx="527538" cy="506171"/>
          </a:xfrm>
          <a:prstGeom prst="chevron">
            <a:avLst>
              <a:gd name="adj" fmla="val 21354"/>
            </a:avLst>
          </a:prstGeom>
          <a:solidFill>
            <a:srgbClr val="CFC7F4"/>
          </a:solidFill>
          <a:ln w="0"/>
        </p:spPr>
        <p:txBody>
          <a:bodyPr/>
          <a:lstStyle/>
          <a:p>
            <a:endParaRPr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483FEB5-FA04-4E81-AFF8-33FE272F71E3}"/>
              </a:ext>
            </a:extLst>
          </p:cNvPr>
          <p:cNvSpPr txBox="1"/>
          <p:nvPr/>
        </p:nvSpPr>
        <p:spPr>
          <a:xfrm>
            <a:off x="6891076" y="6222045"/>
            <a:ext cx="520633" cy="298278"/>
          </a:xfrm>
          <a:prstGeom prst="rect">
            <a:avLst/>
          </a:prstGeom>
          <a:noFill/>
          <a:ln w="0"/>
        </p:spPr>
        <p:txBody>
          <a:bodyPr anchor="ctr"/>
          <a:lstStyle/>
          <a:p>
            <a:pPr algn="ctr"/>
            <a:r>
              <a:rPr lang="zh-CN" sz="1000" dirty="0">
                <a:solidFill>
                  <a:srgbClr val="000000"/>
                </a:solidFill>
                <a:latin typeface="微软雅黑"/>
                <a:ea typeface="微软雅黑"/>
              </a:rPr>
              <a:t>模型</a:t>
            </a:r>
          </a:p>
          <a:p>
            <a:pPr algn="ctr"/>
            <a:r>
              <a:rPr lang="zh-CN" altLang="en-US" sz="1000" dirty="0">
                <a:solidFill>
                  <a:srgbClr val="000000"/>
                </a:solidFill>
                <a:latin typeface="微软雅黑"/>
              </a:rPr>
              <a:t>迭代</a:t>
            </a:r>
            <a:endParaRPr lang="zh-CN" sz="1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65" name="箭头: V 形 64">
            <a:extLst>
              <a:ext uri="{FF2B5EF4-FFF2-40B4-BE49-F238E27FC236}">
                <a16:creationId xmlns:a16="http://schemas.microsoft.com/office/drawing/2014/main" id="{61AFD324-D3CB-4E2A-97FF-019CC351DF03}"/>
              </a:ext>
            </a:extLst>
          </p:cNvPr>
          <p:cNvSpPr/>
          <p:nvPr/>
        </p:nvSpPr>
        <p:spPr>
          <a:xfrm rot="5400000">
            <a:off x="7533919" y="5644264"/>
            <a:ext cx="527538" cy="506171"/>
          </a:xfrm>
          <a:prstGeom prst="chevron">
            <a:avLst>
              <a:gd name="adj" fmla="val 21354"/>
            </a:avLst>
          </a:prstGeom>
          <a:solidFill>
            <a:srgbClr val="CFC7F4"/>
          </a:solidFill>
          <a:ln w="0"/>
        </p:spPr>
        <p:txBody>
          <a:bodyPr/>
          <a:lstStyle/>
          <a:p>
            <a:endParaRPr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4B7E8576-6758-4E76-9F33-AA4981481F8C}"/>
              </a:ext>
            </a:extLst>
          </p:cNvPr>
          <p:cNvSpPr txBox="1"/>
          <p:nvPr/>
        </p:nvSpPr>
        <p:spPr>
          <a:xfrm>
            <a:off x="7534477" y="5762269"/>
            <a:ext cx="520633" cy="298278"/>
          </a:xfrm>
          <a:prstGeom prst="rect">
            <a:avLst/>
          </a:prstGeom>
          <a:noFill/>
          <a:ln w="0"/>
        </p:spPr>
        <p:txBody>
          <a:bodyPr anchor="ctr"/>
          <a:lstStyle/>
          <a:p>
            <a:pPr algn="ctr"/>
            <a:r>
              <a:rPr lang="zh-CN" sz="1000">
                <a:solidFill>
                  <a:srgbClr val="000000"/>
                </a:solidFill>
                <a:latin typeface="微软雅黑"/>
                <a:ea typeface="微软雅黑"/>
              </a:rPr>
              <a:t>特征</a:t>
            </a:r>
          </a:p>
          <a:p>
            <a:pPr algn="ctr"/>
            <a:r>
              <a:rPr lang="zh-CN" sz="1000">
                <a:solidFill>
                  <a:srgbClr val="000000"/>
                </a:solidFill>
                <a:latin typeface="微软雅黑"/>
                <a:ea typeface="微软雅黑"/>
              </a:rPr>
              <a:t>工程</a:t>
            </a:r>
          </a:p>
        </p:txBody>
      </p:sp>
      <p:sp>
        <p:nvSpPr>
          <p:cNvPr id="67" name="箭头: V 形 66">
            <a:extLst>
              <a:ext uri="{FF2B5EF4-FFF2-40B4-BE49-F238E27FC236}">
                <a16:creationId xmlns:a16="http://schemas.microsoft.com/office/drawing/2014/main" id="{04C73010-7F66-47D0-B157-FCD3569520DB}"/>
              </a:ext>
            </a:extLst>
          </p:cNvPr>
          <p:cNvSpPr/>
          <p:nvPr/>
        </p:nvSpPr>
        <p:spPr>
          <a:xfrm rot="5400000">
            <a:off x="7529581" y="6114166"/>
            <a:ext cx="527538" cy="506171"/>
          </a:xfrm>
          <a:prstGeom prst="chevron">
            <a:avLst>
              <a:gd name="adj" fmla="val 21354"/>
            </a:avLst>
          </a:prstGeom>
          <a:solidFill>
            <a:srgbClr val="CFC7F4"/>
          </a:solidFill>
          <a:ln w="0"/>
        </p:spPr>
        <p:txBody>
          <a:bodyPr/>
          <a:lstStyle/>
          <a:p>
            <a:endParaRPr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78902C8F-7526-4B7C-9900-84E19C6C525F}"/>
              </a:ext>
            </a:extLst>
          </p:cNvPr>
          <p:cNvSpPr txBox="1"/>
          <p:nvPr/>
        </p:nvSpPr>
        <p:spPr>
          <a:xfrm>
            <a:off x="7530139" y="6232171"/>
            <a:ext cx="520633" cy="298278"/>
          </a:xfrm>
          <a:prstGeom prst="rect">
            <a:avLst/>
          </a:prstGeom>
          <a:noFill/>
          <a:ln w="0"/>
        </p:spPr>
        <p:txBody>
          <a:bodyPr anchor="ctr"/>
          <a:lstStyle/>
          <a:p>
            <a:pPr algn="ctr"/>
            <a:r>
              <a:rPr lang="zh-CN" sz="1000" dirty="0">
                <a:solidFill>
                  <a:srgbClr val="000000"/>
                </a:solidFill>
                <a:latin typeface="微软雅黑"/>
                <a:ea typeface="微软雅黑"/>
              </a:rPr>
              <a:t>模型</a:t>
            </a:r>
          </a:p>
          <a:p>
            <a:pPr algn="ctr"/>
            <a:r>
              <a:rPr lang="zh-CN" altLang="en-US" sz="1000" dirty="0">
                <a:solidFill>
                  <a:srgbClr val="000000"/>
                </a:solidFill>
                <a:latin typeface="微软雅黑"/>
              </a:rPr>
              <a:t>迭代</a:t>
            </a:r>
            <a:endParaRPr lang="zh-CN" sz="1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69" name="箭头: V 形 68">
            <a:extLst>
              <a:ext uri="{FF2B5EF4-FFF2-40B4-BE49-F238E27FC236}">
                <a16:creationId xmlns:a16="http://schemas.microsoft.com/office/drawing/2014/main" id="{5A966CF3-9F5C-4F70-B611-86FE6DA23D20}"/>
              </a:ext>
            </a:extLst>
          </p:cNvPr>
          <p:cNvSpPr/>
          <p:nvPr/>
        </p:nvSpPr>
        <p:spPr>
          <a:xfrm rot="5400000">
            <a:off x="7529581" y="5172675"/>
            <a:ext cx="527538" cy="506171"/>
          </a:xfrm>
          <a:prstGeom prst="chevron">
            <a:avLst>
              <a:gd name="adj" fmla="val 21354"/>
            </a:avLst>
          </a:prstGeom>
          <a:solidFill>
            <a:srgbClr val="85D4E6"/>
          </a:solidFill>
          <a:ln w="0"/>
        </p:spPr>
        <p:txBody>
          <a:bodyPr/>
          <a:lstStyle/>
          <a:p>
            <a:endParaRPr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3D63BD19-DF5F-4149-AE1B-CFFFA1D22320}"/>
              </a:ext>
            </a:extLst>
          </p:cNvPr>
          <p:cNvSpPr txBox="1"/>
          <p:nvPr/>
        </p:nvSpPr>
        <p:spPr>
          <a:xfrm>
            <a:off x="7530139" y="5290680"/>
            <a:ext cx="520633" cy="298278"/>
          </a:xfrm>
          <a:prstGeom prst="rect">
            <a:avLst/>
          </a:prstGeom>
          <a:noFill/>
          <a:ln w="0"/>
        </p:spPr>
        <p:txBody>
          <a:bodyPr anchor="ctr"/>
          <a:lstStyle/>
          <a:p>
            <a:pPr algn="ctr"/>
            <a:r>
              <a:rPr lang="zh-CN" sz="1000" dirty="0">
                <a:solidFill>
                  <a:srgbClr val="000000"/>
                </a:solidFill>
                <a:latin typeface="微软雅黑"/>
                <a:ea typeface="微软雅黑"/>
              </a:rPr>
              <a:t>画像</a:t>
            </a:r>
          </a:p>
          <a:p>
            <a:pPr algn="ctr"/>
            <a:r>
              <a:rPr lang="zh-CN" sz="1000" dirty="0">
                <a:solidFill>
                  <a:srgbClr val="000000"/>
                </a:solidFill>
                <a:latin typeface="微软雅黑"/>
                <a:ea typeface="微软雅黑"/>
              </a:rPr>
              <a:t>匹配</a:t>
            </a:r>
          </a:p>
        </p:txBody>
      </p: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11DD0CEE-91D0-4BDF-9D2B-99CAED5B8315}"/>
              </a:ext>
            </a:extLst>
          </p:cNvPr>
          <p:cNvCxnSpPr/>
          <p:nvPr/>
        </p:nvCxnSpPr>
        <p:spPr>
          <a:xfrm flipV="1">
            <a:off x="5952075" y="2143862"/>
            <a:ext cx="5172684" cy="738"/>
          </a:xfrm>
          <a:prstGeom prst="straightConnector1">
            <a:avLst/>
          </a:prstGeom>
          <a:noFill/>
          <a:ln w="63500">
            <a:solidFill>
              <a:srgbClr val="85D4E6"/>
            </a:solidFill>
            <a:prstDash val="sysDash"/>
            <a:headEnd/>
            <a:tailEnd/>
          </a:ln>
        </p:spPr>
      </p:cxn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9C916378-F18B-4878-BB00-2D1CF13448F3}"/>
              </a:ext>
            </a:extLst>
          </p:cNvPr>
          <p:cNvGrpSpPr/>
          <p:nvPr/>
        </p:nvGrpSpPr>
        <p:grpSpPr>
          <a:xfrm>
            <a:off x="11226987" y="5483798"/>
            <a:ext cx="971176" cy="1093949"/>
            <a:chOff x="11090614" y="5664460"/>
            <a:chExt cx="971176" cy="1093949"/>
          </a:xfrm>
        </p:grpSpPr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BF78CBDA-C807-4F04-BBBC-5F8DAF0268BA}"/>
                </a:ext>
              </a:extLst>
            </p:cNvPr>
            <p:cNvGrpSpPr/>
            <p:nvPr/>
          </p:nvGrpSpPr>
          <p:grpSpPr>
            <a:xfrm>
              <a:off x="11090614" y="6040280"/>
              <a:ext cx="950489" cy="319634"/>
              <a:chOff x="10152529" y="5675609"/>
              <a:chExt cx="950489" cy="319634"/>
            </a:xfrm>
          </p:grpSpPr>
          <p:sp>
            <p:nvSpPr>
              <p:cNvPr id="80" name="矩形: 圆角 79">
                <a:extLst>
                  <a:ext uri="{FF2B5EF4-FFF2-40B4-BE49-F238E27FC236}">
                    <a16:creationId xmlns:a16="http://schemas.microsoft.com/office/drawing/2014/main" id="{670C9B4A-39DF-4FC4-9229-FB0B35D8EF1A}"/>
                  </a:ext>
                </a:extLst>
              </p:cNvPr>
              <p:cNvSpPr/>
              <p:nvPr/>
            </p:nvSpPr>
            <p:spPr>
              <a:xfrm>
                <a:off x="10152529" y="5735312"/>
                <a:ext cx="192101" cy="201706"/>
              </a:xfrm>
              <a:prstGeom prst="roundRect">
                <a:avLst/>
              </a:prstGeom>
              <a:solidFill>
                <a:srgbClr val="85D4E6"/>
              </a:solidFill>
              <a:ln w="12700">
                <a:solidFill>
                  <a:srgbClr val="5C5C5C"/>
                </a:solidFill>
                <a:prstDash val="solid"/>
              </a:ln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C6BEF70E-CB57-402E-A4AA-D80C87819453}"/>
                  </a:ext>
                </a:extLst>
              </p:cNvPr>
              <p:cNvSpPr txBox="1"/>
              <p:nvPr/>
            </p:nvSpPr>
            <p:spPr>
              <a:xfrm>
                <a:off x="10381573" y="5675609"/>
                <a:ext cx="721445" cy="319634"/>
              </a:xfrm>
              <a:prstGeom prst="rect">
                <a:avLst/>
              </a:prstGeom>
              <a:ln w="12700">
                <a:prstDash val="solid"/>
              </a:ln>
            </p:spPr>
            <p:txBody>
              <a:bodyPr/>
              <a:lstStyle/>
              <a:p>
                <a:r>
                  <a:rPr lang="zh-CN" altLang="en-US" sz="1200" dirty="0">
                    <a:solidFill>
                      <a:srgbClr val="1A275B"/>
                    </a:solidFill>
                  </a:rPr>
                  <a:t>迭代中</a:t>
                </a:r>
                <a:endParaRPr lang="zh-CN" sz="1200" dirty="0">
                  <a:solidFill>
                    <a:srgbClr val="1A275B"/>
                  </a:solidFill>
                </a:endParaRPr>
              </a:p>
            </p:txBody>
          </p:sp>
        </p:grp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696D0CC0-DE4A-4B97-AF52-CD9B560DF752}"/>
                </a:ext>
              </a:extLst>
            </p:cNvPr>
            <p:cNvGrpSpPr/>
            <p:nvPr/>
          </p:nvGrpSpPr>
          <p:grpSpPr>
            <a:xfrm>
              <a:off x="11090614" y="6438775"/>
              <a:ext cx="971176" cy="319634"/>
              <a:chOff x="10152529" y="5685953"/>
              <a:chExt cx="971176" cy="319634"/>
            </a:xfrm>
          </p:grpSpPr>
          <p:sp>
            <p:nvSpPr>
              <p:cNvPr id="78" name="矩形: 圆角 77">
                <a:extLst>
                  <a:ext uri="{FF2B5EF4-FFF2-40B4-BE49-F238E27FC236}">
                    <a16:creationId xmlns:a16="http://schemas.microsoft.com/office/drawing/2014/main" id="{B0E2E223-B516-4923-864C-6E80BC8ABA0E}"/>
                  </a:ext>
                </a:extLst>
              </p:cNvPr>
              <p:cNvSpPr/>
              <p:nvPr/>
            </p:nvSpPr>
            <p:spPr>
              <a:xfrm>
                <a:off x="10152529" y="5735312"/>
                <a:ext cx="192101" cy="201706"/>
              </a:xfrm>
              <a:prstGeom prst="roundRect">
                <a:avLst/>
              </a:prstGeom>
              <a:solidFill>
                <a:srgbClr val="CFC7F4"/>
              </a:solidFill>
              <a:ln w="12700">
                <a:solidFill>
                  <a:srgbClr val="5C5C5C"/>
                </a:solidFill>
                <a:prstDash val="solid"/>
              </a:ln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B11E6752-4E02-4244-A2A3-650E5A733408}"/>
                  </a:ext>
                </a:extLst>
              </p:cNvPr>
              <p:cNvSpPr txBox="1"/>
              <p:nvPr/>
            </p:nvSpPr>
            <p:spPr>
              <a:xfrm>
                <a:off x="10402261" y="5685953"/>
                <a:ext cx="721445" cy="319634"/>
              </a:xfrm>
              <a:prstGeom prst="rect">
                <a:avLst/>
              </a:prstGeom>
              <a:ln w="12700">
                <a:prstDash val="solid"/>
              </a:ln>
            </p:spPr>
            <p:txBody>
              <a:bodyPr/>
              <a:lstStyle/>
              <a:p>
                <a:r>
                  <a:rPr lang="zh-CN" sz="1200" dirty="0">
                    <a:solidFill>
                      <a:srgbClr val="1A275B"/>
                    </a:solidFill>
                  </a:rPr>
                  <a:t>待开发</a:t>
                </a:r>
              </a:p>
            </p:txBody>
          </p:sp>
        </p:grp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447C068C-4B66-45EF-B96A-BA8C5195DD43}"/>
                </a:ext>
              </a:extLst>
            </p:cNvPr>
            <p:cNvGrpSpPr/>
            <p:nvPr/>
          </p:nvGrpSpPr>
          <p:grpSpPr>
            <a:xfrm>
              <a:off x="11090614" y="5664461"/>
              <a:ext cx="950489" cy="319634"/>
              <a:chOff x="10152529" y="5675609"/>
              <a:chExt cx="950489" cy="319634"/>
            </a:xfrm>
          </p:grpSpPr>
          <p:sp>
            <p:nvSpPr>
              <p:cNvPr id="76" name="矩形: 圆角 75">
                <a:extLst>
                  <a:ext uri="{FF2B5EF4-FFF2-40B4-BE49-F238E27FC236}">
                    <a16:creationId xmlns:a16="http://schemas.microsoft.com/office/drawing/2014/main" id="{F5CFBD7B-DEBE-4FF5-9D3B-5F1CC02AC2F6}"/>
                  </a:ext>
                </a:extLst>
              </p:cNvPr>
              <p:cNvSpPr/>
              <p:nvPr/>
            </p:nvSpPr>
            <p:spPr>
              <a:xfrm>
                <a:off x="10152529" y="5735312"/>
                <a:ext cx="192101" cy="201706"/>
              </a:xfrm>
              <a:prstGeom prst="roundRect">
                <a:avLst/>
              </a:prstGeom>
              <a:solidFill>
                <a:srgbClr val="ACDB7E"/>
              </a:solidFill>
              <a:ln w="12700">
                <a:solidFill>
                  <a:srgbClr val="5C5C5C"/>
                </a:solidFill>
                <a:prstDash val="solid"/>
              </a:ln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3028DD55-6EE3-439B-9779-08D46630B691}"/>
                  </a:ext>
                </a:extLst>
              </p:cNvPr>
              <p:cNvSpPr txBox="1"/>
              <p:nvPr/>
            </p:nvSpPr>
            <p:spPr>
              <a:xfrm>
                <a:off x="10381573" y="5675609"/>
                <a:ext cx="721445" cy="319634"/>
              </a:xfrm>
              <a:prstGeom prst="rect">
                <a:avLst/>
              </a:prstGeom>
              <a:ln w="12700">
                <a:prstDash val="solid"/>
              </a:ln>
            </p:spPr>
            <p:txBody>
              <a:bodyPr/>
              <a:lstStyle/>
              <a:p>
                <a:r>
                  <a:rPr lang="zh-CN" sz="1200" dirty="0">
                    <a:solidFill>
                      <a:srgbClr val="1A275B"/>
                    </a:solidFill>
                  </a:rPr>
                  <a:t>已完成</a:t>
                </a:r>
              </a:p>
            </p:txBody>
          </p:sp>
        </p:grp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0B944354-CDAC-44C1-B2F0-145B9BE92839}"/>
              </a:ext>
            </a:extLst>
          </p:cNvPr>
          <p:cNvGrpSpPr/>
          <p:nvPr/>
        </p:nvGrpSpPr>
        <p:grpSpPr>
          <a:xfrm>
            <a:off x="6212143" y="1069476"/>
            <a:ext cx="1270826" cy="977497"/>
            <a:chOff x="5432380" y="2588754"/>
            <a:chExt cx="1747378" cy="1143000"/>
          </a:xfrm>
        </p:grpSpPr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45B6BAB1-30F9-4458-994E-F27469BB641A}"/>
                </a:ext>
              </a:extLst>
            </p:cNvPr>
            <p:cNvGrpSpPr/>
            <p:nvPr/>
          </p:nvGrpSpPr>
          <p:grpSpPr>
            <a:xfrm>
              <a:off x="5432380" y="2588754"/>
              <a:ext cx="1747378" cy="1143000"/>
              <a:chOff x="1200630" y="2045874"/>
              <a:chExt cx="1574798" cy="1143000"/>
            </a:xfrm>
          </p:grpSpPr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37498456-A53A-4E26-85A7-D586CBCC3748}"/>
                  </a:ext>
                </a:extLst>
              </p:cNvPr>
              <p:cNvSpPr/>
              <p:nvPr/>
            </p:nvSpPr>
            <p:spPr>
              <a:xfrm>
                <a:off x="1200630" y="2045874"/>
                <a:ext cx="1574798" cy="114300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5C5C5C"/>
                </a:solidFill>
                <a:prstDash val="solid"/>
              </a:ln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1B1A3823-0DA3-41EC-9374-6EF078798CAE}"/>
                  </a:ext>
                </a:extLst>
              </p:cNvPr>
              <p:cNvSpPr/>
              <p:nvPr/>
            </p:nvSpPr>
            <p:spPr>
              <a:xfrm>
                <a:off x="1200630" y="2045874"/>
                <a:ext cx="380215" cy="1143000"/>
              </a:xfrm>
              <a:prstGeom prst="rect">
                <a:avLst/>
              </a:prstGeom>
              <a:solidFill>
                <a:srgbClr val="D9D9D9"/>
              </a:solidFill>
              <a:ln w="12700">
                <a:solidFill>
                  <a:srgbClr val="5C5C5C"/>
                </a:solidFill>
                <a:prstDash val="solid"/>
              </a:ln>
            </p:spPr>
            <p:txBody>
              <a:bodyPr anchor="ctr"/>
              <a:lstStyle/>
              <a:p>
                <a:pPr marL="0" indent="0" algn="ctr" defTabSz="457200">
                  <a:lnSpc>
                    <a:spcPct val="100000"/>
                  </a:lnSpc>
                  <a:buNone/>
                </a:pPr>
                <a:r>
                  <a:rPr lang="zh-CN" sz="1200" dirty="0">
                    <a:solidFill>
                      <a:srgbClr val="1A275B"/>
                    </a:solidFill>
                    <a:latin typeface="微软雅黑"/>
                    <a:ea typeface="微软雅黑"/>
                  </a:rPr>
                  <a:t>歌曲类</a:t>
                </a:r>
              </a:p>
            </p:txBody>
          </p:sp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D1672146-716B-4AF3-8210-3E5D48CB702B}"/>
                  </a:ext>
                </a:extLst>
              </p:cNvPr>
              <p:cNvSpPr txBox="1"/>
              <p:nvPr/>
            </p:nvSpPr>
            <p:spPr>
              <a:xfrm>
                <a:off x="1658154" y="2102714"/>
                <a:ext cx="1028024" cy="323414"/>
              </a:xfrm>
              <a:prstGeom prst="rect">
                <a:avLst/>
              </a:prstGeom>
              <a:solidFill>
                <a:srgbClr val="ACDB7E"/>
              </a:solidFill>
              <a:ln w="12700">
                <a:prstDash val="solid"/>
              </a:ln>
            </p:spPr>
            <p:txBody>
              <a:bodyPr/>
              <a:lstStyle/>
              <a:p>
                <a:pPr marL="0" indent="0" algn="ctr" defTabSz="457200">
                  <a:lnSpc>
                    <a:spcPct val="100000"/>
                  </a:lnSpc>
                  <a:buNone/>
                </a:pPr>
                <a:r>
                  <a:rPr lang="zh-CN" sz="1000">
                    <a:solidFill>
                      <a:srgbClr val="000000"/>
                    </a:solidFill>
                    <a:latin typeface="微软雅黑"/>
                    <a:ea typeface="微软雅黑"/>
                  </a:rPr>
                  <a:t>推荐类点位</a:t>
                </a:r>
              </a:p>
            </p:txBody>
          </p:sp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C913EBF2-5402-443A-B5F9-BF011FE06399}"/>
                  </a:ext>
                </a:extLst>
              </p:cNvPr>
              <p:cNvSpPr txBox="1"/>
              <p:nvPr/>
            </p:nvSpPr>
            <p:spPr>
              <a:xfrm>
                <a:off x="1658154" y="2463693"/>
                <a:ext cx="1028024" cy="323414"/>
              </a:xfrm>
              <a:prstGeom prst="rect">
                <a:avLst/>
              </a:prstGeom>
              <a:solidFill>
                <a:srgbClr val="ACDB7E"/>
              </a:solidFill>
              <a:ln w="12700">
                <a:prstDash val="solid"/>
              </a:ln>
            </p:spPr>
            <p:txBody>
              <a:bodyPr/>
              <a:lstStyle/>
              <a:p>
                <a:pPr algn="ctr"/>
                <a:r>
                  <a:rPr lang="zh-CN" sz="1000">
                    <a:solidFill>
                      <a:srgbClr val="000000"/>
                    </a:solidFill>
                    <a:latin typeface="微软雅黑"/>
                    <a:ea typeface="微软雅黑"/>
                  </a:rPr>
                  <a:t>autoplay</a:t>
                </a:r>
              </a:p>
            </p:txBody>
          </p:sp>
        </p:grp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3C191B89-0100-4057-B911-8E23C3FDFCA1}"/>
                </a:ext>
              </a:extLst>
            </p:cNvPr>
            <p:cNvSpPr txBox="1"/>
            <p:nvPr/>
          </p:nvSpPr>
          <p:spPr>
            <a:xfrm>
              <a:off x="5940044" y="3366648"/>
              <a:ext cx="1140684" cy="323414"/>
            </a:xfrm>
            <a:prstGeom prst="rect">
              <a:avLst/>
            </a:prstGeom>
            <a:solidFill>
              <a:srgbClr val="ACDB7E"/>
            </a:solidFill>
            <a:ln w="0"/>
          </p:spPr>
          <p:txBody>
            <a:bodyPr/>
            <a:lstStyle/>
            <a:p>
              <a:pPr algn="ctr"/>
              <a:r>
                <a:rPr lang="zh-CN" sz="1000">
                  <a:solidFill>
                    <a:srgbClr val="000000"/>
                  </a:solidFill>
                  <a:latin typeface="微软雅黑"/>
                  <a:ea typeface="微软雅黑"/>
                </a:rPr>
                <a:t>中心化点位 </a:t>
              </a: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8BC07530-4D2C-4630-A384-147B6812C95E}"/>
              </a:ext>
            </a:extLst>
          </p:cNvPr>
          <p:cNvGrpSpPr/>
          <p:nvPr/>
        </p:nvGrpSpPr>
        <p:grpSpPr>
          <a:xfrm>
            <a:off x="7905362" y="1069476"/>
            <a:ext cx="1270826" cy="977497"/>
            <a:chOff x="5432380" y="2588753"/>
            <a:chExt cx="1747377" cy="1143000"/>
          </a:xfrm>
        </p:grpSpPr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0E46D287-8174-4D94-B2F6-A7646B33613E}"/>
                </a:ext>
              </a:extLst>
            </p:cNvPr>
            <p:cNvGrpSpPr/>
            <p:nvPr/>
          </p:nvGrpSpPr>
          <p:grpSpPr>
            <a:xfrm>
              <a:off x="5432380" y="2588753"/>
              <a:ext cx="1747377" cy="1143000"/>
              <a:chOff x="1200630" y="2045874"/>
              <a:chExt cx="1574798" cy="1143000"/>
            </a:xfrm>
          </p:grpSpPr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C3AD5E62-79BA-48E0-8FC6-CE8D2F751D35}"/>
                  </a:ext>
                </a:extLst>
              </p:cNvPr>
              <p:cNvSpPr/>
              <p:nvPr/>
            </p:nvSpPr>
            <p:spPr>
              <a:xfrm>
                <a:off x="1200630" y="2045874"/>
                <a:ext cx="1574798" cy="114300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5C5C5C"/>
                </a:solidFill>
                <a:prstDash val="solid"/>
              </a:ln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20E83EF2-965D-46C3-9D00-09E2AA86D195}"/>
                  </a:ext>
                </a:extLst>
              </p:cNvPr>
              <p:cNvSpPr/>
              <p:nvPr/>
            </p:nvSpPr>
            <p:spPr>
              <a:xfrm>
                <a:off x="1200630" y="2045874"/>
                <a:ext cx="380215" cy="1143000"/>
              </a:xfrm>
              <a:prstGeom prst="rect">
                <a:avLst/>
              </a:prstGeom>
              <a:solidFill>
                <a:srgbClr val="D9D9D9"/>
              </a:solidFill>
              <a:ln w="12700">
                <a:solidFill>
                  <a:srgbClr val="5C5C5C"/>
                </a:solidFill>
                <a:prstDash val="solid"/>
              </a:ln>
            </p:spPr>
            <p:txBody>
              <a:bodyPr anchor="ctr"/>
              <a:lstStyle/>
              <a:p>
                <a:pPr algn="ctr"/>
                <a:r>
                  <a:rPr lang="zh-CN" sz="1200" dirty="0">
                    <a:solidFill>
                      <a:srgbClr val="1A275B"/>
                    </a:solidFill>
                    <a:latin typeface="微软雅黑"/>
                    <a:ea typeface="微软雅黑"/>
                  </a:rPr>
                  <a:t>歌单类</a:t>
                </a:r>
              </a:p>
            </p:txBody>
          </p:sp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3A490AE0-5DDA-4956-9A6C-B3FC8DAF24C2}"/>
                  </a:ext>
                </a:extLst>
              </p:cNvPr>
              <p:cNvSpPr txBox="1"/>
              <p:nvPr/>
            </p:nvSpPr>
            <p:spPr>
              <a:xfrm>
                <a:off x="1658154" y="2164777"/>
                <a:ext cx="1028024" cy="323414"/>
              </a:xfrm>
              <a:prstGeom prst="rect">
                <a:avLst/>
              </a:prstGeom>
              <a:solidFill>
                <a:srgbClr val="ACDB7E"/>
              </a:solidFill>
              <a:ln w="12700">
                <a:prstDash val="solid"/>
              </a:ln>
            </p:spPr>
            <p:txBody>
              <a:bodyPr/>
              <a:lstStyle/>
              <a:p>
                <a:pPr marL="0" indent="0" algn="ctr" defTabSz="457200">
                  <a:lnSpc>
                    <a:spcPct val="100000"/>
                  </a:lnSpc>
                  <a:buNone/>
                </a:pPr>
                <a:r>
                  <a:rPr lang="zh-CN" sz="1000" dirty="0">
                    <a:solidFill>
                      <a:srgbClr val="000000"/>
                    </a:solidFill>
                    <a:latin typeface="微软雅黑"/>
                    <a:ea typeface="微软雅黑"/>
                  </a:rPr>
                  <a:t>推荐类点位</a:t>
                </a:r>
              </a:p>
            </p:txBody>
          </p:sp>
        </p:grp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98452C5B-B3BE-4B18-BB97-305D4A885792}"/>
                </a:ext>
              </a:extLst>
            </p:cNvPr>
            <p:cNvSpPr txBox="1"/>
            <p:nvPr/>
          </p:nvSpPr>
          <p:spPr>
            <a:xfrm>
              <a:off x="5940044" y="3252866"/>
              <a:ext cx="1140684" cy="323414"/>
            </a:xfrm>
            <a:prstGeom prst="rect">
              <a:avLst/>
            </a:prstGeom>
            <a:solidFill>
              <a:srgbClr val="ACDB7E"/>
            </a:solidFill>
            <a:ln w="0"/>
          </p:spPr>
          <p:txBody>
            <a:bodyPr/>
            <a:lstStyle/>
            <a:p>
              <a:pPr marL="0" indent="0" algn="ctr" defTabSz="457200">
                <a:lnSpc>
                  <a:spcPct val="100000"/>
                </a:lnSpc>
                <a:buNone/>
              </a:pPr>
              <a:r>
                <a:rPr lang="zh-CN" sz="1000">
                  <a:solidFill>
                    <a:srgbClr val="000000"/>
                  </a:solidFill>
                  <a:latin typeface="微软雅黑"/>
                  <a:ea typeface="微软雅黑"/>
                </a:rPr>
                <a:t>中心化点位 </a:t>
              </a:r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83F751E2-B876-4B51-B375-7AEA16E4D027}"/>
              </a:ext>
            </a:extLst>
          </p:cNvPr>
          <p:cNvGrpSpPr/>
          <p:nvPr/>
        </p:nvGrpSpPr>
        <p:grpSpPr>
          <a:xfrm>
            <a:off x="9565133" y="1069476"/>
            <a:ext cx="1270826" cy="977497"/>
            <a:chOff x="5432380" y="2588753"/>
            <a:chExt cx="1747377" cy="1143000"/>
          </a:xfrm>
        </p:grpSpPr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7E4A6724-3596-4C25-90F9-248A6759BB72}"/>
                </a:ext>
              </a:extLst>
            </p:cNvPr>
            <p:cNvGrpSpPr/>
            <p:nvPr/>
          </p:nvGrpSpPr>
          <p:grpSpPr>
            <a:xfrm>
              <a:off x="5432380" y="2588753"/>
              <a:ext cx="1747377" cy="1143000"/>
              <a:chOff x="1200630" y="2045874"/>
              <a:chExt cx="1574798" cy="1143000"/>
            </a:xfrm>
          </p:grpSpPr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025810E3-76EF-4D3D-9FA8-2FA1293F0750}"/>
                  </a:ext>
                </a:extLst>
              </p:cNvPr>
              <p:cNvSpPr/>
              <p:nvPr/>
            </p:nvSpPr>
            <p:spPr>
              <a:xfrm>
                <a:off x="1200630" y="2045874"/>
                <a:ext cx="1574798" cy="114300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5C5C5C"/>
                </a:solidFill>
                <a:prstDash val="solid"/>
              </a:ln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EE32FE77-1B38-4008-AE84-83EEA4B75457}"/>
                  </a:ext>
                </a:extLst>
              </p:cNvPr>
              <p:cNvSpPr/>
              <p:nvPr/>
            </p:nvSpPr>
            <p:spPr>
              <a:xfrm>
                <a:off x="1200630" y="2045874"/>
                <a:ext cx="380215" cy="1143000"/>
              </a:xfrm>
              <a:prstGeom prst="rect">
                <a:avLst/>
              </a:prstGeom>
              <a:solidFill>
                <a:srgbClr val="D9D9D9"/>
              </a:solidFill>
              <a:ln w="12700">
                <a:solidFill>
                  <a:srgbClr val="5C5C5C"/>
                </a:solidFill>
                <a:prstDash val="solid"/>
              </a:ln>
            </p:spPr>
            <p:txBody>
              <a:bodyPr anchor="ctr"/>
              <a:lstStyle/>
              <a:p>
                <a:pPr algn="ctr"/>
                <a:r>
                  <a:rPr lang="zh-CN" sz="1200" dirty="0">
                    <a:solidFill>
                      <a:srgbClr val="1A275B"/>
                    </a:solidFill>
                    <a:latin typeface="微软雅黑"/>
                    <a:ea typeface="微软雅黑"/>
                  </a:rPr>
                  <a:t>视频类</a:t>
                </a:r>
              </a:p>
            </p:txBody>
          </p:sp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F7298731-813C-444F-82B8-3A4DBB1B2B73}"/>
                  </a:ext>
                </a:extLst>
              </p:cNvPr>
              <p:cNvSpPr txBox="1"/>
              <p:nvPr/>
            </p:nvSpPr>
            <p:spPr>
              <a:xfrm>
                <a:off x="1658154" y="2164777"/>
                <a:ext cx="1028024" cy="323414"/>
              </a:xfrm>
              <a:prstGeom prst="rect">
                <a:avLst/>
              </a:prstGeom>
              <a:solidFill>
                <a:srgbClr val="ACDB7E"/>
              </a:solidFill>
              <a:ln w="12700">
                <a:prstDash val="solid"/>
              </a:ln>
            </p:spPr>
            <p:txBody>
              <a:bodyPr/>
              <a:lstStyle/>
              <a:p>
                <a:pPr algn="ctr"/>
                <a:r>
                  <a:rPr lang="zh-CN" sz="1000" dirty="0">
                    <a:solidFill>
                      <a:srgbClr val="000000"/>
                    </a:solidFill>
                    <a:latin typeface="微软雅黑"/>
                    <a:ea typeface="微软雅黑"/>
                  </a:rPr>
                  <a:t>推荐类点位</a:t>
                </a:r>
              </a:p>
            </p:txBody>
          </p:sp>
        </p:grp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47173E7C-CC22-428D-B841-B65ED2DFB22B}"/>
                </a:ext>
              </a:extLst>
            </p:cNvPr>
            <p:cNvSpPr txBox="1"/>
            <p:nvPr/>
          </p:nvSpPr>
          <p:spPr>
            <a:xfrm>
              <a:off x="5940044" y="3252866"/>
              <a:ext cx="1140684" cy="323414"/>
            </a:xfrm>
            <a:prstGeom prst="rect">
              <a:avLst/>
            </a:prstGeom>
            <a:solidFill>
              <a:srgbClr val="ACDB7E"/>
            </a:solidFill>
            <a:ln w="0"/>
          </p:spPr>
          <p:txBody>
            <a:bodyPr/>
            <a:lstStyle/>
            <a:p>
              <a:pPr algn="ctr"/>
              <a:r>
                <a:rPr lang="zh-CN" sz="1000" dirty="0">
                  <a:solidFill>
                    <a:srgbClr val="000000"/>
                  </a:solidFill>
                  <a:latin typeface="微软雅黑"/>
                  <a:ea typeface="微软雅黑"/>
                </a:rPr>
                <a:t>中心化点位 </a:t>
              </a:r>
            </a:p>
          </p:txBody>
        </p:sp>
      </p:grpSp>
      <p:sp>
        <p:nvSpPr>
          <p:cNvPr id="101" name="矩形 100">
            <a:extLst>
              <a:ext uri="{FF2B5EF4-FFF2-40B4-BE49-F238E27FC236}">
                <a16:creationId xmlns:a16="http://schemas.microsoft.com/office/drawing/2014/main" id="{F303608C-89BF-4AF7-A337-6B8D87C4DF5A}"/>
              </a:ext>
            </a:extLst>
          </p:cNvPr>
          <p:cNvSpPr/>
          <p:nvPr/>
        </p:nvSpPr>
        <p:spPr>
          <a:xfrm>
            <a:off x="10486800" y="2592302"/>
            <a:ext cx="575461" cy="4140444"/>
          </a:xfrm>
          <a:prstGeom prst="rect">
            <a:avLst/>
          </a:prstGeom>
          <a:solidFill>
            <a:srgbClr val="85D4E6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algn="ctr"/>
            <a:r>
              <a:rPr lang="zh-CN" sz="1200" dirty="0">
                <a:solidFill>
                  <a:srgbClr val="1A275B"/>
                </a:solidFill>
              </a:rPr>
              <a:t>点位级监控体系</a:t>
            </a:r>
          </a:p>
        </p:txBody>
      </p: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5A8DBF97-FD56-4D52-B360-5C3364BAF702}"/>
              </a:ext>
            </a:extLst>
          </p:cNvPr>
          <p:cNvCxnSpPr/>
          <p:nvPr/>
        </p:nvCxnSpPr>
        <p:spPr>
          <a:xfrm flipV="1">
            <a:off x="5952075" y="979837"/>
            <a:ext cx="5172684" cy="738"/>
          </a:xfrm>
          <a:prstGeom prst="straightConnector1">
            <a:avLst/>
          </a:prstGeom>
          <a:noFill/>
          <a:ln w="63500">
            <a:solidFill>
              <a:srgbClr val="85D4E6"/>
            </a:solidFill>
            <a:prstDash val="solid"/>
            <a:headEnd/>
            <a:tailEnd/>
          </a:ln>
        </p:spPr>
      </p:cxnSp>
      <p:sp>
        <p:nvSpPr>
          <p:cNvPr id="103" name="矩形: 圆角 102">
            <a:extLst>
              <a:ext uri="{FF2B5EF4-FFF2-40B4-BE49-F238E27FC236}">
                <a16:creationId xmlns:a16="http://schemas.microsoft.com/office/drawing/2014/main" id="{B8430D4C-E0C4-417E-B4A8-6098551D60EE}"/>
              </a:ext>
            </a:extLst>
          </p:cNvPr>
          <p:cNvSpPr/>
          <p:nvPr/>
        </p:nvSpPr>
        <p:spPr>
          <a:xfrm>
            <a:off x="7994597" y="243611"/>
            <a:ext cx="1025009" cy="535130"/>
          </a:xfrm>
          <a:prstGeom prst="roundRect">
            <a:avLst/>
          </a:prstGeom>
          <a:solidFill>
            <a:srgbClr val="D9EAD3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algn="ctr"/>
            <a:r>
              <a:rPr lang="zh-CN" dirty="0">
                <a:solidFill>
                  <a:srgbClr val="1A275B"/>
                </a:solidFill>
              </a:rPr>
              <a:t>用户侧</a:t>
            </a: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D0F9BA54-E8F2-41C6-A396-DF9EE1C08CBA}"/>
              </a:ext>
            </a:extLst>
          </p:cNvPr>
          <p:cNvSpPr/>
          <p:nvPr/>
        </p:nvSpPr>
        <p:spPr>
          <a:xfrm>
            <a:off x="4481274" y="2462810"/>
            <a:ext cx="1270826" cy="977497"/>
          </a:xfrm>
          <a:prstGeom prst="rect">
            <a:avLst/>
          </a:prstGeom>
          <a:solidFill>
            <a:srgbClr val="FFFFFF"/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endParaRPr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488A794D-E6D9-4208-A9D5-F4F7707E923E}"/>
              </a:ext>
            </a:extLst>
          </p:cNvPr>
          <p:cNvSpPr/>
          <p:nvPr/>
        </p:nvSpPr>
        <p:spPr>
          <a:xfrm>
            <a:off x="4481274" y="2462810"/>
            <a:ext cx="306824" cy="977496"/>
          </a:xfrm>
          <a:prstGeom prst="rect">
            <a:avLst/>
          </a:prstGeom>
          <a:solidFill>
            <a:srgbClr val="D9D9D9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marL="0" indent="0" algn="ctr" defTabSz="457200">
              <a:lnSpc>
                <a:spcPct val="100000"/>
              </a:lnSpc>
              <a:buNone/>
            </a:pPr>
            <a:r>
              <a:rPr lang="zh-CN" sz="1200" dirty="0">
                <a:solidFill>
                  <a:srgbClr val="1A275B"/>
                </a:solidFill>
                <a:latin typeface="微软雅黑"/>
                <a:ea typeface="微软雅黑"/>
              </a:rPr>
              <a:t>数据回收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CF26822D-FC69-4097-B004-FC65AD5BD48E}"/>
              </a:ext>
            </a:extLst>
          </p:cNvPr>
          <p:cNvSpPr txBox="1"/>
          <p:nvPr/>
        </p:nvSpPr>
        <p:spPr>
          <a:xfrm>
            <a:off x="4850485" y="2511420"/>
            <a:ext cx="829591" cy="276584"/>
          </a:xfrm>
          <a:prstGeom prst="rect">
            <a:avLst/>
          </a:prstGeom>
          <a:solidFill>
            <a:srgbClr val="ACDB7E"/>
          </a:solidFill>
          <a:ln w="12700">
            <a:prstDash val="solid"/>
          </a:ln>
        </p:spPr>
        <p:txBody>
          <a:bodyPr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algn="ctr"/>
            <a:r>
              <a:rPr lang="zh-CN" sz="1000">
                <a:solidFill>
                  <a:srgbClr val="000000"/>
                </a:solidFill>
                <a:latin typeface="微软雅黑"/>
                <a:ea typeface="微软雅黑"/>
              </a:rPr>
              <a:t>数据回收</a:t>
            </a: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F4B47593-68B6-434D-AC4D-9821EA906BC4}"/>
              </a:ext>
            </a:extLst>
          </p:cNvPr>
          <p:cNvSpPr txBox="1"/>
          <p:nvPr/>
        </p:nvSpPr>
        <p:spPr>
          <a:xfrm>
            <a:off x="4860829" y="3089072"/>
            <a:ext cx="829591" cy="276584"/>
          </a:xfrm>
          <a:prstGeom prst="rect">
            <a:avLst/>
          </a:prstGeom>
          <a:solidFill>
            <a:srgbClr val="CFC7F4"/>
          </a:solidFill>
          <a:ln w="12700">
            <a:prstDash val="solid"/>
          </a:ln>
        </p:spPr>
        <p:txBody>
          <a:bodyPr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algn="ctr"/>
            <a:r>
              <a:rPr lang="zh-CN" sz="1000" dirty="0">
                <a:solidFill>
                  <a:srgbClr val="000000"/>
                </a:solidFill>
                <a:latin typeface="微软雅黑"/>
                <a:ea typeface="微软雅黑"/>
              </a:rPr>
              <a:t>数据清洗</a:t>
            </a:r>
          </a:p>
        </p:txBody>
      </p:sp>
      <p:cxnSp>
        <p:nvCxnSpPr>
          <p:cNvPr id="108" name="连接符: 肘形 107">
            <a:extLst>
              <a:ext uri="{FF2B5EF4-FFF2-40B4-BE49-F238E27FC236}">
                <a16:creationId xmlns:a16="http://schemas.microsoft.com/office/drawing/2014/main" id="{992C72AC-8FF6-4884-8C0D-FC929EFBF4C0}"/>
              </a:ext>
            </a:extLst>
          </p:cNvPr>
          <p:cNvCxnSpPr>
            <a:cxnSpLocks/>
            <a:stCxn id="103" idx="1"/>
            <a:endCxn id="104" idx="2"/>
          </p:cNvCxnSpPr>
          <p:nvPr/>
        </p:nvCxnSpPr>
        <p:spPr>
          <a:xfrm flipH="1">
            <a:off x="5118851" y="510200"/>
            <a:ext cx="2876550" cy="1949450"/>
          </a:xfrm>
          <a:prstGeom prst="bentConnector2">
            <a:avLst/>
          </a:prstGeom>
          <a:noFill/>
          <a:ln w="79375">
            <a:solidFill>
              <a:srgbClr val="85D4E6"/>
            </a:solidFill>
            <a:prstDash val="solid"/>
            <a:headEnd/>
            <a:tailEnd type="triangle"/>
          </a:ln>
        </p:spPr>
      </p:cxnSp>
      <p:sp>
        <p:nvSpPr>
          <p:cNvPr id="109" name="圆柱形 108">
            <a:extLst>
              <a:ext uri="{FF2B5EF4-FFF2-40B4-BE49-F238E27FC236}">
                <a16:creationId xmlns:a16="http://schemas.microsoft.com/office/drawing/2014/main" id="{5CAA6675-35D8-4ABC-B532-5E8F76E0C1DD}"/>
              </a:ext>
            </a:extLst>
          </p:cNvPr>
          <p:cNvSpPr/>
          <p:nvPr/>
        </p:nvSpPr>
        <p:spPr>
          <a:xfrm>
            <a:off x="4745935" y="3849986"/>
            <a:ext cx="744760" cy="2916977"/>
          </a:xfrm>
          <a:prstGeom prst="can">
            <a:avLst/>
          </a:prstGeom>
          <a:solidFill>
            <a:srgbClr val="ACDB7E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pPr marL="0" indent="0" algn="ctr" defTabSz="457200">
              <a:lnSpc>
                <a:spcPct val="100000"/>
              </a:lnSpc>
              <a:buNone/>
            </a:pPr>
            <a:r>
              <a:rPr lang="zh-CN" sz="1200" dirty="0"/>
              <a:t>数据</a:t>
            </a:r>
          </a:p>
          <a:p>
            <a:pPr algn="ctr"/>
            <a:r>
              <a:rPr lang="zh-CN" sz="1200" dirty="0"/>
              <a:t>通道</a:t>
            </a:r>
            <a:endParaRPr lang="en-US" altLang="zh-CN" sz="1100" dirty="0"/>
          </a:p>
          <a:p>
            <a:pPr algn="ctr"/>
            <a:r>
              <a:rPr lang="zh-CN" altLang="zh-CN" sz="1050" dirty="0"/>
              <a:t>TDW/</a:t>
            </a:r>
            <a:endParaRPr lang="zh-CN" sz="1050" dirty="0"/>
          </a:p>
          <a:p>
            <a:pPr algn="ctr"/>
            <a:r>
              <a:rPr lang="zh-CN" sz="1050" dirty="0"/>
              <a:t>CKV</a:t>
            </a:r>
            <a:r>
              <a:rPr lang="en-US" altLang="zh-CN" sz="1050" dirty="0"/>
              <a:t>+</a:t>
            </a:r>
            <a:r>
              <a:rPr lang="zh-CN" sz="1050" dirty="0"/>
              <a:t>/</a:t>
            </a:r>
          </a:p>
          <a:p>
            <a:pPr algn="ctr"/>
            <a:r>
              <a:rPr lang="zh-CN" sz="1050" dirty="0"/>
              <a:t>MYSQL</a:t>
            </a:r>
            <a:r>
              <a:rPr lang="en-US" altLang="zh-CN" sz="1050" dirty="0"/>
              <a:t>/</a:t>
            </a:r>
          </a:p>
          <a:p>
            <a:pPr algn="ctr"/>
            <a:r>
              <a:rPr lang="en-US" altLang="zh-CN" sz="1050" dirty="0" err="1"/>
              <a:t>CMongo</a:t>
            </a:r>
            <a:endParaRPr lang="zh-CN" sz="1050" dirty="0"/>
          </a:p>
        </p:txBody>
      </p: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89151AC2-0ED4-4EFA-A550-987781BBB0E6}"/>
              </a:ext>
            </a:extLst>
          </p:cNvPr>
          <p:cNvCxnSpPr>
            <a:cxnSpLocks/>
            <a:stCxn id="104" idx="3"/>
            <a:endCxn id="109" idx="1"/>
          </p:cNvCxnSpPr>
          <p:nvPr/>
        </p:nvCxnSpPr>
        <p:spPr>
          <a:xfrm>
            <a:off x="5116687" y="3440308"/>
            <a:ext cx="1628" cy="409677"/>
          </a:xfrm>
          <a:prstGeom prst="straightConnector1">
            <a:avLst/>
          </a:prstGeom>
          <a:noFill/>
          <a:ln w="79375">
            <a:solidFill>
              <a:srgbClr val="85D4E6"/>
            </a:solidFill>
            <a:prstDash val="solid"/>
            <a:headEnd/>
            <a:tailEnd type="triangle"/>
          </a:ln>
        </p:spPr>
      </p:cxnSp>
      <p:sp>
        <p:nvSpPr>
          <p:cNvPr id="111" name="箭头: 上下 110">
            <a:extLst>
              <a:ext uri="{FF2B5EF4-FFF2-40B4-BE49-F238E27FC236}">
                <a16:creationId xmlns:a16="http://schemas.microsoft.com/office/drawing/2014/main" id="{D231261E-644F-4C40-8309-6CFF27815711}"/>
              </a:ext>
            </a:extLst>
          </p:cNvPr>
          <p:cNvSpPr/>
          <p:nvPr/>
        </p:nvSpPr>
        <p:spPr>
          <a:xfrm>
            <a:off x="8330840" y="2082881"/>
            <a:ext cx="321911" cy="428538"/>
          </a:xfrm>
          <a:prstGeom prst="upDownArrow">
            <a:avLst/>
          </a:prstGeom>
          <a:solidFill>
            <a:srgbClr val="85D4E6"/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endParaRPr/>
          </a:p>
        </p:txBody>
      </p:sp>
      <p:sp>
        <p:nvSpPr>
          <p:cNvPr id="122" name="箭头: 上下 121">
            <a:extLst>
              <a:ext uri="{FF2B5EF4-FFF2-40B4-BE49-F238E27FC236}">
                <a16:creationId xmlns:a16="http://schemas.microsoft.com/office/drawing/2014/main" id="{7C974C89-4A48-479F-91F2-494AC0285B2D}"/>
              </a:ext>
            </a:extLst>
          </p:cNvPr>
          <p:cNvSpPr/>
          <p:nvPr/>
        </p:nvSpPr>
        <p:spPr>
          <a:xfrm>
            <a:off x="8367460" y="727022"/>
            <a:ext cx="321911" cy="342454"/>
          </a:xfrm>
          <a:prstGeom prst="upDownArrow">
            <a:avLst>
              <a:gd name="adj1" fmla="val 50000"/>
              <a:gd name="adj2" fmla="val 43550"/>
            </a:avLst>
          </a:prstGeom>
          <a:solidFill>
            <a:srgbClr val="85D4E6"/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endParaRPr/>
          </a:p>
        </p:txBody>
      </p:sp>
      <p:sp>
        <p:nvSpPr>
          <p:cNvPr id="123" name="箭头: 左右 122">
            <a:extLst>
              <a:ext uri="{FF2B5EF4-FFF2-40B4-BE49-F238E27FC236}">
                <a16:creationId xmlns:a16="http://schemas.microsoft.com/office/drawing/2014/main" id="{1647B599-D47A-49A1-B825-6CEC62AE8B34}"/>
              </a:ext>
            </a:extLst>
          </p:cNvPr>
          <p:cNvSpPr/>
          <p:nvPr/>
        </p:nvSpPr>
        <p:spPr>
          <a:xfrm>
            <a:off x="5495368" y="4902200"/>
            <a:ext cx="482162" cy="391019"/>
          </a:xfrm>
          <a:prstGeom prst="leftRightArrow">
            <a:avLst/>
          </a:prstGeom>
          <a:solidFill>
            <a:srgbClr val="85D4E6"/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endParaRPr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9641517-BEFA-4A02-A3C7-EF2E9A7472BC}"/>
              </a:ext>
            </a:extLst>
          </p:cNvPr>
          <p:cNvGrpSpPr/>
          <p:nvPr/>
        </p:nvGrpSpPr>
        <p:grpSpPr>
          <a:xfrm>
            <a:off x="1469070" y="5566233"/>
            <a:ext cx="2575628" cy="1018054"/>
            <a:chOff x="1443994" y="4566454"/>
            <a:chExt cx="2575628" cy="1018054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3359F88-543B-4B6D-9906-05D814E37234}"/>
                </a:ext>
              </a:extLst>
            </p:cNvPr>
            <p:cNvSpPr txBox="1"/>
            <p:nvPr/>
          </p:nvSpPr>
          <p:spPr>
            <a:xfrm>
              <a:off x="1443994" y="4566454"/>
              <a:ext cx="2575628" cy="101805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E9E9E9"/>
              </a:solidFill>
              <a:prstDash val="solid"/>
            </a:ln>
          </p:spPr>
          <p:txBody>
            <a:bodyPr/>
            <a:lstStyle/>
            <a:p>
              <a:pPr algn="ctr"/>
              <a:endParaRPr lang="zh-CN" sz="1000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B42E3F7-177C-4627-BD44-50CB5806BFE4}"/>
                </a:ext>
              </a:extLst>
            </p:cNvPr>
            <p:cNvSpPr txBox="1"/>
            <p:nvPr/>
          </p:nvSpPr>
          <p:spPr>
            <a:xfrm>
              <a:off x="2331934" y="4608368"/>
              <a:ext cx="757490" cy="339651"/>
            </a:xfrm>
            <a:prstGeom prst="rect">
              <a:avLst/>
            </a:prstGeom>
            <a:solidFill>
              <a:srgbClr val="D9D9D9"/>
            </a:solidFill>
            <a:ln w="0"/>
          </p:spPr>
          <p:txBody>
            <a:bodyPr anchor="ctr"/>
            <a:lstStyle/>
            <a:p>
              <a:pPr marL="0" indent="0" algn="ctr" defTabSz="457200">
                <a:lnSpc>
                  <a:spcPct val="100000"/>
                </a:lnSpc>
                <a:buNone/>
              </a:pPr>
              <a:r>
                <a:rPr lang="zh-CN" sz="1000" b="0" i="0" strike="noStrike" spc="0">
                  <a:solidFill>
                    <a:srgbClr val="000000"/>
                  </a:solidFill>
                  <a:latin typeface="微软雅黑"/>
                  <a:ea typeface="微软雅黑"/>
                </a:rPr>
                <a:t>退出机制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384BB00-67C0-437E-AD26-88C5218118A5}"/>
                </a:ext>
              </a:extLst>
            </p:cNvPr>
            <p:cNvSpPr txBox="1"/>
            <p:nvPr/>
          </p:nvSpPr>
          <p:spPr>
            <a:xfrm>
              <a:off x="1487596" y="5123458"/>
              <a:ext cx="675266" cy="360339"/>
            </a:xfrm>
            <a:prstGeom prst="rect">
              <a:avLst/>
            </a:prstGeom>
            <a:solidFill>
              <a:srgbClr val="ACDB7E"/>
            </a:solidFill>
            <a:ln w="0"/>
          </p:spPr>
          <p:txBody>
            <a:bodyPr anchor="ctr"/>
            <a:lstStyle/>
            <a:p>
              <a:pPr marL="0" indent="0" algn="ctr" defTabSz="457200">
                <a:lnSpc>
                  <a:spcPct val="100000"/>
                </a:lnSpc>
                <a:buNone/>
              </a:pPr>
              <a:r>
                <a:rPr lang="zh-CN" sz="1000">
                  <a:solidFill>
                    <a:srgbClr val="000000"/>
                  </a:solidFill>
                  <a:latin typeface="微软雅黑"/>
                  <a:ea typeface="微软雅黑"/>
                </a:rPr>
                <a:t>歌曲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6655888-DCD3-43BD-B3C2-B5B8850971B3}"/>
                </a:ext>
              </a:extLst>
            </p:cNvPr>
            <p:cNvSpPr txBox="1"/>
            <p:nvPr/>
          </p:nvSpPr>
          <p:spPr>
            <a:xfrm>
              <a:off x="2374191" y="5123458"/>
              <a:ext cx="672975" cy="360339"/>
            </a:xfrm>
            <a:prstGeom prst="rect">
              <a:avLst/>
            </a:prstGeom>
            <a:solidFill>
              <a:srgbClr val="CFC7F4"/>
            </a:solidFill>
            <a:ln w="0"/>
          </p:spPr>
          <p:txBody>
            <a:bodyPr anchor="ctr"/>
            <a:lstStyle/>
            <a:p>
              <a:pPr algn="ctr"/>
              <a:r>
                <a:rPr lang="zh-CN" sz="1000" dirty="0">
                  <a:solidFill>
                    <a:srgbClr val="000000"/>
                  </a:solidFill>
                  <a:latin typeface="微软雅黑"/>
                  <a:ea typeface="微软雅黑"/>
                </a:rPr>
                <a:t>歌单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44BCE22-3216-4227-A3EA-D63819D40E37}"/>
                </a:ext>
              </a:extLst>
            </p:cNvPr>
            <p:cNvSpPr txBox="1"/>
            <p:nvPr/>
          </p:nvSpPr>
          <p:spPr>
            <a:xfrm>
              <a:off x="3293260" y="5123458"/>
              <a:ext cx="624070" cy="360339"/>
            </a:xfrm>
            <a:prstGeom prst="rect">
              <a:avLst/>
            </a:prstGeom>
            <a:solidFill>
              <a:srgbClr val="CFC7F4"/>
            </a:solidFill>
            <a:ln w="0"/>
          </p:spPr>
          <p:txBody>
            <a:bodyPr anchor="ctr"/>
            <a:lstStyle/>
            <a:p>
              <a:pPr algn="ctr"/>
              <a:r>
                <a:rPr lang="zh-CN" sz="1000" dirty="0">
                  <a:solidFill>
                    <a:srgbClr val="000000"/>
                  </a:solidFill>
                  <a:latin typeface="微软雅黑"/>
                  <a:ea typeface="微软雅黑"/>
                </a:rPr>
                <a:t>视频</a:t>
              </a:r>
            </a:p>
          </p:txBody>
        </p:sp>
        <p:cxnSp>
          <p:nvCxnSpPr>
            <p:cNvPr id="125" name="连接符: 肘形 124">
              <a:extLst>
                <a:ext uri="{FF2B5EF4-FFF2-40B4-BE49-F238E27FC236}">
                  <a16:creationId xmlns:a16="http://schemas.microsoft.com/office/drawing/2014/main" id="{26AB9F9E-450F-45E9-84F9-540DBE9B7084}"/>
                </a:ext>
              </a:extLst>
            </p:cNvPr>
            <p:cNvCxnSpPr>
              <a:cxnSpLocks/>
              <a:stCxn id="17" idx="3"/>
              <a:endCxn id="18" idx="2"/>
            </p:cNvCxnSpPr>
            <p:nvPr/>
          </p:nvCxnSpPr>
          <p:spPr>
            <a:xfrm rot="5400000">
              <a:off x="2181225" y="4590301"/>
              <a:ext cx="171450" cy="889000"/>
            </a:xfrm>
            <a:prstGeom prst="bentConnector3">
              <a:avLst>
                <a:gd name="adj1" fmla="val 50000"/>
              </a:avLst>
            </a:prstGeom>
            <a:noFill/>
            <a:ln w="19050">
              <a:solidFill>
                <a:srgbClr val="7B7B7B"/>
              </a:solidFill>
              <a:prstDash val="solid"/>
              <a:headEnd/>
              <a:tailEnd/>
            </a:ln>
          </p:spPr>
        </p:cxnSp>
        <p:cxnSp>
          <p:nvCxnSpPr>
            <p:cNvPr id="126" name="连接符: 肘形 125">
              <a:extLst>
                <a:ext uri="{FF2B5EF4-FFF2-40B4-BE49-F238E27FC236}">
                  <a16:creationId xmlns:a16="http://schemas.microsoft.com/office/drawing/2014/main" id="{E4127775-4852-4581-B557-088681E55179}"/>
                </a:ext>
              </a:extLst>
            </p:cNvPr>
            <p:cNvCxnSpPr>
              <a:cxnSpLocks/>
              <a:stCxn id="17" idx="3"/>
              <a:endCxn id="19" idx="2"/>
            </p:cNvCxnSpPr>
            <p:nvPr/>
          </p:nvCxnSpPr>
          <p:spPr>
            <a:xfrm rot="5400000">
              <a:off x="2625725" y="5030568"/>
              <a:ext cx="171450" cy="8467"/>
            </a:xfrm>
            <a:prstGeom prst="bentConnector3">
              <a:avLst>
                <a:gd name="adj1" fmla="val 50000"/>
              </a:avLst>
            </a:prstGeom>
            <a:noFill/>
            <a:ln w="19050">
              <a:solidFill>
                <a:srgbClr val="7B7B7B"/>
              </a:solidFill>
              <a:prstDash val="solid"/>
              <a:headEnd/>
              <a:tailEnd/>
            </a:ln>
          </p:spPr>
        </p:cxnSp>
        <p:cxnSp>
          <p:nvCxnSpPr>
            <p:cNvPr id="127" name="连接符: 肘形 126">
              <a:extLst>
                <a:ext uri="{FF2B5EF4-FFF2-40B4-BE49-F238E27FC236}">
                  <a16:creationId xmlns:a16="http://schemas.microsoft.com/office/drawing/2014/main" id="{444E331B-65A8-402A-95B8-4ECDC6E28CBC}"/>
                </a:ext>
              </a:extLst>
            </p:cNvPr>
            <p:cNvCxnSpPr>
              <a:cxnSpLocks/>
              <a:stCxn id="17" idx="3"/>
              <a:endCxn id="20" idx="2"/>
            </p:cNvCxnSpPr>
            <p:nvPr/>
          </p:nvCxnSpPr>
          <p:spPr>
            <a:xfrm rot="5400000" flipV="1">
              <a:off x="3073400" y="4587126"/>
              <a:ext cx="171450" cy="895350"/>
            </a:xfrm>
            <a:prstGeom prst="bentConnector3">
              <a:avLst>
                <a:gd name="adj1" fmla="val 50000"/>
              </a:avLst>
            </a:prstGeom>
            <a:noFill/>
            <a:ln w="19050">
              <a:solidFill>
                <a:srgbClr val="7B7B7B"/>
              </a:solidFill>
              <a:prstDash val="solid"/>
              <a:headEnd/>
              <a:tailEnd/>
            </a:ln>
          </p:spPr>
        </p:cxnSp>
      </p:grpSp>
      <p:graphicFrame>
        <p:nvGraphicFramePr>
          <p:cNvPr id="128" name="表格 127">
            <a:extLst>
              <a:ext uri="{FF2B5EF4-FFF2-40B4-BE49-F238E27FC236}">
                <a16:creationId xmlns:a16="http://schemas.microsoft.com/office/drawing/2014/main" id="{49BB2745-4139-4CD2-8913-5E90CF363918}"/>
              </a:ext>
            </a:extLst>
          </p:cNvPr>
          <p:cNvGraphicFramePr>
            <a:graphicFrameLocks noGrp="1"/>
          </p:cNvGraphicFramePr>
          <p:nvPr/>
        </p:nvGraphicFramePr>
        <p:xfrm>
          <a:off x="8446998" y="5067409"/>
          <a:ext cx="58221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211">
                  <a:extLst>
                    <a:ext uri="{9D8B030D-6E8A-4147-A177-3AD203B41FA5}">
                      <a16:colId xmlns:a16="http://schemas.microsoft.com/office/drawing/2014/main" val="1898772144"/>
                    </a:ext>
                  </a:extLst>
                </a:gridCol>
              </a:tblGrid>
              <a:tr h="1671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 T R</a:t>
                      </a:r>
                      <a:endParaRPr lang="zh-CN" altLang="en-US" sz="1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2770000"/>
                  </a:ext>
                </a:extLst>
              </a:tr>
              <a:tr h="232311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优先级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934790"/>
                  </a:ext>
                </a:extLst>
              </a:tr>
              <a:tr h="161342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进   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3437957"/>
                  </a:ext>
                </a:extLst>
              </a:tr>
              <a:tr h="19500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收   益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3510287"/>
                  </a:ext>
                </a:extLst>
              </a:tr>
              <a:tr h="16043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鹰眼分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27331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……</a:t>
                      </a:r>
                      <a:endParaRPr lang="zh-CN" altLang="en-US" sz="1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6515727"/>
                  </a:ext>
                </a:extLst>
              </a:tr>
            </a:tbl>
          </a:graphicData>
        </a:graphic>
      </p:graphicFrame>
      <p:graphicFrame>
        <p:nvGraphicFramePr>
          <p:cNvPr id="129" name="表格 128">
            <a:extLst>
              <a:ext uri="{FF2B5EF4-FFF2-40B4-BE49-F238E27FC236}">
                <a16:creationId xmlns:a16="http://schemas.microsoft.com/office/drawing/2014/main" id="{97F54A1D-46FA-4569-BE8F-A567456CE2D7}"/>
              </a:ext>
            </a:extLst>
          </p:cNvPr>
          <p:cNvGraphicFramePr>
            <a:graphicFrameLocks noGrp="1"/>
          </p:cNvGraphicFramePr>
          <p:nvPr/>
        </p:nvGraphicFramePr>
        <p:xfrm>
          <a:off x="9093406" y="5067614"/>
          <a:ext cx="58221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211">
                  <a:extLst>
                    <a:ext uri="{9D8B030D-6E8A-4147-A177-3AD203B41FA5}">
                      <a16:colId xmlns:a16="http://schemas.microsoft.com/office/drawing/2014/main" val="1898772144"/>
                    </a:ext>
                  </a:extLst>
                </a:gridCol>
              </a:tblGrid>
              <a:tr h="1671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 T R</a:t>
                      </a:r>
                      <a:endParaRPr lang="zh-CN" altLang="en-US" sz="1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2770000"/>
                  </a:ext>
                </a:extLst>
              </a:tr>
              <a:tr h="232311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优先级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934790"/>
                  </a:ext>
                </a:extLst>
              </a:tr>
              <a:tr h="161342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进   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3437957"/>
                  </a:ext>
                </a:extLst>
              </a:tr>
              <a:tr h="195007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……</a:t>
                      </a:r>
                      <a:endParaRPr lang="zh-CN" altLang="en-US" sz="1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3510287"/>
                  </a:ext>
                </a:extLst>
              </a:tr>
              <a:tr h="16043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……</a:t>
                      </a:r>
                      <a:endParaRPr lang="zh-CN" altLang="en-US" sz="1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27331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……</a:t>
                      </a:r>
                      <a:endParaRPr lang="zh-CN" altLang="en-US" sz="1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6515727"/>
                  </a:ext>
                </a:extLst>
              </a:tr>
            </a:tbl>
          </a:graphicData>
        </a:graphic>
      </p:graphicFrame>
      <p:graphicFrame>
        <p:nvGraphicFramePr>
          <p:cNvPr id="130" name="表格 129">
            <a:extLst>
              <a:ext uri="{FF2B5EF4-FFF2-40B4-BE49-F238E27FC236}">
                <a16:creationId xmlns:a16="http://schemas.microsoft.com/office/drawing/2014/main" id="{638C75EB-33FD-4506-8205-FE9B0326EC3D}"/>
              </a:ext>
            </a:extLst>
          </p:cNvPr>
          <p:cNvGraphicFramePr>
            <a:graphicFrameLocks noGrp="1"/>
          </p:cNvGraphicFramePr>
          <p:nvPr/>
        </p:nvGraphicFramePr>
        <p:xfrm>
          <a:off x="9724669" y="5072163"/>
          <a:ext cx="58221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211">
                  <a:extLst>
                    <a:ext uri="{9D8B030D-6E8A-4147-A177-3AD203B41FA5}">
                      <a16:colId xmlns:a16="http://schemas.microsoft.com/office/drawing/2014/main" val="1898772144"/>
                    </a:ext>
                  </a:extLst>
                </a:gridCol>
              </a:tblGrid>
              <a:tr h="1671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……</a:t>
                      </a:r>
                      <a:endParaRPr lang="zh-CN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2770000"/>
                  </a:ext>
                </a:extLst>
              </a:tr>
              <a:tr h="232311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……</a:t>
                      </a:r>
                      <a:endParaRPr lang="zh-CN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934790"/>
                  </a:ext>
                </a:extLst>
              </a:tr>
              <a:tr h="161342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……</a:t>
                      </a:r>
                      <a:endParaRPr lang="zh-CN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3437957"/>
                  </a:ext>
                </a:extLst>
              </a:tr>
              <a:tr h="195007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……</a:t>
                      </a:r>
                      <a:endParaRPr lang="zh-CN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3510287"/>
                  </a:ext>
                </a:extLst>
              </a:tr>
              <a:tr h="16043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……</a:t>
                      </a:r>
                      <a:endParaRPr lang="zh-CN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27331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……</a:t>
                      </a:r>
                      <a:endParaRPr lang="zh-CN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6515727"/>
                  </a:ext>
                </a:extLst>
              </a:tr>
            </a:tbl>
          </a:graphicData>
        </a:graphic>
      </p:graphicFrame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0114D899-DB55-418F-85AC-39E44F4AB326}"/>
              </a:ext>
            </a:extLst>
          </p:cNvPr>
          <p:cNvGrpSpPr/>
          <p:nvPr/>
        </p:nvGrpSpPr>
        <p:grpSpPr>
          <a:xfrm>
            <a:off x="6166812" y="2650723"/>
            <a:ext cx="2654762" cy="1333362"/>
            <a:chOff x="6207753" y="2533050"/>
            <a:chExt cx="2654762" cy="1333362"/>
          </a:xfrm>
        </p:grpSpPr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6988EA52-C915-48E2-A5BE-70561D4714ED}"/>
                </a:ext>
              </a:extLst>
            </p:cNvPr>
            <p:cNvSpPr txBox="1"/>
            <p:nvPr/>
          </p:nvSpPr>
          <p:spPr>
            <a:xfrm>
              <a:off x="6207753" y="2533050"/>
              <a:ext cx="2654762" cy="133336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E9E9E9"/>
              </a:solidFill>
              <a:prstDash val="solid"/>
            </a:ln>
          </p:spPr>
          <p:txBody>
            <a:bodyPr/>
            <a:lstStyle/>
            <a:p>
              <a:pPr algn="l"/>
              <a:endParaRPr lang="zh-CN" sz="1000" dirty="0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34" name="箭头: V 形 133">
              <a:extLst>
                <a:ext uri="{FF2B5EF4-FFF2-40B4-BE49-F238E27FC236}">
                  <a16:creationId xmlns:a16="http://schemas.microsoft.com/office/drawing/2014/main" id="{788EA437-863D-4400-BE31-C6228F35F550}"/>
                </a:ext>
              </a:extLst>
            </p:cNvPr>
            <p:cNvSpPr/>
            <p:nvPr/>
          </p:nvSpPr>
          <p:spPr>
            <a:xfrm>
              <a:off x="6298185" y="2611484"/>
              <a:ext cx="504000" cy="1188000"/>
            </a:xfrm>
            <a:prstGeom prst="chevron">
              <a:avLst>
                <a:gd name="adj" fmla="val 21354"/>
              </a:avLst>
            </a:prstGeom>
            <a:solidFill>
              <a:srgbClr val="85D4E6"/>
            </a:solidFill>
            <a:ln w="0"/>
          </p:spPr>
          <p:txBody>
            <a:bodyPr anchor="ctr"/>
            <a:lstStyle/>
            <a:p>
              <a:r>
                <a:rPr lang="zh-CN" altLang="en-US" sz="1000" dirty="0">
                  <a:solidFill>
                    <a:srgbClr val="000000"/>
                  </a:solidFill>
                  <a:latin typeface="微软雅黑"/>
                </a:rPr>
                <a:t>用户防打扰评估</a:t>
              </a:r>
              <a:endParaRPr lang="zh-CN" altLang="zh-CN" sz="1000" dirty="0">
                <a:solidFill>
                  <a:srgbClr val="000000"/>
                </a:solidFill>
                <a:latin typeface="微软雅黑"/>
              </a:endParaRPr>
            </a:p>
          </p:txBody>
        </p:sp>
        <p:sp>
          <p:nvSpPr>
            <p:cNvPr id="135" name="箭头: V 形 134">
              <a:extLst>
                <a:ext uri="{FF2B5EF4-FFF2-40B4-BE49-F238E27FC236}">
                  <a16:creationId xmlns:a16="http://schemas.microsoft.com/office/drawing/2014/main" id="{79C0C027-BF10-4C3B-833F-368814EC1889}"/>
                </a:ext>
              </a:extLst>
            </p:cNvPr>
            <p:cNvSpPr/>
            <p:nvPr/>
          </p:nvSpPr>
          <p:spPr>
            <a:xfrm>
              <a:off x="6800006" y="2611484"/>
              <a:ext cx="504000" cy="1188000"/>
            </a:xfrm>
            <a:prstGeom prst="chevron">
              <a:avLst>
                <a:gd name="adj" fmla="val 21354"/>
              </a:avLst>
            </a:prstGeom>
            <a:solidFill>
              <a:srgbClr val="ACDB7E"/>
            </a:solidFill>
            <a:ln w="0"/>
          </p:spPr>
          <p:txBody>
            <a:bodyPr numCol="1" anchor="ctr"/>
            <a:lstStyle/>
            <a:p>
              <a:pPr algn="ctr" defTabSz="457200"/>
              <a:r>
                <a:rPr lang="zh-CN" altLang="en-US" sz="1000" dirty="0">
                  <a:solidFill>
                    <a:srgbClr val="000000"/>
                  </a:solidFill>
                  <a:latin typeface="微软雅黑"/>
                </a:rPr>
                <a:t>任务召回</a:t>
              </a:r>
              <a:endParaRPr lang="zh-CN" altLang="zh-CN" sz="1000" dirty="0">
                <a:solidFill>
                  <a:srgbClr val="000000"/>
                </a:solidFill>
                <a:latin typeface="微软雅黑"/>
              </a:endParaRPr>
            </a:p>
          </p:txBody>
        </p:sp>
        <p:sp>
          <p:nvSpPr>
            <p:cNvPr id="136" name="箭头: V 形 135">
              <a:extLst>
                <a:ext uri="{FF2B5EF4-FFF2-40B4-BE49-F238E27FC236}">
                  <a16:creationId xmlns:a16="http://schemas.microsoft.com/office/drawing/2014/main" id="{92BB509E-8B67-4E56-8FCF-8DDB41F007AB}"/>
                </a:ext>
              </a:extLst>
            </p:cNvPr>
            <p:cNvSpPr/>
            <p:nvPr/>
          </p:nvSpPr>
          <p:spPr>
            <a:xfrm>
              <a:off x="7301827" y="2611484"/>
              <a:ext cx="504000" cy="1188000"/>
            </a:xfrm>
            <a:prstGeom prst="chevron">
              <a:avLst>
                <a:gd name="adj" fmla="val 21354"/>
              </a:avLst>
            </a:prstGeom>
            <a:solidFill>
              <a:srgbClr val="ACDB7E"/>
            </a:solidFill>
            <a:ln w="0"/>
          </p:spPr>
          <p:txBody>
            <a:bodyPr numCol="1" anchor="ctr"/>
            <a:lstStyle/>
            <a:p>
              <a:pPr algn="ctr" defTabSz="457200"/>
              <a:r>
                <a:rPr lang="zh-CN" altLang="en-US" sz="1000" dirty="0">
                  <a:solidFill>
                    <a:srgbClr val="000000"/>
                  </a:solidFill>
                  <a:latin typeface="微软雅黑"/>
                </a:rPr>
                <a:t>历史过滤</a:t>
              </a:r>
              <a:endParaRPr lang="zh-CN" altLang="zh-CN" sz="1000" dirty="0">
                <a:solidFill>
                  <a:srgbClr val="000000"/>
                </a:solidFill>
                <a:latin typeface="微软雅黑"/>
              </a:endParaRPr>
            </a:p>
          </p:txBody>
        </p:sp>
        <p:sp>
          <p:nvSpPr>
            <p:cNvPr id="137" name="箭头: V 形 136">
              <a:extLst>
                <a:ext uri="{FF2B5EF4-FFF2-40B4-BE49-F238E27FC236}">
                  <a16:creationId xmlns:a16="http://schemas.microsoft.com/office/drawing/2014/main" id="{4ADE563B-8657-409A-998A-129EBB5CFAE4}"/>
                </a:ext>
              </a:extLst>
            </p:cNvPr>
            <p:cNvSpPr/>
            <p:nvPr/>
          </p:nvSpPr>
          <p:spPr>
            <a:xfrm>
              <a:off x="7803648" y="2611484"/>
              <a:ext cx="504000" cy="1188000"/>
            </a:xfrm>
            <a:prstGeom prst="chevron">
              <a:avLst>
                <a:gd name="adj" fmla="val 21354"/>
              </a:avLst>
            </a:prstGeom>
            <a:solidFill>
              <a:srgbClr val="85D4E6"/>
            </a:solidFill>
            <a:ln w="0"/>
          </p:spPr>
          <p:txBody>
            <a:bodyPr numCol="1" anchor="ctr"/>
            <a:lstStyle/>
            <a:p>
              <a:pPr algn="ctr" defTabSz="457200"/>
              <a:r>
                <a:rPr lang="zh-CN" altLang="en-US" sz="1000" dirty="0">
                  <a:solidFill>
                    <a:srgbClr val="000000"/>
                  </a:solidFill>
                  <a:latin typeface="微软雅黑"/>
                </a:rPr>
                <a:t>任务控速</a:t>
              </a:r>
              <a:endParaRPr lang="zh-CN" altLang="zh-CN" sz="1000" dirty="0">
                <a:solidFill>
                  <a:srgbClr val="000000"/>
                </a:solidFill>
                <a:latin typeface="微软雅黑"/>
              </a:endParaRPr>
            </a:p>
          </p:txBody>
        </p:sp>
        <p:sp>
          <p:nvSpPr>
            <p:cNvPr id="138" name="箭头: V 形 137">
              <a:extLst>
                <a:ext uri="{FF2B5EF4-FFF2-40B4-BE49-F238E27FC236}">
                  <a16:creationId xmlns:a16="http://schemas.microsoft.com/office/drawing/2014/main" id="{C86C445A-4024-4F3C-B506-EF1A9800D9D0}"/>
                </a:ext>
              </a:extLst>
            </p:cNvPr>
            <p:cNvSpPr/>
            <p:nvPr/>
          </p:nvSpPr>
          <p:spPr>
            <a:xfrm>
              <a:off x="8305468" y="2611484"/>
              <a:ext cx="504000" cy="1188000"/>
            </a:xfrm>
            <a:prstGeom prst="chevron">
              <a:avLst>
                <a:gd name="adj" fmla="val 21354"/>
              </a:avLst>
            </a:prstGeom>
            <a:solidFill>
              <a:srgbClr val="85D4E6"/>
            </a:solidFill>
            <a:ln w="0"/>
          </p:spPr>
          <p:txBody>
            <a:bodyPr numCol="1" anchor="ctr"/>
            <a:lstStyle/>
            <a:p>
              <a:pPr algn="ctr" defTabSz="457200"/>
              <a:r>
                <a:rPr lang="zh-CN" altLang="en-US" sz="1000" dirty="0">
                  <a:solidFill>
                    <a:srgbClr val="000000"/>
                  </a:solidFill>
                  <a:latin typeface="微软雅黑"/>
                </a:rPr>
                <a:t>粗排</a:t>
              </a:r>
              <a:endParaRPr lang="zh-CN" altLang="zh-CN" sz="1000" dirty="0">
                <a:solidFill>
                  <a:srgbClr val="000000"/>
                </a:solidFill>
                <a:latin typeface="微软雅黑"/>
              </a:endParaRPr>
            </a:p>
          </p:txBody>
        </p:sp>
      </p:grpSp>
      <p:cxnSp>
        <p:nvCxnSpPr>
          <p:cNvPr id="139" name="直接箭头连接符 138">
            <a:extLst>
              <a:ext uri="{FF2B5EF4-FFF2-40B4-BE49-F238E27FC236}">
                <a16:creationId xmlns:a16="http://schemas.microsoft.com/office/drawing/2014/main" id="{BFA582FB-6720-40C4-AF37-3ECCB1511E0C}"/>
              </a:ext>
            </a:extLst>
          </p:cNvPr>
          <p:cNvCxnSpPr>
            <a:cxnSpLocks/>
            <a:stCxn id="133" idx="2"/>
          </p:cNvCxnSpPr>
          <p:nvPr/>
        </p:nvCxnSpPr>
        <p:spPr>
          <a:xfrm>
            <a:off x="7494193" y="3984085"/>
            <a:ext cx="0" cy="150580"/>
          </a:xfrm>
          <a:prstGeom prst="straightConnector1">
            <a:avLst/>
          </a:prstGeom>
          <a:noFill/>
          <a:ln w="25400">
            <a:solidFill>
              <a:srgbClr val="7B7B7B"/>
            </a:solidFill>
            <a:prstDash val="solid"/>
            <a:headEnd/>
            <a:tailEnd type="triangle"/>
          </a:ln>
        </p:spPr>
      </p:cxnSp>
      <p:sp>
        <p:nvSpPr>
          <p:cNvPr id="140" name="文本框 139">
            <a:extLst>
              <a:ext uri="{FF2B5EF4-FFF2-40B4-BE49-F238E27FC236}">
                <a16:creationId xmlns:a16="http://schemas.microsoft.com/office/drawing/2014/main" id="{449EF620-B88D-4B1C-8235-CB6A339004B1}"/>
              </a:ext>
            </a:extLst>
          </p:cNvPr>
          <p:cNvSpPr txBox="1"/>
          <p:nvPr/>
        </p:nvSpPr>
        <p:spPr>
          <a:xfrm>
            <a:off x="8889090" y="2648808"/>
            <a:ext cx="1433531" cy="1333362"/>
          </a:xfrm>
          <a:prstGeom prst="rect">
            <a:avLst/>
          </a:prstGeom>
          <a:solidFill>
            <a:srgbClr val="FFFFFF"/>
          </a:solidFill>
          <a:ln w="12700">
            <a:solidFill>
              <a:srgbClr val="E9E9E9"/>
            </a:solidFill>
            <a:prstDash val="solid"/>
          </a:ln>
        </p:spPr>
        <p:txBody>
          <a:bodyPr/>
          <a:lstStyle/>
          <a:p>
            <a:pPr algn="l"/>
            <a:r>
              <a:rPr lang="zh-CN" altLang="en-US" sz="1000" dirty="0">
                <a:solidFill>
                  <a:srgbClr val="000000"/>
                </a:solidFill>
                <a:latin typeface="微软雅黑"/>
                <a:ea typeface="微软雅黑"/>
              </a:rPr>
              <a:t>后</a:t>
            </a:r>
            <a:endParaRPr lang="en-US" altLang="zh-CN" sz="1000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 algn="l"/>
            <a:r>
              <a:rPr lang="zh-CN" altLang="en-US" sz="1000" dirty="0">
                <a:solidFill>
                  <a:srgbClr val="000000"/>
                </a:solidFill>
                <a:latin typeface="微软雅黑"/>
                <a:ea typeface="微软雅黑"/>
              </a:rPr>
              <a:t>处</a:t>
            </a:r>
            <a:endParaRPr lang="en-US" altLang="zh-CN" sz="1000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 algn="l"/>
            <a:r>
              <a:rPr lang="zh-CN" altLang="en-US" sz="1000" dirty="0">
                <a:solidFill>
                  <a:srgbClr val="000000"/>
                </a:solidFill>
                <a:latin typeface="微软雅黑"/>
                <a:ea typeface="微软雅黑"/>
              </a:rPr>
              <a:t>理</a:t>
            </a:r>
            <a:endParaRPr lang="zh-CN" sz="1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9647AAA8-8752-4D74-9DA4-1FCD97DED0B9}"/>
              </a:ext>
            </a:extLst>
          </p:cNvPr>
          <p:cNvSpPr txBox="1"/>
          <p:nvPr/>
        </p:nvSpPr>
        <p:spPr>
          <a:xfrm>
            <a:off x="9165041" y="2703762"/>
            <a:ext cx="520475" cy="1222162"/>
          </a:xfrm>
          <a:prstGeom prst="rect">
            <a:avLst/>
          </a:prstGeom>
          <a:solidFill>
            <a:srgbClr val="85D4E6"/>
          </a:solidFill>
          <a:ln w="0"/>
        </p:spPr>
        <p:txBody>
          <a:bodyPr anchor="ctr"/>
          <a:lstStyle/>
          <a:p>
            <a:pPr algn="ctr"/>
            <a:r>
              <a:rPr lang="zh-CN" sz="1000" dirty="0">
                <a:solidFill>
                  <a:srgbClr val="000000"/>
                </a:solidFill>
                <a:latin typeface="微软雅黑"/>
                <a:ea typeface="微软雅黑"/>
              </a:rPr>
              <a:t>动态位置匹配</a:t>
            </a: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D4E5BEEB-A1DF-416A-968B-1E9782F4479B}"/>
              </a:ext>
            </a:extLst>
          </p:cNvPr>
          <p:cNvSpPr txBox="1"/>
          <p:nvPr/>
        </p:nvSpPr>
        <p:spPr>
          <a:xfrm>
            <a:off x="9778764" y="2703762"/>
            <a:ext cx="484720" cy="1222161"/>
          </a:xfrm>
          <a:prstGeom prst="rect">
            <a:avLst/>
          </a:prstGeom>
          <a:solidFill>
            <a:srgbClr val="ACDB7E"/>
          </a:solidFill>
          <a:ln w="0"/>
        </p:spPr>
        <p:txBody>
          <a:bodyPr anchor="ctr"/>
          <a:lstStyle/>
          <a:p>
            <a:pPr algn="ctr"/>
            <a:r>
              <a:rPr lang="zh-CN" altLang="en-US" sz="1000" dirty="0">
                <a:solidFill>
                  <a:srgbClr val="000000"/>
                </a:solidFill>
                <a:latin typeface="微软雅黑"/>
                <a:ea typeface="微软雅黑"/>
              </a:rPr>
              <a:t>用户</a:t>
            </a:r>
            <a:r>
              <a:rPr lang="en-US" altLang="zh-CN" sz="1000" dirty="0">
                <a:solidFill>
                  <a:srgbClr val="000000"/>
                </a:solidFill>
                <a:latin typeface="微软雅黑"/>
                <a:ea typeface="微软雅黑"/>
              </a:rPr>
              <a:t>trace</a:t>
            </a:r>
            <a:r>
              <a:rPr lang="zh-CN" altLang="en-US" sz="1000" dirty="0">
                <a:solidFill>
                  <a:srgbClr val="000000"/>
                </a:solidFill>
                <a:latin typeface="微软雅黑"/>
              </a:rPr>
              <a:t>日志收集</a:t>
            </a:r>
            <a:endParaRPr lang="zh-CN" sz="1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cxnSp>
        <p:nvCxnSpPr>
          <p:cNvPr id="143" name="直接箭头连接符 142">
            <a:extLst>
              <a:ext uri="{FF2B5EF4-FFF2-40B4-BE49-F238E27FC236}">
                <a16:creationId xmlns:a16="http://schemas.microsoft.com/office/drawing/2014/main" id="{81F88F53-93C6-4F99-B301-4E2E7B373512}"/>
              </a:ext>
            </a:extLst>
          </p:cNvPr>
          <p:cNvCxnSpPr>
            <a:cxnSpLocks/>
            <a:endCxn id="140" idx="2"/>
          </p:cNvCxnSpPr>
          <p:nvPr/>
        </p:nvCxnSpPr>
        <p:spPr>
          <a:xfrm flipV="1">
            <a:off x="9605856" y="3982170"/>
            <a:ext cx="0" cy="150580"/>
          </a:xfrm>
          <a:prstGeom prst="straightConnector1">
            <a:avLst/>
          </a:prstGeom>
          <a:noFill/>
          <a:ln w="25400">
            <a:solidFill>
              <a:srgbClr val="7B7B7B"/>
            </a:solidFill>
            <a:prstDash val="solid"/>
            <a:headEnd/>
            <a:tailEnd type="triangle"/>
          </a:ln>
        </p:spPr>
      </p:cxnSp>
      <p:sp>
        <p:nvSpPr>
          <p:cNvPr id="145" name="箭头: 左右 144">
            <a:extLst>
              <a:ext uri="{FF2B5EF4-FFF2-40B4-BE49-F238E27FC236}">
                <a16:creationId xmlns:a16="http://schemas.microsoft.com/office/drawing/2014/main" id="{0AD4EAD1-6CA8-4134-8AD7-4B40DCC31DCC}"/>
              </a:ext>
            </a:extLst>
          </p:cNvPr>
          <p:cNvSpPr/>
          <p:nvPr/>
        </p:nvSpPr>
        <p:spPr>
          <a:xfrm>
            <a:off x="4240038" y="4924466"/>
            <a:ext cx="482162" cy="391019"/>
          </a:xfrm>
          <a:prstGeom prst="leftRightArrow">
            <a:avLst/>
          </a:prstGeom>
          <a:solidFill>
            <a:srgbClr val="85D4E6"/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>
            <a:lvl1pPr marL="0" lvl="0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1pPr>
            <a:lvl2pPr marL="457200" lvl="1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微软雅黑"/>
                <a:ea typeface="微软雅黑"/>
              </a:defRPr>
            </a:lvl9pPr>
          </a:lstStyle>
          <a:p>
            <a:endParaRPr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7A21753-86F9-48F7-A7AF-3FD2DABCC3D1}"/>
              </a:ext>
            </a:extLst>
          </p:cNvPr>
          <p:cNvGrpSpPr/>
          <p:nvPr/>
        </p:nvGrpSpPr>
        <p:grpSpPr>
          <a:xfrm>
            <a:off x="1442560" y="4592994"/>
            <a:ext cx="2608303" cy="889573"/>
            <a:chOff x="1443994" y="5748901"/>
            <a:chExt cx="2575627" cy="889573"/>
          </a:xfrm>
        </p:grpSpPr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57717B27-9B45-4F53-81C3-751F19D2E46D}"/>
                </a:ext>
              </a:extLst>
            </p:cNvPr>
            <p:cNvGrpSpPr/>
            <p:nvPr/>
          </p:nvGrpSpPr>
          <p:grpSpPr>
            <a:xfrm>
              <a:off x="1443994" y="5748901"/>
              <a:ext cx="2575627" cy="889573"/>
              <a:chOff x="579258" y="3641050"/>
              <a:chExt cx="2575629" cy="889575"/>
            </a:xfrm>
          </p:grpSpPr>
          <p:sp>
            <p:nvSpPr>
              <p:cNvPr id="119" name="矩形 118">
                <a:extLst>
                  <a:ext uri="{FF2B5EF4-FFF2-40B4-BE49-F238E27FC236}">
                    <a16:creationId xmlns:a16="http://schemas.microsoft.com/office/drawing/2014/main" id="{0C167815-A526-4AE9-8E11-5ED54956DD2E}"/>
                  </a:ext>
                </a:extLst>
              </p:cNvPr>
              <p:cNvSpPr/>
              <p:nvPr/>
            </p:nvSpPr>
            <p:spPr>
              <a:xfrm>
                <a:off x="579258" y="3641050"/>
                <a:ext cx="2575629" cy="889575"/>
              </a:xfrm>
              <a:prstGeom prst="rect">
                <a:avLst/>
              </a:prstGeom>
              <a:noFill/>
              <a:ln w="12700">
                <a:solidFill>
                  <a:srgbClr val="5C5C5C"/>
                </a:solidFill>
                <a:prstDash val="solid"/>
              </a:ln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DFAEEACA-2DC4-414B-8DCA-131F34E6B254}"/>
                  </a:ext>
                </a:extLst>
              </p:cNvPr>
              <p:cNvSpPr/>
              <p:nvPr/>
            </p:nvSpPr>
            <p:spPr>
              <a:xfrm>
                <a:off x="579258" y="3641050"/>
                <a:ext cx="429815" cy="889575"/>
              </a:xfrm>
              <a:prstGeom prst="rect">
                <a:avLst/>
              </a:prstGeom>
              <a:solidFill>
                <a:srgbClr val="D9D9D9"/>
              </a:solidFill>
              <a:ln w="12700">
                <a:solidFill>
                  <a:srgbClr val="5C5C5C"/>
                </a:solidFill>
                <a:prstDash val="solid"/>
              </a:ln>
            </p:spPr>
            <p:txBody>
              <a:bodyPr anchor="ctr"/>
              <a:lstStyle/>
              <a:p>
                <a:pPr algn="ctr"/>
                <a:r>
                  <a:rPr lang="zh-CN" altLang="en-US" sz="1200" dirty="0">
                    <a:solidFill>
                      <a:srgbClr val="1A275B"/>
                    </a:solidFill>
                  </a:rPr>
                  <a:t>状态机</a:t>
                </a:r>
                <a:endParaRPr lang="zh-CN" sz="1200" dirty="0">
                  <a:solidFill>
                    <a:srgbClr val="1A275B"/>
                  </a:solidFill>
                </a:endParaRPr>
              </a:p>
            </p:txBody>
          </p:sp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82B6FEE2-423F-41FD-BDE1-8520D6284768}"/>
                  </a:ext>
                </a:extLst>
              </p:cNvPr>
              <p:cNvSpPr txBox="1"/>
              <p:nvPr/>
            </p:nvSpPr>
            <p:spPr>
              <a:xfrm>
                <a:off x="2124249" y="4140465"/>
                <a:ext cx="935912" cy="308498"/>
              </a:xfrm>
              <a:prstGeom prst="rect">
                <a:avLst/>
              </a:prstGeom>
              <a:solidFill>
                <a:srgbClr val="ACDB7E"/>
              </a:solidFill>
              <a:ln w="0"/>
            </p:spPr>
            <p:txBody>
              <a:bodyPr anchor="ctr"/>
              <a:lstStyle/>
              <a:p>
                <a:pPr algn="ctr" defTabSz="457200"/>
                <a:r>
                  <a:rPr lang="zh-CN" altLang="en-US" sz="1000" b="0" i="0" strike="noStrike" spc="0" dirty="0">
                    <a:solidFill>
                      <a:srgbClr val="000000"/>
                    </a:solidFill>
                    <a:latin typeface="微软雅黑"/>
                    <a:ea typeface="微软雅黑"/>
                  </a:rPr>
                  <a:t>状态提交</a:t>
                </a:r>
                <a:endParaRPr lang="zh-CN" sz="1000" b="0" i="0" strike="noStrike" spc="0" dirty="0"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F0D2287C-05EA-47CE-8A28-D01FB1E5B3C1}"/>
                </a:ext>
              </a:extLst>
            </p:cNvPr>
            <p:cNvSpPr txBox="1"/>
            <p:nvPr/>
          </p:nvSpPr>
          <p:spPr>
            <a:xfrm>
              <a:off x="1941443" y="6248315"/>
              <a:ext cx="882278" cy="305165"/>
            </a:xfrm>
            <a:prstGeom prst="rect">
              <a:avLst/>
            </a:prstGeom>
            <a:solidFill>
              <a:srgbClr val="ACDB7E"/>
            </a:solidFill>
            <a:ln w="0"/>
          </p:spPr>
          <p:txBody>
            <a:bodyPr anchor="ctr"/>
            <a:lstStyle/>
            <a:p>
              <a:pPr marL="0" indent="0" algn="ctr" defTabSz="457200">
                <a:lnSpc>
                  <a:spcPct val="100000"/>
                </a:lnSpc>
                <a:buNone/>
              </a:pPr>
              <a:r>
                <a:rPr lang="zh-CN" altLang="en-US" sz="1000" dirty="0">
                  <a:solidFill>
                    <a:srgbClr val="000000"/>
                  </a:solidFill>
                  <a:latin typeface="微软雅黑"/>
                  <a:ea typeface="微软雅黑"/>
                </a:rPr>
                <a:t>状态转移</a:t>
              </a:r>
              <a:endParaRPr lang="zh-CN" sz="1000" b="0" i="0" strike="noStrike" spc="0" dirty="0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1DFF58E3-8DE5-416B-8514-C2D65AE983D8}"/>
                </a:ext>
              </a:extLst>
            </p:cNvPr>
            <p:cNvSpPr txBox="1"/>
            <p:nvPr/>
          </p:nvSpPr>
          <p:spPr>
            <a:xfrm>
              <a:off x="1947550" y="5846050"/>
              <a:ext cx="1974852" cy="300756"/>
            </a:xfrm>
            <a:prstGeom prst="rect">
              <a:avLst/>
            </a:prstGeom>
            <a:solidFill>
              <a:srgbClr val="ACDB7E"/>
            </a:solidFill>
            <a:ln w="0"/>
          </p:spPr>
          <p:txBody>
            <a:bodyPr anchor="ctr"/>
            <a:lstStyle/>
            <a:p>
              <a:pPr algn="ctr" defTabSz="457200"/>
              <a:r>
                <a:rPr lang="zh-CN" altLang="en-US" sz="1000" b="0" i="0" strike="noStrike" spc="0" dirty="0">
                  <a:solidFill>
                    <a:srgbClr val="000000"/>
                  </a:solidFill>
                  <a:latin typeface="微软雅黑"/>
                  <a:ea typeface="微软雅黑"/>
                </a:rPr>
                <a:t>状态重建</a:t>
              </a:r>
              <a:endParaRPr lang="zh-CN" sz="1000" b="0" i="0" strike="noStrike" spc="0" dirty="0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83A7B64B-6CFA-4F01-920C-E244B473FAD7}"/>
              </a:ext>
            </a:extLst>
          </p:cNvPr>
          <p:cNvSpPr txBox="1"/>
          <p:nvPr/>
        </p:nvSpPr>
        <p:spPr>
          <a:xfrm>
            <a:off x="408823" y="843828"/>
            <a:ext cx="5648047" cy="1041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1672FB"/>
                </a:solidFill>
                <a:cs typeface="+mn-ea"/>
              </a:rPr>
              <a:t>投放系统</a:t>
            </a:r>
            <a:r>
              <a:rPr lang="en-US" altLang="zh-CN" sz="2000" b="1" dirty="0">
                <a:solidFill>
                  <a:srgbClr val="1672FB"/>
                </a:solidFill>
                <a:cs typeface="+mn-ea"/>
              </a:rPr>
              <a:t>(</a:t>
            </a:r>
            <a:r>
              <a:rPr lang="zh-CN" altLang="en-US" sz="2000" b="1" dirty="0">
                <a:solidFill>
                  <a:srgbClr val="1672FB"/>
                </a:solidFill>
                <a:cs typeface="+mn-ea"/>
              </a:rPr>
              <a:t>丘比特</a:t>
            </a:r>
            <a:r>
              <a:rPr lang="en-US" altLang="zh-CN" sz="2000" b="1" dirty="0">
                <a:solidFill>
                  <a:srgbClr val="1672FB"/>
                </a:solidFill>
                <a:cs typeface="+mn-ea"/>
              </a:rPr>
              <a:t>)</a:t>
            </a:r>
            <a:r>
              <a:rPr lang="zh-CN" altLang="en-US" sz="2000" b="1" dirty="0">
                <a:solidFill>
                  <a:srgbClr val="1672FB"/>
                </a:solidFill>
                <a:cs typeface="+mn-ea"/>
              </a:rPr>
              <a:t>框架</a:t>
            </a:r>
            <a:endParaRPr lang="en-US" altLang="zh-CN" sz="2000" b="1" dirty="0">
              <a:solidFill>
                <a:srgbClr val="1672FB"/>
              </a:solidFill>
              <a:cs typeface="+mn-ea"/>
            </a:endParaRPr>
          </a:p>
          <a:p>
            <a:pPr marL="36000">
              <a:lnSpc>
                <a:spcPts val="1900"/>
              </a:lnSpc>
            </a:pPr>
            <a:r>
              <a:rPr lang="zh-CN" altLang="en-US" sz="1600" b="1" baseline="30000" dirty="0">
                <a:solidFill>
                  <a:srgbClr val="1A275B"/>
                </a:solidFill>
                <a:cs typeface="+mn-ea"/>
              </a:rPr>
              <a:t>后台：</a:t>
            </a:r>
            <a:r>
              <a:rPr lang="en-US" altLang="zh-CN" sz="1600" b="1" baseline="30000" dirty="0">
                <a:solidFill>
                  <a:srgbClr val="1A275B"/>
                </a:solidFill>
                <a:cs typeface="+mn-ea"/>
              </a:rPr>
              <a:t>@chirlchen</a:t>
            </a:r>
            <a:r>
              <a:rPr lang="zh-CN" altLang="en-US" sz="1600" b="1" baseline="30000" dirty="0">
                <a:solidFill>
                  <a:srgbClr val="1A275B"/>
                </a:solidFill>
                <a:cs typeface="+mn-ea"/>
              </a:rPr>
              <a:t> 前端：</a:t>
            </a:r>
            <a:r>
              <a:rPr lang="en-US" altLang="zh-CN" sz="1600" b="1" baseline="30000" dirty="0">
                <a:solidFill>
                  <a:srgbClr val="1A275B"/>
                </a:solidFill>
                <a:cs typeface="+mn-ea"/>
              </a:rPr>
              <a:t>@</a:t>
            </a:r>
            <a:r>
              <a:rPr lang="en-US" altLang="zh-CN" sz="1600" b="1" baseline="30000" dirty="0" err="1">
                <a:solidFill>
                  <a:srgbClr val="1A275B"/>
                </a:solidFill>
                <a:cs typeface="+mn-ea"/>
              </a:rPr>
              <a:t>halsun</a:t>
            </a:r>
            <a:r>
              <a:rPr lang="en-US" altLang="zh-CN" sz="1600" b="1" baseline="30000" dirty="0">
                <a:solidFill>
                  <a:srgbClr val="1A275B"/>
                </a:solidFill>
                <a:cs typeface="+mn-ea"/>
              </a:rPr>
              <a:t> </a:t>
            </a:r>
            <a:r>
              <a:rPr lang="zh-CN" altLang="en-US" sz="1600" b="1" baseline="30000" dirty="0">
                <a:solidFill>
                  <a:srgbClr val="1A275B"/>
                </a:solidFill>
                <a:cs typeface="+mn-ea"/>
              </a:rPr>
              <a:t>精投算法：</a:t>
            </a:r>
            <a:r>
              <a:rPr lang="en-US" altLang="zh-CN" sz="1600" b="1" baseline="30000" dirty="0">
                <a:solidFill>
                  <a:srgbClr val="1A275B"/>
                </a:solidFill>
                <a:cs typeface="+mn-ea"/>
              </a:rPr>
              <a:t>@</a:t>
            </a:r>
            <a:r>
              <a:rPr lang="en-US" altLang="zh-CN" sz="1600" b="1" baseline="30000" dirty="0" err="1">
                <a:solidFill>
                  <a:srgbClr val="1A275B"/>
                </a:solidFill>
                <a:cs typeface="+mn-ea"/>
              </a:rPr>
              <a:t>vitocai</a:t>
            </a:r>
            <a:r>
              <a:rPr lang="en-US" altLang="zh-CN" sz="1600" b="1" baseline="30000" dirty="0">
                <a:solidFill>
                  <a:srgbClr val="1A275B"/>
                </a:solidFill>
                <a:cs typeface="+mn-ea"/>
              </a:rPr>
              <a:t> </a:t>
            </a:r>
            <a:r>
              <a:rPr lang="zh-CN" altLang="en-US" sz="1600" b="1" baseline="30000" dirty="0">
                <a:solidFill>
                  <a:srgbClr val="1A275B"/>
                </a:solidFill>
                <a:cs typeface="+mn-ea"/>
              </a:rPr>
              <a:t>特征提取：</a:t>
            </a:r>
            <a:r>
              <a:rPr lang="en-US" altLang="zh-CN" sz="1600" b="1" baseline="30000" dirty="0">
                <a:solidFill>
                  <a:srgbClr val="1A275B"/>
                </a:solidFill>
                <a:cs typeface="+mn-ea"/>
              </a:rPr>
              <a:t>@</a:t>
            </a:r>
            <a:r>
              <a:rPr lang="en-US" altLang="zh-CN" sz="1600" b="1" baseline="30000" dirty="0" err="1">
                <a:solidFill>
                  <a:srgbClr val="1A275B"/>
                </a:solidFill>
                <a:cs typeface="+mn-ea"/>
              </a:rPr>
              <a:t>beiciliang</a:t>
            </a:r>
            <a:r>
              <a:rPr lang="en-US" altLang="zh-CN" sz="1600" b="1" baseline="30000" dirty="0">
                <a:solidFill>
                  <a:srgbClr val="1A275B"/>
                </a:solidFill>
                <a:cs typeface="+mn-ea"/>
              </a:rPr>
              <a:t> </a:t>
            </a:r>
          </a:p>
          <a:p>
            <a:pPr marL="36000">
              <a:lnSpc>
                <a:spcPts val="1900"/>
              </a:lnSpc>
            </a:pPr>
            <a:r>
              <a:rPr lang="zh-CN" altLang="en-US" sz="1600" b="1" baseline="30000" dirty="0">
                <a:solidFill>
                  <a:srgbClr val="1A275B"/>
                </a:solidFill>
                <a:cs typeface="+mn-ea"/>
              </a:rPr>
              <a:t>数据：</a:t>
            </a:r>
            <a:r>
              <a:rPr lang="en-US" altLang="zh-CN" sz="1600" b="1" baseline="30000" dirty="0">
                <a:solidFill>
                  <a:srgbClr val="1A275B"/>
                </a:solidFill>
                <a:cs typeface="+mn-ea"/>
              </a:rPr>
              <a:t>@</a:t>
            </a:r>
            <a:r>
              <a:rPr lang="en-US" altLang="zh-CN" sz="1600" b="1" baseline="30000" dirty="0" err="1">
                <a:solidFill>
                  <a:srgbClr val="1A275B"/>
                </a:solidFill>
                <a:cs typeface="+mn-ea"/>
              </a:rPr>
              <a:t>billxia</a:t>
            </a:r>
            <a:r>
              <a:rPr lang="en-US" altLang="zh-CN" sz="1600" b="1" baseline="30000" dirty="0">
                <a:solidFill>
                  <a:srgbClr val="1A275B"/>
                </a:solidFill>
                <a:cs typeface="+mn-ea"/>
              </a:rPr>
              <a:t>/</a:t>
            </a:r>
            <a:r>
              <a:rPr lang="en-US" altLang="zh-CN" sz="1600" b="1" baseline="30000" dirty="0" err="1">
                <a:solidFill>
                  <a:srgbClr val="1A275B"/>
                </a:solidFill>
                <a:cs typeface="+mn-ea"/>
              </a:rPr>
              <a:t>dearjyliu</a:t>
            </a:r>
            <a:r>
              <a:rPr lang="en-US" altLang="zh-CN" sz="1600" b="1" baseline="30000" dirty="0">
                <a:solidFill>
                  <a:srgbClr val="1A275B"/>
                </a:solidFill>
                <a:cs typeface="+mn-ea"/>
              </a:rPr>
              <a:t> </a:t>
            </a:r>
            <a:r>
              <a:rPr lang="zh-CN" altLang="en-US" sz="1600" b="1" baseline="30000" dirty="0">
                <a:solidFill>
                  <a:srgbClr val="1A275B"/>
                </a:solidFill>
                <a:cs typeface="+mn-ea"/>
              </a:rPr>
              <a:t>产品：</a:t>
            </a:r>
            <a:r>
              <a:rPr lang="en-US" altLang="zh-CN" sz="1600" b="1" baseline="30000" dirty="0">
                <a:solidFill>
                  <a:srgbClr val="1A275B"/>
                </a:solidFill>
                <a:cs typeface="+mn-ea"/>
              </a:rPr>
              <a:t>@</a:t>
            </a:r>
            <a:r>
              <a:rPr lang="en-US" altLang="zh-CN" sz="1600" b="1" baseline="30000" dirty="0" err="1">
                <a:solidFill>
                  <a:srgbClr val="1A275B"/>
                </a:solidFill>
                <a:cs typeface="+mn-ea"/>
              </a:rPr>
              <a:t>ivypeng</a:t>
            </a:r>
            <a:r>
              <a:rPr lang="en-US" altLang="zh-CN" sz="1600" b="1" baseline="30000" dirty="0">
                <a:solidFill>
                  <a:srgbClr val="1A275B"/>
                </a:solidFill>
                <a:cs typeface="+mn-ea"/>
              </a:rPr>
              <a:t> </a:t>
            </a:r>
            <a:r>
              <a:rPr lang="zh-CN" altLang="en-US" sz="1600" b="1" baseline="30000" dirty="0">
                <a:solidFill>
                  <a:srgbClr val="1A275B"/>
                </a:solidFill>
                <a:cs typeface="+mn-ea"/>
              </a:rPr>
              <a:t>技术负责人：</a:t>
            </a:r>
            <a:r>
              <a:rPr lang="en-US" altLang="zh-CN" sz="1600" b="1" baseline="30000" dirty="0">
                <a:solidFill>
                  <a:srgbClr val="1A275B"/>
                </a:solidFill>
                <a:cs typeface="+mn-ea"/>
              </a:rPr>
              <a:t>@</a:t>
            </a:r>
            <a:r>
              <a:rPr lang="en-US" altLang="zh-CN" sz="1600" b="1" baseline="30000" dirty="0" err="1">
                <a:solidFill>
                  <a:srgbClr val="1A275B"/>
                </a:solidFill>
                <a:cs typeface="+mn-ea"/>
              </a:rPr>
              <a:t>yifanxli</a:t>
            </a:r>
            <a:r>
              <a:rPr lang="en-US" altLang="zh-CN" sz="2000" b="1" baseline="30000" dirty="0">
                <a:solidFill>
                  <a:srgbClr val="1A275B"/>
                </a:solidFill>
                <a:cs typeface="+mn-ea"/>
              </a:rPr>
              <a:t> </a:t>
            </a:r>
            <a:endParaRPr lang="zh-CN" altLang="en-US" sz="1600" b="1" baseline="30000" dirty="0">
              <a:solidFill>
                <a:srgbClr val="1A275B"/>
              </a:solidFill>
              <a:cs typeface="+mn-ea"/>
            </a:endParaRPr>
          </a:p>
        </p:txBody>
      </p:sp>
      <p:sp>
        <p:nvSpPr>
          <p:cNvPr id="150" name="标题 3">
            <a:extLst>
              <a:ext uri="{FF2B5EF4-FFF2-40B4-BE49-F238E27FC236}">
                <a16:creationId xmlns:a16="http://schemas.microsoft.com/office/drawing/2014/main" id="{9CA32A15-629F-45D4-9414-A82FDDD8E3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199" y="294211"/>
            <a:ext cx="1048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dirty="0">
                <a:solidFill>
                  <a:srgbClr val="1A275B"/>
                </a:solidFill>
              </a:rPr>
              <a:t>2.</a:t>
            </a:r>
            <a:r>
              <a:rPr lang="zh-CN" altLang="en-US" sz="2800" dirty="0">
                <a:solidFill>
                  <a:srgbClr val="1A275B"/>
                </a:solidFill>
              </a:rPr>
              <a:t> 整体框架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5141F6E-B69E-48CD-A141-887E00DC6D8D}"/>
              </a:ext>
            </a:extLst>
          </p:cNvPr>
          <p:cNvGrpSpPr/>
          <p:nvPr/>
        </p:nvGrpSpPr>
        <p:grpSpPr>
          <a:xfrm>
            <a:off x="6174563" y="2645516"/>
            <a:ext cx="3555118" cy="1340536"/>
            <a:chOff x="6174563" y="2541490"/>
            <a:chExt cx="3555118" cy="1340536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BA56ACC5-FB65-4ADE-B7EB-02660E0900ED}"/>
                </a:ext>
              </a:extLst>
            </p:cNvPr>
            <p:cNvSpPr/>
            <p:nvPr/>
          </p:nvSpPr>
          <p:spPr>
            <a:xfrm>
              <a:off x="6174563" y="2544782"/>
              <a:ext cx="3555118" cy="1337244"/>
            </a:xfrm>
            <a:prstGeom prst="roundRect">
              <a:avLst>
                <a:gd name="adj" fmla="val 11754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B85C328-2865-44F4-B955-650B9522AA99}"/>
                </a:ext>
              </a:extLst>
            </p:cNvPr>
            <p:cNvSpPr txBox="1"/>
            <p:nvPr/>
          </p:nvSpPr>
          <p:spPr>
            <a:xfrm>
              <a:off x="7468400" y="254149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用户利益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0FABEC35-A511-44B0-A8CF-5CB1E873C673}"/>
              </a:ext>
            </a:extLst>
          </p:cNvPr>
          <p:cNvGrpSpPr/>
          <p:nvPr/>
        </p:nvGrpSpPr>
        <p:grpSpPr>
          <a:xfrm>
            <a:off x="6151740" y="4161637"/>
            <a:ext cx="2004176" cy="2526317"/>
            <a:chOff x="6151740" y="4057611"/>
            <a:chExt cx="2004176" cy="2526317"/>
          </a:xfrm>
        </p:grpSpPr>
        <p:sp>
          <p:nvSpPr>
            <p:cNvPr id="151" name="矩形: 圆角 150">
              <a:extLst>
                <a:ext uri="{FF2B5EF4-FFF2-40B4-BE49-F238E27FC236}">
                  <a16:creationId xmlns:a16="http://schemas.microsoft.com/office/drawing/2014/main" id="{7E0F84A4-AC0D-4C04-8A0D-C6A8DDCDE97B}"/>
                </a:ext>
              </a:extLst>
            </p:cNvPr>
            <p:cNvSpPr/>
            <p:nvPr/>
          </p:nvSpPr>
          <p:spPr>
            <a:xfrm>
              <a:off x="6151740" y="4057611"/>
              <a:ext cx="2004176" cy="2526317"/>
            </a:xfrm>
            <a:prstGeom prst="roundRect">
              <a:avLst>
                <a:gd name="adj" fmla="val 11754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文本框 152">
              <a:extLst>
                <a:ext uri="{FF2B5EF4-FFF2-40B4-BE49-F238E27FC236}">
                  <a16:creationId xmlns:a16="http://schemas.microsoft.com/office/drawing/2014/main" id="{39EFD9AE-309E-42E7-B869-FA2790FD1893}"/>
                </a:ext>
              </a:extLst>
            </p:cNvPr>
            <p:cNvSpPr txBox="1"/>
            <p:nvPr/>
          </p:nvSpPr>
          <p:spPr>
            <a:xfrm>
              <a:off x="6373794" y="408563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业务最优匹配</a:t>
              </a: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B892A308-104F-40A9-8B0E-60A14BB21FA5}"/>
              </a:ext>
            </a:extLst>
          </p:cNvPr>
          <p:cNvGrpSpPr/>
          <p:nvPr/>
        </p:nvGrpSpPr>
        <p:grpSpPr>
          <a:xfrm>
            <a:off x="8362845" y="4161636"/>
            <a:ext cx="2053023" cy="2526317"/>
            <a:chOff x="8362845" y="4057610"/>
            <a:chExt cx="2053023" cy="2526317"/>
          </a:xfrm>
        </p:grpSpPr>
        <p:sp>
          <p:nvSpPr>
            <p:cNvPr id="152" name="矩形: 圆角 151">
              <a:extLst>
                <a:ext uri="{FF2B5EF4-FFF2-40B4-BE49-F238E27FC236}">
                  <a16:creationId xmlns:a16="http://schemas.microsoft.com/office/drawing/2014/main" id="{E680B963-E324-4F38-BE2A-84F3F457DEED}"/>
                </a:ext>
              </a:extLst>
            </p:cNvPr>
            <p:cNvSpPr/>
            <p:nvPr/>
          </p:nvSpPr>
          <p:spPr>
            <a:xfrm>
              <a:off x="8362845" y="4057610"/>
              <a:ext cx="2004176" cy="2526317"/>
            </a:xfrm>
            <a:prstGeom prst="roundRect">
              <a:avLst>
                <a:gd name="adj" fmla="val 11754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文本框 153">
              <a:extLst>
                <a:ext uri="{FF2B5EF4-FFF2-40B4-BE49-F238E27FC236}">
                  <a16:creationId xmlns:a16="http://schemas.microsoft.com/office/drawing/2014/main" id="{5F1EFD3B-46FE-47D2-A745-3421EAF93EEF}"/>
                </a:ext>
              </a:extLst>
            </p:cNvPr>
            <p:cNvSpPr txBox="1"/>
            <p:nvPr/>
          </p:nvSpPr>
          <p:spPr>
            <a:xfrm>
              <a:off x="8384543" y="4099880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平台流量全局最优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1330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9DA7597-2ABF-4B37-A366-021FF14087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199" y="315755"/>
            <a:ext cx="1048633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1A275B"/>
                </a:solidFill>
              </a:rPr>
              <a:t>3. </a:t>
            </a:r>
            <a:r>
              <a:rPr lang="zh-CN" altLang="en-US" sz="2800" dirty="0">
                <a:solidFill>
                  <a:srgbClr val="1A275B"/>
                </a:solidFill>
              </a:rPr>
              <a:t>难点与挑战</a:t>
            </a:r>
            <a:endParaRPr kumimoji="1" lang="zh-CN" altLang="en-US" sz="2800" dirty="0">
              <a:solidFill>
                <a:srgbClr val="1A275B"/>
              </a:solidFill>
              <a:cs typeface="TTTGB Medium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5DAC743-7E7B-4EBF-B546-0FD6CA85BE05}"/>
              </a:ext>
            </a:extLst>
          </p:cNvPr>
          <p:cNvSpPr txBox="1"/>
          <p:nvPr/>
        </p:nvSpPr>
        <p:spPr>
          <a:xfrm>
            <a:off x="396446" y="795886"/>
            <a:ext cx="7758382" cy="1941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rgbClr val="1A275B"/>
                </a:solidFill>
              </a:rPr>
              <a:t>项目概况：</a:t>
            </a:r>
            <a:endParaRPr lang="en-US" altLang="zh-CN" b="1" dirty="0">
              <a:solidFill>
                <a:srgbClr val="1A275B"/>
              </a:solidFill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solidFill>
                  <a:srgbClr val="1A275B"/>
                </a:solidFill>
              </a:rPr>
              <a:t>全面覆盖</a:t>
            </a:r>
            <a:r>
              <a:rPr lang="en-US" altLang="zh-CN" sz="1600" dirty="0">
                <a:solidFill>
                  <a:srgbClr val="1A275B"/>
                </a:solidFill>
              </a:rPr>
              <a:t>Q</a:t>
            </a:r>
            <a:r>
              <a:rPr lang="zh-CN" altLang="en-US" sz="1600" dirty="0">
                <a:solidFill>
                  <a:srgbClr val="1A275B"/>
                </a:solidFill>
              </a:rPr>
              <a:t>音主要内容消费入口（包括歌曲、视频、歌单三大类），是内容可控宣发的主要手段；</a:t>
            </a:r>
            <a:endParaRPr lang="en-US" altLang="zh-CN" sz="1600" dirty="0">
              <a:solidFill>
                <a:srgbClr val="1A275B"/>
              </a:solidFill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solidFill>
                  <a:srgbClr val="1A275B"/>
                </a:solidFill>
              </a:rPr>
              <a:t>接入用户量：</a:t>
            </a:r>
            <a:r>
              <a:rPr lang="en-US" altLang="zh-CN" sz="1600" b="1" dirty="0">
                <a:solidFill>
                  <a:srgbClr val="C00000"/>
                </a:solidFill>
              </a:rPr>
              <a:t>1.5KW+</a:t>
            </a:r>
            <a:r>
              <a:rPr lang="zh-CN" altLang="en-US" sz="1600" dirty="0">
                <a:solidFill>
                  <a:srgbClr val="1A275B"/>
                </a:solidFill>
              </a:rPr>
              <a:t>；日均请求量：</a:t>
            </a:r>
            <a:r>
              <a:rPr lang="en-US" altLang="zh-CN" sz="1600" b="1" dirty="0">
                <a:solidFill>
                  <a:srgbClr val="C00000"/>
                </a:solidFill>
              </a:rPr>
              <a:t>2.8</a:t>
            </a:r>
            <a:r>
              <a:rPr lang="zh-CN" altLang="en-US" sz="1600" b="1" dirty="0">
                <a:solidFill>
                  <a:srgbClr val="C00000"/>
                </a:solidFill>
              </a:rPr>
              <a:t>亿次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solidFill>
                  <a:srgbClr val="1A275B"/>
                </a:solidFill>
              </a:rPr>
              <a:t>服务指标</a:t>
            </a:r>
            <a:r>
              <a:rPr lang="en-US" altLang="zh-CN" sz="1600" baseline="30000" dirty="0">
                <a:solidFill>
                  <a:srgbClr val="1A275B"/>
                </a:solidFill>
              </a:rPr>
              <a:t>[</a:t>
            </a:r>
            <a:r>
              <a:rPr lang="en-US" altLang="zh-CN" sz="1600" baseline="30000" dirty="0">
                <a:solidFill>
                  <a:srgbClr val="1A275B"/>
                </a:solidFill>
                <a:hlinkClick r:id="rId3"/>
              </a:rPr>
              <a:t>1</a:t>
            </a:r>
            <a:r>
              <a:rPr lang="en-US" altLang="zh-CN" sz="1600" baseline="30000" dirty="0">
                <a:solidFill>
                  <a:srgbClr val="1A275B"/>
                </a:solidFill>
              </a:rPr>
              <a:t>]</a:t>
            </a:r>
            <a:r>
              <a:rPr lang="zh-CN" altLang="en-US" sz="1600" dirty="0">
                <a:solidFill>
                  <a:srgbClr val="1A275B"/>
                </a:solidFill>
              </a:rPr>
              <a:t>：</a:t>
            </a:r>
            <a:r>
              <a:rPr lang="en-US" altLang="zh-CN" sz="1600" dirty="0">
                <a:solidFill>
                  <a:srgbClr val="1A275B"/>
                </a:solidFill>
              </a:rPr>
              <a:t>QPS(</a:t>
            </a:r>
            <a:r>
              <a:rPr lang="en-US" altLang="zh-CN" sz="1600" b="1" dirty="0">
                <a:solidFill>
                  <a:srgbClr val="C00000"/>
                </a:solidFill>
              </a:rPr>
              <a:t>5000+</a:t>
            </a:r>
            <a:r>
              <a:rPr lang="en-US" altLang="zh-CN" sz="1600" dirty="0">
                <a:solidFill>
                  <a:srgbClr val="1A275B"/>
                </a:solidFill>
              </a:rPr>
              <a:t>) </a:t>
            </a:r>
            <a:r>
              <a:rPr lang="zh-CN" altLang="en-US" sz="1600" dirty="0">
                <a:solidFill>
                  <a:srgbClr val="1A275B"/>
                </a:solidFill>
              </a:rPr>
              <a:t>平均时延</a:t>
            </a:r>
            <a:r>
              <a:rPr lang="en-US" altLang="zh-CN" sz="1600" dirty="0">
                <a:solidFill>
                  <a:srgbClr val="1A275B"/>
                </a:solidFill>
              </a:rPr>
              <a:t>(</a:t>
            </a:r>
            <a:r>
              <a:rPr lang="en-US" altLang="zh-CN" sz="1600" b="1" dirty="0">
                <a:solidFill>
                  <a:srgbClr val="C00000"/>
                </a:solidFill>
              </a:rPr>
              <a:t>&lt;70ms</a:t>
            </a:r>
            <a:r>
              <a:rPr lang="en-US" altLang="zh-CN" sz="1600" dirty="0">
                <a:solidFill>
                  <a:srgbClr val="1A275B"/>
                </a:solidFill>
              </a:rPr>
              <a:t>) </a:t>
            </a:r>
            <a:r>
              <a:rPr lang="zh-CN" altLang="en-US" sz="1600" dirty="0">
                <a:solidFill>
                  <a:srgbClr val="1A275B"/>
                </a:solidFill>
              </a:rPr>
              <a:t>成功率</a:t>
            </a:r>
            <a:r>
              <a:rPr lang="en-US" altLang="zh-CN" sz="1600" dirty="0">
                <a:solidFill>
                  <a:srgbClr val="1A275B"/>
                </a:solidFill>
              </a:rPr>
              <a:t>(</a:t>
            </a:r>
            <a:r>
              <a:rPr lang="en-US" altLang="zh-CN" sz="1600" b="1" dirty="0">
                <a:solidFill>
                  <a:srgbClr val="C00000"/>
                </a:solidFill>
              </a:rPr>
              <a:t>&gt;99.97%</a:t>
            </a:r>
            <a:r>
              <a:rPr lang="en-US" altLang="zh-CN" sz="1600" dirty="0">
                <a:solidFill>
                  <a:srgbClr val="1A275B"/>
                </a:solidFill>
              </a:rPr>
              <a:t>)</a:t>
            </a:r>
            <a:r>
              <a:rPr lang="zh-CN" altLang="en-US" sz="1600" dirty="0">
                <a:solidFill>
                  <a:srgbClr val="1A275B"/>
                </a:solidFill>
              </a:rPr>
              <a:t>；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B73B068-23B2-4C20-BA80-2E378F6C9EF7}"/>
              </a:ext>
            </a:extLst>
          </p:cNvPr>
          <p:cNvSpPr txBox="1"/>
          <p:nvPr/>
        </p:nvSpPr>
        <p:spPr>
          <a:xfrm>
            <a:off x="392634" y="3029976"/>
            <a:ext cx="7758382" cy="2766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rgbClr val="1A275B"/>
                </a:solidFill>
              </a:rPr>
              <a:t>面临的挑战：</a:t>
            </a:r>
            <a:endParaRPr lang="en-US" altLang="zh-CN" b="1" dirty="0">
              <a:solidFill>
                <a:srgbClr val="1A275B"/>
              </a:solidFill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solidFill>
                  <a:srgbClr val="1A275B"/>
                </a:solidFill>
              </a:rPr>
              <a:t>性能问题：在系统链路长，业务请求下游依赖多，模型计算量大等业务特点下，如何提升系统性能，</a:t>
            </a:r>
            <a:r>
              <a:rPr lang="zh-CN" altLang="en-US" sz="1600" dirty="0">
                <a:solidFill>
                  <a:srgbClr val="C00000"/>
                </a:solidFill>
              </a:rPr>
              <a:t>降低时延</a:t>
            </a:r>
            <a:r>
              <a:rPr lang="zh-CN" altLang="en-US" sz="1600" dirty="0">
                <a:solidFill>
                  <a:srgbClr val="1A275B"/>
                </a:solidFill>
              </a:rPr>
              <a:t>，</a:t>
            </a:r>
            <a:r>
              <a:rPr lang="zh-CN" altLang="en-US" sz="1600" dirty="0">
                <a:solidFill>
                  <a:srgbClr val="C00000"/>
                </a:solidFill>
              </a:rPr>
              <a:t>提高成功率</a:t>
            </a:r>
            <a:r>
              <a:rPr lang="zh-CN" altLang="en-US" sz="1600" dirty="0">
                <a:solidFill>
                  <a:srgbClr val="1A275B"/>
                </a:solidFill>
              </a:rPr>
              <a:t>？</a:t>
            </a:r>
            <a:endParaRPr lang="en-US" altLang="zh-CN" sz="1600" dirty="0">
              <a:solidFill>
                <a:srgbClr val="1A275B"/>
              </a:solidFill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solidFill>
                  <a:srgbClr val="1A275B"/>
                </a:solidFill>
              </a:rPr>
              <a:t>业务难题：如何根据实际流量，以及任务进度，实现</a:t>
            </a:r>
            <a:r>
              <a:rPr lang="zh-CN" altLang="en-US" sz="1600" dirty="0">
                <a:solidFill>
                  <a:srgbClr val="C00000"/>
                </a:solidFill>
              </a:rPr>
              <a:t>动态控速</a:t>
            </a:r>
            <a:r>
              <a:rPr lang="zh-CN" altLang="en-US" sz="1600" dirty="0">
                <a:solidFill>
                  <a:srgbClr val="1A275B"/>
                </a:solidFill>
              </a:rPr>
              <a:t>，同时避免</a:t>
            </a:r>
            <a:r>
              <a:rPr lang="zh-CN" altLang="en-US" sz="1600" dirty="0">
                <a:solidFill>
                  <a:srgbClr val="C00000"/>
                </a:solidFill>
              </a:rPr>
              <a:t>超发与欠发</a:t>
            </a:r>
            <a:r>
              <a:rPr lang="zh-CN" altLang="en-US" sz="1600" dirty="0">
                <a:solidFill>
                  <a:srgbClr val="1A275B"/>
                </a:solidFill>
              </a:rPr>
              <a:t>？以及资源调配，新歌冷启等等问题的解决。</a:t>
            </a:r>
            <a:endParaRPr lang="en-US" altLang="zh-CN" sz="1600" dirty="0">
              <a:solidFill>
                <a:srgbClr val="1A275B"/>
              </a:solidFill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solidFill>
                  <a:srgbClr val="1A275B"/>
                </a:solidFill>
              </a:rPr>
              <a:t>系统设计：系统模块多，内容类型多样（歌曲，视频，歌单，扑通动态等），算法策略迭代快，如何保证系统的可扩展性，可维护性；</a:t>
            </a:r>
            <a:endParaRPr lang="en-US" altLang="zh-CN" sz="1600" dirty="0">
              <a:solidFill>
                <a:srgbClr val="1A275B"/>
              </a:solidFill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AFAB188-AB1A-48D9-A7BF-4164A7F672E1}"/>
              </a:ext>
            </a:extLst>
          </p:cNvPr>
          <p:cNvGrpSpPr/>
          <p:nvPr/>
        </p:nvGrpSpPr>
        <p:grpSpPr>
          <a:xfrm>
            <a:off x="8562682" y="42640"/>
            <a:ext cx="1486443" cy="4766251"/>
            <a:chOff x="8679086" y="42640"/>
            <a:chExt cx="1486443" cy="4766251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1684ACC-6591-4B57-A7CD-C2991A57F242}"/>
                </a:ext>
              </a:extLst>
            </p:cNvPr>
            <p:cNvGrpSpPr/>
            <p:nvPr/>
          </p:nvGrpSpPr>
          <p:grpSpPr>
            <a:xfrm>
              <a:off x="8679086" y="42640"/>
              <a:ext cx="1486443" cy="4766251"/>
              <a:chOff x="8427982" y="71067"/>
              <a:chExt cx="1486443" cy="4766251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1F70A486-B804-4C0D-9825-190C93AF9D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27982" y="71067"/>
                <a:ext cx="1486443" cy="4766251"/>
              </a:xfrm>
              <a:prstGeom prst="rect">
                <a:avLst/>
              </a:prstGeom>
            </p:spPr>
          </p:pic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70C82FFA-08CC-4E03-B829-DCE58F830225}"/>
                  </a:ext>
                </a:extLst>
              </p:cNvPr>
              <p:cNvSpPr/>
              <p:nvPr/>
            </p:nvSpPr>
            <p:spPr>
              <a:xfrm>
                <a:off x="8499656" y="748576"/>
                <a:ext cx="833857" cy="634869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: 圆角 41">
                <a:extLst>
                  <a:ext uri="{FF2B5EF4-FFF2-40B4-BE49-F238E27FC236}">
                    <a16:creationId xmlns:a16="http://schemas.microsoft.com/office/drawing/2014/main" id="{00742B34-975C-4049-A163-FC368498F02E}"/>
                  </a:ext>
                </a:extLst>
              </p:cNvPr>
              <p:cNvSpPr/>
              <p:nvPr/>
            </p:nvSpPr>
            <p:spPr>
              <a:xfrm>
                <a:off x="9391471" y="748575"/>
                <a:ext cx="420562" cy="634869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矩形: 圆角 42">
                <a:extLst>
                  <a:ext uri="{FF2B5EF4-FFF2-40B4-BE49-F238E27FC236}">
                    <a16:creationId xmlns:a16="http://schemas.microsoft.com/office/drawing/2014/main" id="{CA328F7B-0262-4565-9084-90F48724D7CC}"/>
                  </a:ext>
                </a:extLst>
              </p:cNvPr>
              <p:cNvSpPr/>
              <p:nvPr/>
            </p:nvSpPr>
            <p:spPr>
              <a:xfrm>
                <a:off x="8499656" y="1516104"/>
                <a:ext cx="1312377" cy="1165504"/>
              </a:xfrm>
              <a:prstGeom prst="roundRect">
                <a:avLst>
                  <a:gd name="adj" fmla="val 10052"/>
                </a:avLst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矩形: 圆角 45">
                <a:extLst>
                  <a:ext uri="{FF2B5EF4-FFF2-40B4-BE49-F238E27FC236}">
                    <a16:creationId xmlns:a16="http://schemas.microsoft.com/office/drawing/2014/main" id="{8EAF717C-8809-437A-9275-7A7BDC9988D0}"/>
                  </a:ext>
                </a:extLst>
              </p:cNvPr>
              <p:cNvSpPr/>
              <p:nvPr/>
            </p:nvSpPr>
            <p:spPr>
              <a:xfrm>
                <a:off x="8499656" y="2886125"/>
                <a:ext cx="1312377" cy="1131550"/>
              </a:xfrm>
              <a:prstGeom prst="roundRect">
                <a:avLst>
                  <a:gd name="adj" fmla="val 10052"/>
                </a:avLst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86E625F-BDDC-4DDC-A9D1-9D0F9CD0B140}"/>
                </a:ext>
              </a:extLst>
            </p:cNvPr>
            <p:cNvSpPr txBox="1"/>
            <p:nvPr/>
          </p:nvSpPr>
          <p:spPr>
            <a:xfrm>
              <a:off x="9093747" y="1937268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>
                  <a:solidFill>
                    <a:srgbClr val="FF0000"/>
                  </a:solidFill>
                </a:rPr>
                <a:t>歌单</a:t>
              </a: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03FB6F77-0497-4DBB-8AF6-5AAC8BCEA7D8}"/>
                </a:ext>
              </a:extLst>
            </p:cNvPr>
            <p:cNvSpPr txBox="1"/>
            <p:nvPr/>
          </p:nvSpPr>
          <p:spPr>
            <a:xfrm>
              <a:off x="9584617" y="1077641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>
                  <a:solidFill>
                    <a:srgbClr val="FF0000"/>
                  </a:solidFill>
                </a:rPr>
                <a:t>歌曲</a:t>
              </a: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0663FD70-BC2B-4FE0-90DF-8951312D516B}"/>
                </a:ext>
              </a:extLst>
            </p:cNvPr>
            <p:cNvSpPr txBox="1"/>
            <p:nvPr/>
          </p:nvSpPr>
          <p:spPr>
            <a:xfrm>
              <a:off x="8937261" y="1091588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>
                  <a:solidFill>
                    <a:srgbClr val="FF0000"/>
                  </a:solidFill>
                </a:rPr>
                <a:t>歌曲</a:t>
              </a: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05D00626-6144-46E7-AE63-7B36EAF76EA5}"/>
                </a:ext>
              </a:extLst>
            </p:cNvPr>
            <p:cNvSpPr txBox="1"/>
            <p:nvPr/>
          </p:nvSpPr>
          <p:spPr>
            <a:xfrm>
              <a:off x="9135078" y="326958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>
                  <a:solidFill>
                    <a:srgbClr val="FF0000"/>
                  </a:solidFill>
                </a:rPr>
                <a:t>歌曲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245C77C-7D33-4FA2-9FF4-D1CDEAA9F4A2}"/>
              </a:ext>
            </a:extLst>
          </p:cNvPr>
          <p:cNvGrpSpPr/>
          <p:nvPr/>
        </p:nvGrpSpPr>
        <p:grpSpPr>
          <a:xfrm>
            <a:off x="10418474" y="42640"/>
            <a:ext cx="1463988" cy="3171973"/>
            <a:chOff x="10237203" y="42640"/>
            <a:chExt cx="1463988" cy="3171973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BFE442D7-6450-4DAC-B000-1E5E35DE7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7203" y="42640"/>
              <a:ext cx="1463988" cy="3171973"/>
            </a:xfrm>
            <a:prstGeom prst="rect">
              <a:avLst/>
            </a:prstGeom>
          </p:spPr>
        </p:pic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7A79AAAC-5306-4422-94DF-34B7F9426986}"/>
                </a:ext>
              </a:extLst>
            </p:cNvPr>
            <p:cNvSpPr/>
            <p:nvPr/>
          </p:nvSpPr>
          <p:spPr>
            <a:xfrm>
              <a:off x="10247745" y="471806"/>
              <a:ext cx="1419774" cy="2280869"/>
            </a:xfrm>
            <a:prstGeom prst="roundRect">
              <a:avLst>
                <a:gd name="adj" fmla="val 10052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796EA635-8A8D-4696-868C-2FF2B8431BB5}"/>
                </a:ext>
              </a:extLst>
            </p:cNvPr>
            <p:cNvSpPr txBox="1"/>
            <p:nvPr/>
          </p:nvSpPr>
          <p:spPr>
            <a:xfrm>
              <a:off x="10659411" y="137528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>
                  <a:solidFill>
                    <a:srgbClr val="FF0000"/>
                  </a:solidFill>
                </a:rPr>
                <a:t>视频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25211DD-91B8-4C9C-AD9F-A7B38E93CC95}"/>
              </a:ext>
            </a:extLst>
          </p:cNvPr>
          <p:cNvGrpSpPr/>
          <p:nvPr/>
        </p:nvGrpSpPr>
        <p:grpSpPr>
          <a:xfrm>
            <a:off x="9402961" y="4941550"/>
            <a:ext cx="1885382" cy="1470100"/>
            <a:chOff x="8679086" y="4941550"/>
            <a:chExt cx="1885382" cy="1470100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B3A4F636-8F70-48AF-8135-E4F5A5B38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79086" y="4941550"/>
              <a:ext cx="1885382" cy="1470100"/>
            </a:xfrm>
            <a:prstGeom prst="rect">
              <a:avLst/>
            </a:prstGeom>
          </p:spPr>
        </p:pic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F8B51FE9-D7B3-437B-B45C-3D06C438B0FA}"/>
                </a:ext>
              </a:extLst>
            </p:cNvPr>
            <p:cNvSpPr txBox="1"/>
            <p:nvPr/>
          </p:nvSpPr>
          <p:spPr>
            <a:xfrm>
              <a:off x="9160326" y="5685908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bg1"/>
                  </a:solidFill>
                </a:rPr>
                <a:t>时延分布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620CF46-439D-44E8-818A-D44398D5C45E}"/>
              </a:ext>
            </a:extLst>
          </p:cNvPr>
          <p:cNvGrpSpPr/>
          <p:nvPr/>
        </p:nvGrpSpPr>
        <p:grpSpPr>
          <a:xfrm>
            <a:off x="10247745" y="3329409"/>
            <a:ext cx="1811428" cy="1479482"/>
            <a:chOff x="10247745" y="3329409"/>
            <a:chExt cx="1811428" cy="1479482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17179B1E-7D0D-436C-A8D0-CC61C3522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47745" y="3329409"/>
              <a:ext cx="1811428" cy="1479482"/>
            </a:xfrm>
            <a:prstGeom prst="rect">
              <a:avLst/>
            </a:prstGeom>
          </p:spPr>
        </p:pic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8A5CB4FD-D4D7-4299-A318-A80BD507EA2F}"/>
                </a:ext>
              </a:extLst>
            </p:cNvPr>
            <p:cNvSpPr txBox="1"/>
            <p:nvPr/>
          </p:nvSpPr>
          <p:spPr>
            <a:xfrm>
              <a:off x="10661701" y="3486239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>
                  <a:solidFill>
                    <a:srgbClr val="1A275B"/>
                  </a:solidFill>
                </a:rPr>
                <a:t>请求量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5251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9DA7597-2ABF-4B37-A366-021FF14087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199" y="294211"/>
            <a:ext cx="1048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dirty="0">
                <a:solidFill>
                  <a:srgbClr val="1A275B"/>
                </a:solidFill>
              </a:rPr>
              <a:t>4.</a:t>
            </a:r>
            <a:r>
              <a:rPr lang="zh-CN" altLang="en-US" sz="2800" dirty="0">
                <a:solidFill>
                  <a:srgbClr val="1A275B"/>
                </a:solidFill>
              </a:rPr>
              <a:t>系统关键设计：性能优化</a:t>
            </a:r>
            <a:endParaRPr lang="en-US" altLang="zh-CN" sz="2800" dirty="0">
              <a:solidFill>
                <a:srgbClr val="1A275B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AC66AF6-4BE2-487A-A31B-22E3930D55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9" t="2351"/>
          <a:stretch/>
        </p:blipFill>
        <p:spPr>
          <a:xfrm>
            <a:off x="8367712" y="1538288"/>
            <a:ext cx="3364771" cy="3231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2913B23A-7573-4636-BC79-A8059BED41AC}"/>
              </a:ext>
            </a:extLst>
          </p:cNvPr>
          <p:cNvGrpSpPr/>
          <p:nvPr/>
        </p:nvGrpSpPr>
        <p:grpSpPr>
          <a:xfrm>
            <a:off x="8500014" y="1503630"/>
            <a:ext cx="2689938" cy="1525838"/>
            <a:chOff x="9167814" y="3590924"/>
            <a:chExt cx="2481654" cy="1418033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5F932A0-B8F9-4A48-8422-BF36B2AC325E}"/>
                </a:ext>
              </a:extLst>
            </p:cNvPr>
            <p:cNvSpPr/>
            <p:nvPr/>
          </p:nvSpPr>
          <p:spPr>
            <a:xfrm>
              <a:off x="9167814" y="3590924"/>
              <a:ext cx="2281238" cy="1294208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91440 w 914400"/>
                <a:gd name="connsiteY4" fmla="*/ 91440 h 914400"/>
                <a:gd name="connsiteX0" fmla="*/ 0 w 2062163"/>
                <a:gd name="connsiteY0" fmla="*/ 0 h 914400"/>
                <a:gd name="connsiteX1" fmla="*/ 2062163 w 2062163"/>
                <a:gd name="connsiteY1" fmla="*/ 9525 h 914400"/>
                <a:gd name="connsiteX2" fmla="*/ 914400 w 2062163"/>
                <a:gd name="connsiteY2" fmla="*/ 914400 h 914400"/>
                <a:gd name="connsiteX3" fmla="*/ 0 w 2062163"/>
                <a:gd name="connsiteY3" fmla="*/ 914400 h 914400"/>
                <a:gd name="connsiteX4" fmla="*/ 91440 w 2062163"/>
                <a:gd name="connsiteY4" fmla="*/ 91440 h 914400"/>
                <a:gd name="connsiteX0" fmla="*/ 0 w 2062163"/>
                <a:gd name="connsiteY0" fmla="*/ 0 h 914400"/>
                <a:gd name="connsiteX1" fmla="*/ 2062163 w 2062163"/>
                <a:gd name="connsiteY1" fmla="*/ 9525 h 914400"/>
                <a:gd name="connsiteX2" fmla="*/ 2055954 w 2062163"/>
                <a:gd name="connsiteY2" fmla="*/ 359057 h 914400"/>
                <a:gd name="connsiteX3" fmla="*/ 0 w 2062163"/>
                <a:gd name="connsiteY3" fmla="*/ 914400 h 914400"/>
                <a:gd name="connsiteX4" fmla="*/ 91440 w 2062163"/>
                <a:gd name="connsiteY4" fmla="*/ 91440 h 914400"/>
                <a:gd name="connsiteX0" fmla="*/ 0 w 2066475"/>
                <a:gd name="connsiteY0" fmla="*/ 0 h 914400"/>
                <a:gd name="connsiteX1" fmla="*/ 2062163 w 2066475"/>
                <a:gd name="connsiteY1" fmla="*/ 9525 h 914400"/>
                <a:gd name="connsiteX2" fmla="*/ 2066475 w 2066475"/>
                <a:gd name="connsiteY2" fmla="*/ 488319 h 914400"/>
                <a:gd name="connsiteX3" fmla="*/ 0 w 2066475"/>
                <a:gd name="connsiteY3" fmla="*/ 914400 h 914400"/>
                <a:gd name="connsiteX4" fmla="*/ 91440 w 2066475"/>
                <a:gd name="connsiteY4" fmla="*/ 91440 h 914400"/>
                <a:gd name="connsiteX0" fmla="*/ 0 w 2062273"/>
                <a:gd name="connsiteY0" fmla="*/ 0 h 914400"/>
                <a:gd name="connsiteX1" fmla="*/ 2062163 w 2062273"/>
                <a:gd name="connsiteY1" fmla="*/ 9525 h 914400"/>
                <a:gd name="connsiteX2" fmla="*/ 2052008 w 2062273"/>
                <a:gd name="connsiteY2" fmla="*/ 487121 h 914400"/>
                <a:gd name="connsiteX3" fmla="*/ 0 w 2062273"/>
                <a:gd name="connsiteY3" fmla="*/ 914400 h 914400"/>
                <a:gd name="connsiteX4" fmla="*/ 91440 w 2062273"/>
                <a:gd name="connsiteY4" fmla="*/ 91440 h 914400"/>
                <a:gd name="connsiteX0" fmla="*/ 0 w 2062273"/>
                <a:gd name="connsiteY0" fmla="*/ 0 h 914400"/>
                <a:gd name="connsiteX1" fmla="*/ 2062163 w 2062273"/>
                <a:gd name="connsiteY1" fmla="*/ 9525 h 914400"/>
                <a:gd name="connsiteX2" fmla="*/ 2052008 w 2062273"/>
                <a:gd name="connsiteY2" fmla="*/ 487121 h 914400"/>
                <a:gd name="connsiteX3" fmla="*/ 1154704 w 2062273"/>
                <a:gd name="connsiteY3" fmla="*/ 673833 h 914400"/>
                <a:gd name="connsiteX4" fmla="*/ 0 w 2062273"/>
                <a:gd name="connsiteY4" fmla="*/ 914400 h 914400"/>
                <a:gd name="connsiteX5" fmla="*/ 91440 w 2062273"/>
                <a:gd name="connsiteY5" fmla="*/ 91440 h 914400"/>
                <a:gd name="connsiteX0" fmla="*/ 0 w 2062273"/>
                <a:gd name="connsiteY0" fmla="*/ 0 h 914400"/>
                <a:gd name="connsiteX1" fmla="*/ 2062163 w 2062273"/>
                <a:gd name="connsiteY1" fmla="*/ 9525 h 914400"/>
                <a:gd name="connsiteX2" fmla="*/ 2052008 w 2062273"/>
                <a:gd name="connsiteY2" fmla="*/ 487121 h 914400"/>
                <a:gd name="connsiteX3" fmla="*/ 1050807 w 2062273"/>
                <a:gd name="connsiteY3" fmla="*/ 476350 h 914400"/>
                <a:gd name="connsiteX4" fmla="*/ 0 w 2062273"/>
                <a:gd name="connsiteY4" fmla="*/ 914400 h 914400"/>
                <a:gd name="connsiteX5" fmla="*/ 91440 w 2062273"/>
                <a:gd name="connsiteY5" fmla="*/ 91440 h 914400"/>
                <a:gd name="connsiteX0" fmla="*/ 0 w 2062273"/>
                <a:gd name="connsiteY0" fmla="*/ 0 h 914400"/>
                <a:gd name="connsiteX1" fmla="*/ 2062163 w 2062273"/>
                <a:gd name="connsiteY1" fmla="*/ 9525 h 914400"/>
                <a:gd name="connsiteX2" fmla="*/ 2052008 w 2062273"/>
                <a:gd name="connsiteY2" fmla="*/ 487121 h 914400"/>
                <a:gd name="connsiteX3" fmla="*/ 998201 w 2062273"/>
                <a:gd name="connsiteY3" fmla="*/ 483532 h 914400"/>
                <a:gd name="connsiteX4" fmla="*/ 0 w 2062273"/>
                <a:gd name="connsiteY4" fmla="*/ 914400 h 914400"/>
                <a:gd name="connsiteX5" fmla="*/ 91440 w 2062273"/>
                <a:gd name="connsiteY5" fmla="*/ 91440 h 914400"/>
                <a:gd name="connsiteX0" fmla="*/ 0 w 2062273"/>
                <a:gd name="connsiteY0" fmla="*/ 0 h 917991"/>
                <a:gd name="connsiteX1" fmla="*/ 2062163 w 2062273"/>
                <a:gd name="connsiteY1" fmla="*/ 9525 h 917991"/>
                <a:gd name="connsiteX2" fmla="*/ 2052008 w 2062273"/>
                <a:gd name="connsiteY2" fmla="*/ 487121 h 917991"/>
                <a:gd name="connsiteX3" fmla="*/ 998201 w 2062273"/>
                <a:gd name="connsiteY3" fmla="*/ 483532 h 917991"/>
                <a:gd name="connsiteX4" fmla="*/ 729911 w 2062273"/>
                <a:gd name="connsiteY4" fmla="*/ 917991 h 917991"/>
                <a:gd name="connsiteX5" fmla="*/ 91440 w 2062273"/>
                <a:gd name="connsiteY5" fmla="*/ 91440 h 917991"/>
                <a:gd name="connsiteX0" fmla="*/ 0 w 2062273"/>
                <a:gd name="connsiteY0" fmla="*/ 0 h 917991"/>
                <a:gd name="connsiteX1" fmla="*/ 2062163 w 2062273"/>
                <a:gd name="connsiteY1" fmla="*/ 9525 h 917991"/>
                <a:gd name="connsiteX2" fmla="*/ 2052008 w 2062273"/>
                <a:gd name="connsiteY2" fmla="*/ 487121 h 917991"/>
                <a:gd name="connsiteX3" fmla="*/ 731224 w 2062273"/>
                <a:gd name="connsiteY3" fmla="*/ 495500 h 917991"/>
                <a:gd name="connsiteX4" fmla="*/ 729911 w 2062273"/>
                <a:gd name="connsiteY4" fmla="*/ 917991 h 917991"/>
                <a:gd name="connsiteX5" fmla="*/ 91440 w 2062273"/>
                <a:gd name="connsiteY5" fmla="*/ 91440 h 917991"/>
                <a:gd name="connsiteX0" fmla="*/ 0 w 2062273"/>
                <a:gd name="connsiteY0" fmla="*/ 0 h 917991"/>
                <a:gd name="connsiteX1" fmla="*/ 2062163 w 2062273"/>
                <a:gd name="connsiteY1" fmla="*/ 9525 h 917991"/>
                <a:gd name="connsiteX2" fmla="*/ 2052008 w 2062273"/>
                <a:gd name="connsiteY2" fmla="*/ 487121 h 917991"/>
                <a:gd name="connsiteX3" fmla="*/ 731224 w 2062273"/>
                <a:gd name="connsiteY3" fmla="*/ 495500 h 917991"/>
                <a:gd name="connsiteX4" fmla="*/ 729911 w 2062273"/>
                <a:gd name="connsiteY4" fmla="*/ 917991 h 917991"/>
                <a:gd name="connsiteX5" fmla="*/ 91440 w 2062273"/>
                <a:gd name="connsiteY5" fmla="*/ 91440 h 917991"/>
                <a:gd name="connsiteX0" fmla="*/ 0 w 2062273"/>
                <a:gd name="connsiteY0" fmla="*/ 0 h 917991"/>
                <a:gd name="connsiteX1" fmla="*/ 2062163 w 2062273"/>
                <a:gd name="connsiteY1" fmla="*/ 9525 h 917991"/>
                <a:gd name="connsiteX2" fmla="*/ 2052008 w 2062273"/>
                <a:gd name="connsiteY2" fmla="*/ 487121 h 917991"/>
                <a:gd name="connsiteX3" fmla="*/ 731224 w 2062273"/>
                <a:gd name="connsiteY3" fmla="*/ 495500 h 917991"/>
                <a:gd name="connsiteX4" fmla="*/ 729911 w 2062273"/>
                <a:gd name="connsiteY4" fmla="*/ 917991 h 917991"/>
                <a:gd name="connsiteX0" fmla="*/ 0 w 2508000"/>
                <a:gd name="connsiteY0" fmla="*/ 0 h 854558"/>
                <a:gd name="connsiteX1" fmla="*/ 2062163 w 2508000"/>
                <a:gd name="connsiteY1" fmla="*/ 9525 h 854558"/>
                <a:gd name="connsiteX2" fmla="*/ 2052008 w 2508000"/>
                <a:gd name="connsiteY2" fmla="*/ 487121 h 854558"/>
                <a:gd name="connsiteX3" fmla="*/ 731224 w 2508000"/>
                <a:gd name="connsiteY3" fmla="*/ 495500 h 854558"/>
                <a:gd name="connsiteX4" fmla="*/ 2508000 w 2508000"/>
                <a:gd name="connsiteY4" fmla="*/ 854558 h 854558"/>
                <a:gd name="connsiteX0" fmla="*/ 0 w 2508000"/>
                <a:gd name="connsiteY0" fmla="*/ 0 h 854558"/>
                <a:gd name="connsiteX1" fmla="*/ 2062163 w 2508000"/>
                <a:gd name="connsiteY1" fmla="*/ 9525 h 854558"/>
                <a:gd name="connsiteX2" fmla="*/ 2052008 w 2508000"/>
                <a:gd name="connsiteY2" fmla="*/ 487121 h 854558"/>
                <a:gd name="connsiteX3" fmla="*/ 731224 w 2508000"/>
                <a:gd name="connsiteY3" fmla="*/ 495500 h 854558"/>
                <a:gd name="connsiteX4" fmla="*/ 1179692 w 2508000"/>
                <a:gd name="connsiteY4" fmla="*/ 618778 h 854558"/>
                <a:gd name="connsiteX5" fmla="*/ 2508000 w 2508000"/>
                <a:gd name="connsiteY5" fmla="*/ 854558 h 854558"/>
                <a:gd name="connsiteX0" fmla="*/ 0 w 2508000"/>
                <a:gd name="connsiteY0" fmla="*/ 0 h 870244"/>
                <a:gd name="connsiteX1" fmla="*/ 2062163 w 2508000"/>
                <a:gd name="connsiteY1" fmla="*/ 9525 h 870244"/>
                <a:gd name="connsiteX2" fmla="*/ 2052008 w 2508000"/>
                <a:gd name="connsiteY2" fmla="*/ 487121 h 870244"/>
                <a:gd name="connsiteX3" fmla="*/ 731224 w 2508000"/>
                <a:gd name="connsiteY3" fmla="*/ 495500 h 870244"/>
                <a:gd name="connsiteX4" fmla="*/ 743061 w 2508000"/>
                <a:gd name="connsiteY4" fmla="*/ 849771 h 870244"/>
                <a:gd name="connsiteX5" fmla="*/ 2508000 w 2508000"/>
                <a:gd name="connsiteY5" fmla="*/ 854558 h 870244"/>
                <a:gd name="connsiteX0" fmla="*/ 0 w 2508000"/>
                <a:gd name="connsiteY0" fmla="*/ 0 h 870244"/>
                <a:gd name="connsiteX1" fmla="*/ 2062163 w 2508000"/>
                <a:gd name="connsiteY1" fmla="*/ 9525 h 870244"/>
                <a:gd name="connsiteX2" fmla="*/ 2052008 w 2508000"/>
                <a:gd name="connsiteY2" fmla="*/ 487121 h 870244"/>
                <a:gd name="connsiteX3" fmla="*/ 731224 w 2508000"/>
                <a:gd name="connsiteY3" fmla="*/ 495500 h 870244"/>
                <a:gd name="connsiteX4" fmla="*/ 743061 w 2508000"/>
                <a:gd name="connsiteY4" fmla="*/ 849771 h 870244"/>
                <a:gd name="connsiteX5" fmla="*/ 2508000 w 2508000"/>
                <a:gd name="connsiteY5" fmla="*/ 854558 h 870244"/>
                <a:gd name="connsiteX0" fmla="*/ 0 w 2508000"/>
                <a:gd name="connsiteY0" fmla="*/ 0 h 870244"/>
                <a:gd name="connsiteX1" fmla="*/ 2062163 w 2508000"/>
                <a:gd name="connsiteY1" fmla="*/ 9525 h 870244"/>
                <a:gd name="connsiteX2" fmla="*/ 2052008 w 2508000"/>
                <a:gd name="connsiteY2" fmla="*/ 487121 h 870244"/>
                <a:gd name="connsiteX3" fmla="*/ 731224 w 2508000"/>
                <a:gd name="connsiteY3" fmla="*/ 495500 h 870244"/>
                <a:gd name="connsiteX4" fmla="*/ 743061 w 2508000"/>
                <a:gd name="connsiteY4" fmla="*/ 849771 h 870244"/>
                <a:gd name="connsiteX5" fmla="*/ 2508000 w 2508000"/>
                <a:gd name="connsiteY5" fmla="*/ 854558 h 870244"/>
                <a:gd name="connsiteX0" fmla="*/ 0 w 2508000"/>
                <a:gd name="connsiteY0" fmla="*/ 0 h 854558"/>
                <a:gd name="connsiteX1" fmla="*/ 2062163 w 2508000"/>
                <a:gd name="connsiteY1" fmla="*/ 9525 h 854558"/>
                <a:gd name="connsiteX2" fmla="*/ 2052008 w 2508000"/>
                <a:gd name="connsiteY2" fmla="*/ 487121 h 854558"/>
                <a:gd name="connsiteX3" fmla="*/ 731224 w 2508000"/>
                <a:gd name="connsiteY3" fmla="*/ 495500 h 854558"/>
                <a:gd name="connsiteX4" fmla="*/ 743061 w 2508000"/>
                <a:gd name="connsiteY4" fmla="*/ 849771 h 854558"/>
                <a:gd name="connsiteX5" fmla="*/ 2508000 w 2508000"/>
                <a:gd name="connsiteY5" fmla="*/ 854558 h 854558"/>
                <a:gd name="connsiteX0" fmla="*/ 0 w 2508000"/>
                <a:gd name="connsiteY0" fmla="*/ 0 h 854558"/>
                <a:gd name="connsiteX1" fmla="*/ 2062163 w 2508000"/>
                <a:gd name="connsiteY1" fmla="*/ 9525 h 854558"/>
                <a:gd name="connsiteX2" fmla="*/ 2052008 w 2508000"/>
                <a:gd name="connsiteY2" fmla="*/ 487121 h 854558"/>
                <a:gd name="connsiteX3" fmla="*/ 731224 w 2508000"/>
                <a:gd name="connsiteY3" fmla="*/ 495500 h 854558"/>
                <a:gd name="connsiteX4" fmla="*/ 727279 w 2508000"/>
                <a:gd name="connsiteY4" fmla="*/ 850967 h 854558"/>
                <a:gd name="connsiteX5" fmla="*/ 2508000 w 2508000"/>
                <a:gd name="connsiteY5" fmla="*/ 854558 h 854558"/>
                <a:gd name="connsiteX0" fmla="*/ 0 w 2508000"/>
                <a:gd name="connsiteY0" fmla="*/ 0 h 854558"/>
                <a:gd name="connsiteX1" fmla="*/ 2062163 w 2508000"/>
                <a:gd name="connsiteY1" fmla="*/ 9525 h 854558"/>
                <a:gd name="connsiteX2" fmla="*/ 2052008 w 2508000"/>
                <a:gd name="connsiteY2" fmla="*/ 487121 h 854558"/>
                <a:gd name="connsiteX3" fmla="*/ 731224 w 2508000"/>
                <a:gd name="connsiteY3" fmla="*/ 495500 h 854558"/>
                <a:gd name="connsiteX4" fmla="*/ 727279 w 2508000"/>
                <a:gd name="connsiteY4" fmla="*/ 850967 h 854558"/>
                <a:gd name="connsiteX5" fmla="*/ 2508000 w 2508000"/>
                <a:gd name="connsiteY5" fmla="*/ 854558 h 854558"/>
                <a:gd name="connsiteX0" fmla="*/ 0 w 2508000"/>
                <a:gd name="connsiteY0" fmla="*/ 0 h 854558"/>
                <a:gd name="connsiteX1" fmla="*/ 2062163 w 2508000"/>
                <a:gd name="connsiteY1" fmla="*/ 9525 h 854558"/>
                <a:gd name="connsiteX2" fmla="*/ 2052008 w 2508000"/>
                <a:gd name="connsiteY2" fmla="*/ 487121 h 854558"/>
                <a:gd name="connsiteX3" fmla="*/ 731224 w 2508000"/>
                <a:gd name="connsiteY3" fmla="*/ 495500 h 854558"/>
                <a:gd name="connsiteX4" fmla="*/ 727279 w 2508000"/>
                <a:gd name="connsiteY4" fmla="*/ 850967 h 854558"/>
                <a:gd name="connsiteX5" fmla="*/ 2508000 w 2508000"/>
                <a:gd name="connsiteY5" fmla="*/ 854558 h 854558"/>
                <a:gd name="connsiteX0" fmla="*/ 0 w 2505370"/>
                <a:gd name="connsiteY0" fmla="*/ 0 h 853478"/>
                <a:gd name="connsiteX1" fmla="*/ 2062163 w 2505370"/>
                <a:gd name="connsiteY1" fmla="*/ 9525 h 853478"/>
                <a:gd name="connsiteX2" fmla="*/ 2052008 w 2505370"/>
                <a:gd name="connsiteY2" fmla="*/ 487121 h 853478"/>
                <a:gd name="connsiteX3" fmla="*/ 731224 w 2505370"/>
                <a:gd name="connsiteY3" fmla="*/ 495500 h 853478"/>
                <a:gd name="connsiteX4" fmla="*/ 727279 w 2505370"/>
                <a:gd name="connsiteY4" fmla="*/ 850967 h 853478"/>
                <a:gd name="connsiteX5" fmla="*/ 2505370 w 2505370"/>
                <a:gd name="connsiteY5" fmla="*/ 850967 h 853478"/>
                <a:gd name="connsiteX0" fmla="*/ 0 w 2505370"/>
                <a:gd name="connsiteY0" fmla="*/ 0 h 856660"/>
                <a:gd name="connsiteX1" fmla="*/ 2062163 w 2505370"/>
                <a:gd name="connsiteY1" fmla="*/ 9525 h 856660"/>
                <a:gd name="connsiteX2" fmla="*/ 2052008 w 2505370"/>
                <a:gd name="connsiteY2" fmla="*/ 487121 h 856660"/>
                <a:gd name="connsiteX3" fmla="*/ 731224 w 2505370"/>
                <a:gd name="connsiteY3" fmla="*/ 495500 h 856660"/>
                <a:gd name="connsiteX4" fmla="*/ 727279 w 2505370"/>
                <a:gd name="connsiteY4" fmla="*/ 850967 h 856660"/>
                <a:gd name="connsiteX5" fmla="*/ 2505370 w 2505370"/>
                <a:gd name="connsiteY5" fmla="*/ 850967 h 856660"/>
                <a:gd name="connsiteX0" fmla="*/ 0 w 2505370"/>
                <a:gd name="connsiteY0" fmla="*/ 0 h 852024"/>
                <a:gd name="connsiteX1" fmla="*/ 2062163 w 2505370"/>
                <a:gd name="connsiteY1" fmla="*/ 9525 h 852024"/>
                <a:gd name="connsiteX2" fmla="*/ 2052008 w 2505370"/>
                <a:gd name="connsiteY2" fmla="*/ 487121 h 852024"/>
                <a:gd name="connsiteX3" fmla="*/ 731224 w 2505370"/>
                <a:gd name="connsiteY3" fmla="*/ 495500 h 852024"/>
                <a:gd name="connsiteX4" fmla="*/ 727279 w 2505370"/>
                <a:gd name="connsiteY4" fmla="*/ 850967 h 852024"/>
                <a:gd name="connsiteX5" fmla="*/ 2505370 w 2505370"/>
                <a:gd name="connsiteY5" fmla="*/ 850967 h 852024"/>
                <a:gd name="connsiteX0" fmla="*/ 0 w 2505370"/>
                <a:gd name="connsiteY0" fmla="*/ 0 h 850967"/>
                <a:gd name="connsiteX1" fmla="*/ 2062163 w 2505370"/>
                <a:gd name="connsiteY1" fmla="*/ 9525 h 850967"/>
                <a:gd name="connsiteX2" fmla="*/ 2052008 w 2505370"/>
                <a:gd name="connsiteY2" fmla="*/ 487121 h 850967"/>
                <a:gd name="connsiteX3" fmla="*/ 731224 w 2505370"/>
                <a:gd name="connsiteY3" fmla="*/ 495500 h 850967"/>
                <a:gd name="connsiteX4" fmla="*/ 727279 w 2505370"/>
                <a:gd name="connsiteY4" fmla="*/ 850967 h 850967"/>
                <a:gd name="connsiteX5" fmla="*/ 2505370 w 2505370"/>
                <a:gd name="connsiteY5" fmla="*/ 850967 h 850967"/>
                <a:gd name="connsiteX0" fmla="*/ 0 w 2640528"/>
                <a:gd name="connsiteY0" fmla="*/ 0 h 852165"/>
                <a:gd name="connsiteX1" fmla="*/ 2062163 w 2640528"/>
                <a:gd name="connsiteY1" fmla="*/ 9525 h 852165"/>
                <a:gd name="connsiteX2" fmla="*/ 2052008 w 2640528"/>
                <a:gd name="connsiteY2" fmla="*/ 487121 h 852165"/>
                <a:gd name="connsiteX3" fmla="*/ 731224 w 2640528"/>
                <a:gd name="connsiteY3" fmla="*/ 495500 h 852165"/>
                <a:gd name="connsiteX4" fmla="*/ 727279 w 2640528"/>
                <a:gd name="connsiteY4" fmla="*/ 850967 h 852165"/>
                <a:gd name="connsiteX5" fmla="*/ 2505370 w 2640528"/>
                <a:gd name="connsiteY5" fmla="*/ 850967 h 852165"/>
                <a:gd name="connsiteX6" fmla="*/ 2517206 w 2640528"/>
                <a:gd name="connsiteY6" fmla="*/ 852165 h 852165"/>
                <a:gd name="connsiteX0" fmla="*/ 0 w 2670735"/>
                <a:gd name="connsiteY0" fmla="*/ 0 h 850967"/>
                <a:gd name="connsiteX1" fmla="*/ 2062163 w 2670735"/>
                <a:gd name="connsiteY1" fmla="*/ 9525 h 850967"/>
                <a:gd name="connsiteX2" fmla="*/ 2052008 w 2670735"/>
                <a:gd name="connsiteY2" fmla="*/ 487121 h 850967"/>
                <a:gd name="connsiteX3" fmla="*/ 731224 w 2670735"/>
                <a:gd name="connsiteY3" fmla="*/ 495500 h 850967"/>
                <a:gd name="connsiteX4" fmla="*/ 727279 w 2670735"/>
                <a:gd name="connsiteY4" fmla="*/ 850967 h 850967"/>
                <a:gd name="connsiteX5" fmla="*/ 2505370 w 2670735"/>
                <a:gd name="connsiteY5" fmla="*/ 850967 h 850967"/>
                <a:gd name="connsiteX6" fmla="*/ 2609266 w 2670735"/>
                <a:gd name="connsiteY6" fmla="*/ 488320 h 850967"/>
                <a:gd name="connsiteX0" fmla="*/ 0 w 2671791"/>
                <a:gd name="connsiteY0" fmla="*/ 428475 h 1279442"/>
                <a:gd name="connsiteX1" fmla="*/ 2062163 w 2671791"/>
                <a:gd name="connsiteY1" fmla="*/ 438000 h 1279442"/>
                <a:gd name="connsiteX2" fmla="*/ 2052008 w 2671791"/>
                <a:gd name="connsiteY2" fmla="*/ 915596 h 1279442"/>
                <a:gd name="connsiteX3" fmla="*/ 731224 w 2671791"/>
                <a:gd name="connsiteY3" fmla="*/ 923975 h 1279442"/>
                <a:gd name="connsiteX4" fmla="*/ 727279 w 2671791"/>
                <a:gd name="connsiteY4" fmla="*/ 1279442 h 1279442"/>
                <a:gd name="connsiteX5" fmla="*/ 2505370 w 2671791"/>
                <a:gd name="connsiteY5" fmla="*/ 1279442 h 1279442"/>
                <a:gd name="connsiteX6" fmla="*/ 2611897 w 2671791"/>
                <a:gd name="connsiteY6" fmla="*/ 0 h 1279442"/>
                <a:gd name="connsiteX0" fmla="*/ 0 w 2611897"/>
                <a:gd name="connsiteY0" fmla="*/ 428475 h 1279442"/>
                <a:gd name="connsiteX1" fmla="*/ 2062163 w 2611897"/>
                <a:gd name="connsiteY1" fmla="*/ 438000 h 1279442"/>
                <a:gd name="connsiteX2" fmla="*/ 2052008 w 2611897"/>
                <a:gd name="connsiteY2" fmla="*/ 915596 h 1279442"/>
                <a:gd name="connsiteX3" fmla="*/ 731224 w 2611897"/>
                <a:gd name="connsiteY3" fmla="*/ 923975 h 1279442"/>
                <a:gd name="connsiteX4" fmla="*/ 727279 w 2611897"/>
                <a:gd name="connsiteY4" fmla="*/ 1279442 h 1279442"/>
                <a:gd name="connsiteX5" fmla="*/ 2505370 w 2611897"/>
                <a:gd name="connsiteY5" fmla="*/ 1279442 h 1279442"/>
                <a:gd name="connsiteX6" fmla="*/ 2611897 w 2611897"/>
                <a:gd name="connsiteY6" fmla="*/ 0 h 1279442"/>
                <a:gd name="connsiteX0" fmla="*/ 0 w 2519836"/>
                <a:gd name="connsiteY0" fmla="*/ 440443 h 1291410"/>
                <a:gd name="connsiteX1" fmla="*/ 2062163 w 2519836"/>
                <a:gd name="connsiteY1" fmla="*/ 449968 h 1291410"/>
                <a:gd name="connsiteX2" fmla="*/ 2052008 w 2519836"/>
                <a:gd name="connsiteY2" fmla="*/ 927564 h 1291410"/>
                <a:gd name="connsiteX3" fmla="*/ 731224 w 2519836"/>
                <a:gd name="connsiteY3" fmla="*/ 935943 h 1291410"/>
                <a:gd name="connsiteX4" fmla="*/ 727279 w 2519836"/>
                <a:gd name="connsiteY4" fmla="*/ 1291410 h 1291410"/>
                <a:gd name="connsiteX5" fmla="*/ 2505370 w 2519836"/>
                <a:gd name="connsiteY5" fmla="*/ 1291410 h 1291410"/>
                <a:gd name="connsiteX6" fmla="*/ 2519836 w 2519836"/>
                <a:gd name="connsiteY6" fmla="*/ 0 h 1291410"/>
                <a:gd name="connsiteX0" fmla="*/ 0 w 2505370"/>
                <a:gd name="connsiteY0" fmla="*/ 440443 h 1291410"/>
                <a:gd name="connsiteX1" fmla="*/ 2062163 w 2505370"/>
                <a:gd name="connsiteY1" fmla="*/ 449968 h 1291410"/>
                <a:gd name="connsiteX2" fmla="*/ 2052008 w 2505370"/>
                <a:gd name="connsiteY2" fmla="*/ 927564 h 1291410"/>
                <a:gd name="connsiteX3" fmla="*/ 731224 w 2505370"/>
                <a:gd name="connsiteY3" fmla="*/ 935943 h 1291410"/>
                <a:gd name="connsiteX4" fmla="*/ 727279 w 2505370"/>
                <a:gd name="connsiteY4" fmla="*/ 1291410 h 1291410"/>
                <a:gd name="connsiteX5" fmla="*/ 2505370 w 2505370"/>
                <a:gd name="connsiteY5" fmla="*/ 1291410 h 1291410"/>
                <a:gd name="connsiteX6" fmla="*/ 2501424 w 2505370"/>
                <a:gd name="connsiteY6" fmla="*/ 0 h 1291410"/>
                <a:gd name="connsiteX0" fmla="*/ 0 w 2508215"/>
                <a:gd name="connsiteY0" fmla="*/ 440443 h 1291410"/>
                <a:gd name="connsiteX1" fmla="*/ 2062163 w 2508215"/>
                <a:gd name="connsiteY1" fmla="*/ 449968 h 1291410"/>
                <a:gd name="connsiteX2" fmla="*/ 2052008 w 2508215"/>
                <a:gd name="connsiteY2" fmla="*/ 927564 h 1291410"/>
                <a:gd name="connsiteX3" fmla="*/ 731224 w 2508215"/>
                <a:gd name="connsiteY3" fmla="*/ 935943 h 1291410"/>
                <a:gd name="connsiteX4" fmla="*/ 727279 w 2508215"/>
                <a:gd name="connsiteY4" fmla="*/ 1291410 h 1291410"/>
                <a:gd name="connsiteX5" fmla="*/ 2505370 w 2508215"/>
                <a:gd name="connsiteY5" fmla="*/ 1291410 h 1291410"/>
                <a:gd name="connsiteX6" fmla="*/ 2501424 w 2508215"/>
                <a:gd name="connsiteY6" fmla="*/ 0 h 1291410"/>
                <a:gd name="connsiteX0" fmla="*/ 0 w 2519836"/>
                <a:gd name="connsiteY0" fmla="*/ 450018 h 1300985"/>
                <a:gd name="connsiteX1" fmla="*/ 2062163 w 2519836"/>
                <a:gd name="connsiteY1" fmla="*/ 459543 h 1300985"/>
                <a:gd name="connsiteX2" fmla="*/ 2052008 w 2519836"/>
                <a:gd name="connsiteY2" fmla="*/ 937139 h 1300985"/>
                <a:gd name="connsiteX3" fmla="*/ 731224 w 2519836"/>
                <a:gd name="connsiteY3" fmla="*/ 945518 h 1300985"/>
                <a:gd name="connsiteX4" fmla="*/ 727279 w 2519836"/>
                <a:gd name="connsiteY4" fmla="*/ 1300985 h 1300985"/>
                <a:gd name="connsiteX5" fmla="*/ 2505370 w 2519836"/>
                <a:gd name="connsiteY5" fmla="*/ 1300985 h 1300985"/>
                <a:gd name="connsiteX6" fmla="*/ 2519836 w 2519836"/>
                <a:gd name="connsiteY6" fmla="*/ 0 h 130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9836" h="1300985">
                  <a:moveTo>
                    <a:pt x="0" y="450018"/>
                  </a:moveTo>
                  <a:lnTo>
                    <a:pt x="2062163" y="459543"/>
                  </a:lnTo>
                  <a:cubicBezTo>
                    <a:pt x="2063600" y="619141"/>
                    <a:pt x="2050571" y="777541"/>
                    <a:pt x="2052008" y="937139"/>
                  </a:cubicBezTo>
                  <a:lnTo>
                    <a:pt x="731224" y="945518"/>
                  </a:lnTo>
                  <a:cubicBezTo>
                    <a:pt x="727875" y="1102706"/>
                    <a:pt x="728374" y="1182496"/>
                    <a:pt x="727279" y="1300985"/>
                  </a:cubicBezTo>
                  <a:lnTo>
                    <a:pt x="2505370" y="1300985"/>
                  </a:lnTo>
                  <a:cubicBezTo>
                    <a:pt x="2514358" y="932552"/>
                    <a:pt x="2517370" y="-249"/>
                    <a:pt x="2519836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03519B4-E071-45C4-916E-42C7292966E8}"/>
                </a:ext>
              </a:extLst>
            </p:cNvPr>
            <p:cNvSpPr txBox="1"/>
            <p:nvPr/>
          </p:nvSpPr>
          <p:spPr>
            <a:xfrm>
              <a:off x="9215801" y="3723254"/>
              <a:ext cx="3635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206" name="文本框 205">
              <a:extLst>
                <a:ext uri="{FF2B5EF4-FFF2-40B4-BE49-F238E27FC236}">
                  <a16:creationId xmlns:a16="http://schemas.microsoft.com/office/drawing/2014/main" id="{B452FFA3-CCBE-4A44-8441-476F398B8CB2}"/>
                </a:ext>
              </a:extLst>
            </p:cNvPr>
            <p:cNvSpPr txBox="1"/>
            <p:nvPr/>
          </p:nvSpPr>
          <p:spPr>
            <a:xfrm>
              <a:off x="9578733" y="3725016"/>
              <a:ext cx="3635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FF0000"/>
                  </a:solidFill>
                </a:rPr>
                <a:t>②</a:t>
              </a:r>
              <a:endParaRPr lang="zh-CN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07" name="文本框 206">
              <a:extLst>
                <a:ext uri="{FF2B5EF4-FFF2-40B4-BE49-F238E27FC236}">
                  <a16:creationId xmlns:a16="http://schemas.microsoft.com/office/drawing/2014/main" id="{489987D2-5CB0-4DB4-A47D-1534F3A19024}"/>
                </a:ext>
              </a:extLst>
            </p:cNvPr>
            <p:cNvSpPr txBox="1"/>
            <p:nvPr/>
          </p:nvSpPr>
          <p:spPr>
            <a:xfrm>
              <a:off x="9942270" y="3725016"/>
              <a:ext cx="2738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FF0000"/>
                  </a:solidFill>
                </a:rPr>
                <a:t>③</a:t>
              </a:r>
            </a:p>
          </p:txBody>
        </p:sp>
        <p:sp>
          <p:nvSpPr>
            <p:cNvPr id="208" name="文本框 207">
              <a:extLst>
                <a:ext uri="{FF2B5EF4-FFF2-40B4-BE49-F238E27FC236}">
                  <a16:creationId xmlns:a16="http://schemas.microsoft.com/office/drawing/2014/main" id="{B745B265-084A-47CD-AB4A-DA1C26849173}"/>
                </a:ext>
              </a:extLst>
            </p:cNvPr>
            <p:cNvSpPr txBox="1"/>
            <p:nvPr/>
          </p:nvSpPr>
          <p:spPr>
            <a:xfrm>
              <a:off x="10311791" y="3717071"/>
              <a:ext cx="2738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FF0000"/>
                  </a:solidFill>
                </a:rPr>
                <a:t>④</a:t>
              </a:r>
            </a:p>
          </p:txBody>
        </p:sp>
        <p:sp>
          <p:nvSpPr>
            <p:cNvPr id="209" name="文本框 208">
              <a:extLst>
                <a:ext uri="{FF2B5EF4-FFF2-40B4-BE49-F238E27FC236}">
                  <a16:creationId xmlns:a16="http://schemas.microsoft.com/office/drawing/2014/main" id="{397EAB8A-295B-405C-A343-2A648FDA7367}"/>
                </a:ext>
              </a:extLst>
            </p:cNvPr>
            <p:cNvSpPr txBox="1"/>
            <p:nvPr/>
          </p:nvSpPr>
          <p:spPr>
            <a:xfrm>
              <a:off x="10664983" y="3720413"/>
              <a:ext cx="2738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FF0000"/>
                  </a:solidFill>
                </a:rPr>
                <a:t>⑤</a:t>
              </a:r>
            </a:p>
          </p:txBody>
        </p:sp>
        <p:sp>
          <p:nvSpPr>
            <p:cNvPr id="210" name="文本框 209">
              <a:extLst>
                <a:ext uri="{FF2B5EF4-FFF2-40B4-BE49-F238E27FC236}">
                  <a16:creationId xmlns:a16="http://schemas.microsoft.com/office/drawing/2014/main" id="{9A1FFA13-FFC5-427A-AE59-314A57E011D8}"/>
                </a:ext>
              </a:extLst>
            </p:cNvPr>
            <p:cNvSpPr txBox="1"/>
            <p:nvPr/>
          </p:nvSpPr>
          <p:spPr>
            <a:xfrm>
              <a:off x="9491930" y="4654934"/>
              <a:ext cx="2685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FF0000"/>
                  </a:solidFill>
                </a:rPr>
                <a:t>⑥</a:t>
              </a:r>
            </a:p>
          </p:txBody>
        </p:sp>
        <p:sp>
          <p:nvSpPr>
            <p:cNvPr id="212" name="文本框 211">
              <a:extLst>
                <a:ext uri="{FF2B5EF4-FFF2-40B4-BE49-F238E27FC236}">
                  <a16:creationId xmlns:a16="http://schemas.microsoft.com/office/drawing/2014/main" id="{600EDAF9-5651-40EF-BC36-14C204256AF6}"/>
                </a:ext>
              </a:extLst>
            </p:cNvPr>
            <p:cNvSpPr txBox="1"/>
            <p:nvPr/>
          </p:nvSpPr>
          <p:spPr>
            <a:xfrm>
              <a:off x="11380896" y="4670403"/>
              <a:ext cx="2685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FF0000"/>
                  </a:solidFill>
                </a:rPr>
                <a:t>⑦</a:t>
              </a:r>
            </a:p>
          </p:txBody>
        </p:sp>
        <p:sp>
          <p:nvSpPr>
            <p:cNvPr id="213" name="文本框 212">
              <a:extLst>
                <a:ext uri="{FF2B5EF4-FFF2-40B4-BE49-F238E27FC236}">
                  <a16:creationId xmlns:a16="http://schemas.microsoft.com/office/drawing/2014/main" id="{45297D95-C168-47A5-A264-24E97CAAE55F}"/>
                </a:ext>
              </a:extLst>
            </p:cNvPr>
            <p:cNvSpPr txBox="1"/>
            <p:nvPr/>
          </p:nvSpPr>
          <p:spPr>
            <a:xfrm>
              <a:off x="11380897" y="3717071"/>
              <a:ext cx="2685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FF0000"/>
                  </a:solidFill>
                </a:rPr>
                <a:t>⑧</a:t>
              </a:r>
            </a:p>
          </p:txBody>
        </p:sp>
      </p:grpSp>
      <p:sp>
        <p:nvSpPr>
          <p:cNvPr id="215" name="文本框 214">
            <a:extLst>
              <a:ext uri="{FF2B5EF4-FFF2-40B4-BE49-F238E27FC236}">
                <a16:creationId xmlns:a16="http://schemas.microsoft.com/office/drawing/2014/main" id="{B2E7F7FA-C52C-4C6D-AD73-84B75B88A0E5}"/>
              </a:ext>
            </a:extLst>
          </p:cNvPr>
          <p:cNvSpPr txBox="1"/>
          <p:nvPr/>
        </p:nvSpPr>
        <p:spPr>
          <a:xfrm>
            <a:off x="405957" y="1161123"/>
            <a:ext cx="7267875" cy="3834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rgbClr val="1A275B"/>
                </a:solidFill>
              </a:rPr>
              <a:t>业务特点：</a:t>
            </a:r>
            <a:endParaRPr lang="en-US" altLang="zh-CN" b="1" dirty="0">
              <a:solidFill>
                <a:srgbClr val="1A275B"/>
              </a:solidFill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dirty="0">
                <a:solidFill>
                  <a:srgbClr val="1A275B"/>
                </a:solidFill>
              </a:rPr>
              <a:t>系统链路长：</a:t>
            </a:r>
            <a:r>
              <a:rPr lang="zh-CN" altLang="en-US" sz="1600" dirty="0">
                <a:solidFill>
                  <a:srgbClr val="1A275B"/>
                </a:solidFill>
              </a:rPr>
              <a:t>用户从进入投放系统，到产生实际投放，会经过八大模块；</a:t>
            </a:r>
            <a:endParaRPr lang="en-US" altLang="zh-CN" sz="1600" dirty="0">
              <a:solidFill>
                <a:srgbClr val="1A275B"/>
              </a:solidFill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dirty="0">
                <a:solidFill>
                  <a:srgbClr val="1A275B"/>
                </a:solidFill>
              </a:rPr>
              <a:t>下游依赖多：</a:t>
            </a:r>
            <a:r>
              <a:rPr lang="zh-CN" altLang="en-US" sz="1600" dirty="0">
                <a:solidFill>
                  <a:srgbClr val="1A275B"/>
                </a:solidFill>
              </a:rPr>
              <a:t>其中每个模块，都依赖诸多下游服务，提供关键数据，供投放计算；</a:t>
            </a:r>
            <a:endParaRPr lang="en-US" altLang="zh-CN" sz="1600" dirty="0">
              <a:solidFill>
                <a:srgbClr val="1A275B"/>
              </a:solidFill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dirty="0">
                <a:solidFill>
                  <a:srgbClr val="1A275B"/>
                </a:solidFill>
              </a:rPr>
              <a:t>模型计算量大：</a:t>
            </a:r>
            <a:r>
              <a:rPr lang="zh-CN" altLang="en-US" sz="1600" dirty="0">
                <a:solidFill>
                  <a:srgbClr val="1A275B"/>
                </a:solidFill>
              </a:rPr>
              <a:t>精投模型部分，由于依赖神经网络进行 </a:t>
            </a:r>
            <a:r>
              <a:rPr lang="en-US" altLang="zh-CN" sz="1600" dirty="0">
                <a:solidFill>
                  <a:srgbClr val="1A275B"/>
                </a:solidFill>
              </a:rPr>
              <a:t>CTR </a:t>
            </a:r>
            <a:r>
              <a:rPr lang="zh-CN" altLang="en-US" sz="1600" dirty="0">
                <a:solidFill>
                  <a:srgbClr val="1A275B"/>
                </a:solidFill>
              </a:rPr>
              <a:t>计算，是整个系统最耗时的模块。平均占用 </a:t>
            </a:r>
            <a:r>
              <a:rPr lang="en-US" altLang="zh-CN" sz="1600" dirty="0">
                <a:solidFill>
                  <a:srgbClr val="1A275B"/>
                </a:solidFill>
              </a:rPr>
              <a:t>40% </a:t>
            </a:r>
            <a:r>
              <a:rPr lang="zh-CN" altLang="en-US" sz="1600" dirty="0">
                <a:solidFill>
                  <a:srgbClr val="1A275B"/>
                </a:solidFill>
              </a:rPr>
              <a:t>用户请求时延；</a:t>
            </a:r>
            <a:endParaRPr lang="en-US" altLang="zh-CN" sz="1600" dirty="0">
              <a:solidFill>
                <a:srgbClr val="1A275B"/>
              </a:solidFill>
            </a:endParaRPr>
          </a:p>
          <a:p>
            <a:pPr lvl="1" algn="just">
              <a:lnSpc>
                <a:spcPct val="150000"/>
              </a:lnSpc>
            </a:pPr>
            <a:endParaRPr lang="en-US" altLang="zh-CN" sz="1600" dirty="0">
              <a:solidFill>
                <a:srgbClr val="1A275B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rgbClr val="1A275B"/>
                </a:solidFill>
              </a:rPr>
              <a:t>系统限制：</a:t>
            </a:r>
            <a:endParaRPr lang="en-US" altLang="zh-CN" b="1" dirty="0">
              <a:solidFill>
                <a:srgbClr val="1A275B"/>
              </a:solidFill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dirty="0">
                <a:solidFill>
                  <a:srgbClr val="1A275B"/>
                </a:solidFill>
              </a:rPr>
              <a:t>要求时延低：</a:t>
            </a:r>
            <a:r>
              <a:rPr lang="zh-CN" altLang="en-US" sz="1600" dirty="0">
                <a:solidFill>
                  <a:srgbClr val="C00000"/>
                </a:solidFill>
              </a:rPr>
              <a:t>平均时延</a:t>
            </a:r>
            <a:r>
              <a:rPr lang="en-US" altLang="zh-CN" sz="1600" dirty="0">
                <a:solidFill>
                  <a:srgbClr val="C00000"/>
                </a:solidFill>
              </a:rPr>
              <a:t>&lt;90ms</a:t>
            </a:r>
            <a:r>
              <a:rPr lang="zh-CN" altLang="en-US" sz="1600" dirty="0">
                <a:solidFill>
                  <a:srgbClr val="1A275B"/>
                </a:solidFill>
              </a:rPr>
              <a:t>，因为用户请求投放系统前置流程通常为：用户 </a:t>
            </a:r>
            <a:r>
              <a:rPr lang="en-US" altLang="zh-CN" sz="1600" dirty="0">
                <a:solidFill>
                  <a:srgbClr val="1A275B"/>
                </a:solidFill>
              </a:rPr>
              <a:t>-&gt; </a:t>
            </a:r>
            <a:r>
              <a:rPr lang="zh-CN" altLang="en-US" sz="1600" dirty="0">
                <a:solidFill>
                  <a:srgbClr val="1A275B"/>
                </a:solidFill>
              </a:rPr>
              <a:t>推荐系统 </a:t>
            </a:r>
            <a:r>
              <a:rPr lang="en-US" altLang="zh-CN" sz="1600" dirty="0">
                <a:solidFill>
                  <a:srgbClr val="1A275B"/>
                </a:solidFill>
              </a:rPr>
              <a:t>-&gt; </a:t>
            </a:r>
            <a:r>
              <a:rPr lang="zh-CN" altLang="en-US" sz="1600" dirty="0">
                <a:solidFill>
                  <a:srgbClr val="1A275B"/>
                </a:solidFill>
              </a:rPr>
              <a:t>投放系统。</a:t>
            </a:r>
            <a:endParaRPr lang="zh-CN" altLang="en-US" sz="1600" b="1" dirty="0">
              <a:solidFill>
                <a:srgbClr val="1A275B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998DE54-7EF0-4276-9A77-917B7D50FFAD}"/>
              </a:ext>
            </a:extLst>
          </p:cNvPr>
          <p:cNvSpPr txBox="1"/>
          <p:nvPr/>
        </p:nvSpPr>
        <p:spPr>
          <a:xfrm>
            <a:off x="718457" y="5595257"/>
            <a:ext cx="4794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刨除模型计算时间，业务模块时耗需 </a:t>
            </a:r>
            <a:r>
              <a:rPr lang="en-US" altLang="zh-CN" b="1" dirty="0">
                <a:solidFill>
                  <a:srgbClr val="C00000"/>
                </a:solidFill>
              </a:rPr>
              <a:t>&lt; 50 </a:t>
            </a:r>
            <a:r>
              <a:rPr lang="en-US" altLang="zh-CN" b="1" dirty="0" err="1">
                <a:solidFill>
                  <a:srgbClr val="C00000"/>
                </a:solidFill>
              </a:rPr>
              <a:t>ms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74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9DA7597-2ABF-4B37-A366-021FF14087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199" y="294211"/>
            <a:ext cx="1048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dirty="0">
                <a:solidFill>
                  <a:srgbClr val="1A275B"/>
                </a:solidFill>
              </a:rPr>
              <a:t>4.</a:t>
            </a:r>
            <a:r>
              <a:rPr lang="zh-CN" altLang="en-US" sz="2800" dirty="0">
                <a:solidFill>
                  <a:srgbClr val="1A275B"/>
                </a:solidFill>
              </a:rPr>
              <a:t>系统关键设计：性能优化之存储选型</a:t>
            </a:r>
            <a:endParaRPr lang="en-US" altLang="zh-CN" sz="2800" dirty="0">
              <a:solidFill>
                <a:srgbClr val="1A275B"/>
              </a:solidFill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85E1FC8-05C6-490A-8A0F-0FAFFF17A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987361"/>
              </p:ext>
            </p:extLst>
          </p:nvPr>
        </p:nvGraphicFramePr>
        <p:xfrm>
          <a:off x="617833" y="2601418"/>
          <a:ext cx="10486333" cy="35413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640">
                  <a:extLst>
                    <a:ext uri="{9D8B030D-6E8A-4147-A177-3AD203B41FA5}">
                      <a16:colId xmlns:a16="http://schemas.microsoft.com/office/drawing/2014/main" val="4287257178"/>
                    </a:ext>
                  </a:extLst>
                </a:gridCol>
                <a:gridCol w="968298">
                  <a:extLst>
                    <a:ext uri="{9D8B030D-6E8A-4147-A177-3AD203B41FA5}">
                      <a16:colId xmlns:a16="http://schemas.microsoft.com/office/drawing/2014/main" val="2145365693"/>
                    </a:ext>
                  </a:extLst>
                </a:gridCol>
                <a:gridCol w="2270202">
                  <a:extLst>
                    <a:ext uri="{9D8B030D-6E8A-4147-A177-3AD203B41FA5}">
                      <a16:colId xmlns:a16="http://schemas.microsoft.com/office/drawing/2014/main" val="3562594742"/>
                    </a:ext>
                  </a:extLst>
                </a:gridCol>
                <a:gridCol w="2279650">
                  <a:extLst>
                    <a:ext uri="{9D8B030D-6E8A-4147-A177-3AD203B41FA5}">
                      <a16:colId xmlns:a16="http://schemas.microsoft.com/office/drawing/2014/main" val="2986902880"/>
                    </a:ext>
                  </a:extLst>
                </a:gridCol>
                <a:gridCol w="1911350">
                  <a:extLst>
                    <a:ext uri="{9D8B030D-6E8A-4147-A177-3AD203B41FA5}">
                      <a16:colId xmlns:a16="http://schemas.microsoft.com/office/drawing/2014/main" val="2588505006"/>
                    </a:ext>
                  </a:extLst>
                </a:gridCol>
                <a:gridCol w="1962193">
                  <a:extLst>
                    <a:ext uri="{9D8B030D-6E8A-4147-A177-3AD203B41FA5}">
                      <a16:colId xmlns:a16="http://schemas.microsoft.com/office/drawing/2014/main" val="2837526823"/>
                    </a:ext>
                  </a:extLst>
                </a:gridCol>
              </a:tblGrid>
              <a:tr h="39978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solidFill>
                            <a:schemeClr val="bg1"/>
                          </a:solidFill>
                        </a:rPr>
                        <a:t>cdb</a:t>
                      </a:r>
                      <a:r>
                        <a:rPr lang="en-US" altLang="zh-CN" sz="1800" baseline="30000" dirty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en-US" altLang="zh-CN" sz="1800" baseline="300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</a:t>
                      </a:r>
                      <a:r>
                        <a:rPr lang="en-US" altLang="zh-CN" sz="1800" baseline="30000" dirty="0">
                          <a:solidFill>
                            <a:schemeClr val="bg1"/>
                          </a:solidFill>
                        </a:rPr>
                        <a:t>]</a:t>
                      </a:r>
                      <a:endParaRPr lang="zh-CN" altLang="en-US" baseline="300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solidFill>
                            <a:schemeClr val="bg1"/>
                          </a:solidFill>
                        </a:rPr>
                        <a:t>ckv</a:t>
                      </a:r>
                      <a:r>
                        <a:rPr lang="en-US" altLang="zh-CN" baseline="30000" dirty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en-US" altLang="zh-CN" baseline="300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4</a:t>
                      </a:r>
                      <a:r>
                        <a:rPr lang="en-US" altLang="zh-CN" baseline="30000" dirty="0">
                          <a:solidFill>
                            <a:schemeClr val="bg1"/>
                          </a:solidFill>
                        </a:rPr>
                        <a:t>]</a:t>
                      </a:r>
                      <a:endParaRPr lang="zh-CN" altLang="en-US" baseline="300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solidFill>
                            <a:schemeClr val="bg1"/>
                          </a:solidFill>
                        </a:rPr>
                        <a:t>ckv</a:t>
                      </a: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+</a:t>
                      </a:r>
                      <a:r>
                        <a:rPr lang="en-US" altLang="zh-CN" baseline="30000" dirty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en-US" altLang="zh-CN" baseline="300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5</a:t>
                      </a:r>
                      <a:r>
                        <a:rPr lang="en-US" altLang="zh-CN" baseline="30000" dirty="0">
                          <a:solidFill>
                            <a:schemeClr val="bg1"/>
                          </a:solidFill>
                        </a:rPr>
                        <a:t>]</a:t>
                      </a:r>
                      <a:endParaRPr lang="zh-CN" altLang="en-US" baseline="300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solidFill>
                            <a:schemeClr val="bg1"/>
                          </a:solidFill>
                        </a:rPr>
                        <a:t>cmongo</a:t>
                      </a:r>
                      <a:r>
                        <a:rPr lang="en-US" altLang="zh-CN" baseline="30000" dirty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en-US" altLang="zh-CN" baseline="300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</a:t>
                      </a:r>
                      <a:r>
                        <a:rPr lang="en-US" altLang="zh-CN" baseline="30000" dirty="0">
                          <a:solidFill>
                            <a:schemeClr val="bg1"/>
                          </a:solidFill>
                        </a:rPr>
                        <a:t>]</a:t>
                      </a:r>
                      <a:endParaRPr lang="zh-CN" altLang="en-US" baseline="300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chemeClr val="bg1"/>
                          </a:solidFill>
                        </a:rPr>
                        <a:t>es</a:t>
                      </a:r>
                      <a:endParaRPr lang="zh-CN" altLang="en-US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2401198"/>
                  </a:ext>
                </a:extLst>
              </a:tr>
              <a:tr h="39385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1A275B"/>
                          </a:solidFill>
                        </a:rPr>
                        <a:t>数据结构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表结构</a:t>
                      </a:r>
                      <a:endParaRPr lang="en-US" altLang="zh-CN" sz="1600" kern="1200" dirty="0">
                        <a:solidFill>
                          <a:srgbClr val="1A275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key-value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string\list\hash\set\</a:t>
                      </a:r>
                      <a:r>
                        <a:rPr lang="en-US" altLang="zh-CN" sz="1600" kern="1200" dirty="0" err="1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zset</a:t>
                      </a:r>
                      <a:endParaRPr lang="zh-CN" altLang="en-US" sz="1600" kern="1200" dirty="0">
                        <a:solidFill>
                          <a:srgbClr val="1A275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200" dirty="0" err="1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Bson</a:t>
                      </a:r>
                      <a:r>
                        <a:rPr lang="zh-CN" altLang="en-US" sz="16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文档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Json</a:t>
                      </a:r>
                      <a:r>
                        <a:rPr lang="zh-CN" altLang="en-US" sz="16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文档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9485100"/>
                  </a:ext>
                </a:extLst>
              </a:tr>
              <a:tr h="3973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1A275B"/>
                          </a:solidFill>
                        </a:rPr>
                        <a:t>数据一致性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强一致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最终一致性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最终一致性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最终一致性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最终一致性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3926547"/>
                  </a:ext>
                </a:extLst>
              </a:tr>
              <a:tr h="3973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1A275B"/>
                          </a:solidFill>
                        </a:rPr>
                        <a:t>性能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5k+ / 50ms</a:t>
                      </a:r>
                      <a:endParaRPr lang="zh-CN" altLang="en-US" sz="1600" kern="1200" dirty="0">
                        <a:solidFill>
                          <a:srgbClr val="1A275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11w+ / &lt;2ms</a:t>
                      </a:r>
                      <a:endParaRPr lang="zh-CN" altLang="en-US" sz="1600" kern="1200" dirty="0">
                        <a:solidFill>
                          <a:srgbClr val="1A275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13w+ / &lt;10ms</a:t>
                      </a:r>
                      <a:endParaRPr lang="zh-CN" altLang="en-US" sz="1600" kern="1200" dirty="0">
                        <a:solidFill>
                          <a:srgbClr val="1A275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3w+ / 10ms</a:t>
                      </a:r>
                      <a:endParaRPr lang="zh-CN" altLang="en-US" sz="1600" kern="1200" dirty="0">
                        <a:solidFill>
                          <a:srgbClr val="1A275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10w+ /</a:t>
                      </a:r>
                      <a:r>
                        <a:rPr lang="zh-CN" altLang="en-US" sz="16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30ms</a:t>
                      </a:r>
                      <a:endParaRPr lang="zh-CN" altLang="en-US" sz="1600" kern="1200" dirty="0">
                        <a:solidFill>
                          <a:srgbClr val="1A275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2880644"/>
                  </a:ext>
                </a:extLst>
              </a:tr>
              <a:tr h="3973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1A275B"/>
                          </a:solidFill>
                        </a:rPr>
                        <a:t>检索能力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一般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较好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5333850"/>
                  </a:ext>
                </a:extLst>
              </a:tr>
              <a:tr h="3973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1A275B"/>
                          </a:solidFill>
                        </a:rPr>
                        <a:t>容灾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主备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双机热备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集群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副本集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副本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3511481"/>
                  </a:ext>
                </a:extLst>
              </a:tr>
              <a:tr h="3973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1A275B"/>
                          </a:solidFill>
                        </a:rPr>
                        <a:t>持久化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磁盘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memory + </a:t>
                      </a:r>
                      <a:r>
                        <a:rPr lang="en-US" altLang="zh-CN" sz="1600" kern="1200" dirty="0" err="1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ssd</a:t>
                      </a:r>
                      <a:endParaRPr lang="zh-CN" altLang="en-US" sz="1600" kern="1200" dirty="0">
                        <a:solidFill>
                          <a:srgbClr val="1A275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AOF/RDB</a:t>
                      </a:r>
                      <a:endParaRPr lang="zh-CN" altLang="en-US" sz="1600" kern="1200" dirty="0">
                        <a:solidFill>
                          <a:srgbClr val="1A275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定期</a:t>
                      </a:r>
                      <a:r>
                        <a:rPr lang="en-US" altLang="zh-CN" sz="16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journal</a:t>
                      </a:r>
                      <a:r>
                        <a:rPr lang="zh-CN" altLang="en-US" sz="16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提交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定期刷盘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1430819"/>
                  </a:ext>
                </a:extLst>
              </a:tr>
              <a:tr h="3973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1A275B"/>
                          </a:solidFill>
                        </a:rPr>
                        <a:t>成本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稍高，冷热自动分离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较高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880297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50557F31-AE6A-4181-BEA8-5544ACEC00E3}"/>
              </a:ext>
            </a:extLst>
          </p:cNvPr>
          <p:cNvSpPr txBox="1"/>
          <p:nvPr/>
        </p:nvSpPr>
        <p:spPr>
          <a:xfrm>
            <a:off x="459516" y="892131"/>
            <a:ext cx="7267875" cy="1571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rgbClr val="1A275B"/>
                </a:solidFill>
              </a:rPr>
              <a:t>关键数据</a:t>
            </a:r>
            <a:r>
              <a:rPr lang="en-US" altLang="zh-CN" sz="1600" b="1" baseline="30000" dirty="0">
                <a:solidFill>
                  <a:srgbClr val="1A275B"/>
                </a:solidFill>
              </a:rPr>
              <a:t>[</a:t>
            </a:r>
            <a:r>
              <a:rPr lang="en-US" altLang="zh-CN" sz="1600" b="1" baseline="30000" dirty="0">
                <a:solidFill>
                  <a:srgbClr val="1A275B"/>
                </a:solidFill>
                <a:hlinkClick r:id="rId7"/>
              </a:rPr>
              <a:t>2</a:t>
            </a:r>
            <a:r>
              <a:rPr lang="en-US" altLang="zh-CN" sz="1600" b="1" baseline="30000" dirty="0">
                <a:solidFill>
                  <a:srgbClr val="1A275B"/>
                </a:solidFill>
              </a:rPr>
              <a:t>]</a:t>
            </a:r>
            <a:r>
              <a:rPr lang="zh-CN" altLang="en-US" sz="1600" b="1" dirty="0">
                <a:solidFill>
                  <a:srgbClr val="1A275B"/>
                </a:solidFill>
              </a:rPr>
              <a:t>：</a:t>
            </a:r>
            <a:endParaRPr lang="en-US" altLang="zh-CN" sz="1600" b="1" dirty="0">
              <a:solidFill>
                <a:srgbClr val="1A275B"/>
              </a:solidFill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b="1" dirty="0">
                <a:solidFill>
                  <a:srgbClr val="1A275B"/>
                </a:solidFill>
              </a:rPr>
              <a:t>任务维度：</a:t>
            </a:r>
            <a:r>
              <a:rPr lang="zh-CN" altLang="en-US" sz="1600" dirty="0">
                <a:solidFill>
                  <a:srgbClr val="1A275B"/>
                </a:solidFill>
              </a:rPr>
              <a:t>订单信息，</a:t>
            </a:r>
            <a:r>
              <a:rPr lang="en-US" altLang="zh-CN" sz="1600" dirty="0">
                <a:solidFill>
                  <a:srgbClr val="1A275B"/>
                </a:solidFill>
              </a:rPr>
              <a:t>item</a:t>
            </a:r>
            <a:r>
              <a:rPr lang="zh-CN" altLang="en-US" sz="1600" dirty="0">
                <a:solidFill>
                  <a:srgbClr val="1A275B"/>
                </a:solidFill>
              </a:rPr>
              <a:t>特征，线上统计数据等；</a:t>
            </a:r>
            <a:endParaRPr lang="en-US" altLang="zh-CN" sz="1600" dirty="0">
              <a:solidFill>
                <a:srgbClr val="1A275B"/>
              </a:solidFill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b="1" dirty="0">
                <a:solidFill>
                  <a:srgbClr val="1A275B"/>
                </a:solidFill>
              </a:rPr>
              <a:t>系统维度：</a:t>
            </a:r>
            <a:r>
              <a:rPr lang="zh-CN" altLang="en-US" sz="1600" dirty="0">
                <a:solidFill>
                  <a:srgbClr val="1A275B"/>
                </a:solidFill>
              </a:rPr>
              <a:t>点位信息（点位资源，点位配置），流量库存等；</a:t>
            </a:r>
            <a:endParaRPr lang="en-US" altLang="zh-CN" sz="1600" dirty="0">
              <a:solidFill>
                <a:srgbClr val="1A275B"/>
              </a:solidFill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b="1" dirty="0">
                <a:solidFill>
                  <a:srgbClr val="1A275B"/>
                </a:solidFill>
              </a:rPr>
              <a:t>用户维度：</a:t>
            </a:r>
            <a:r>
              <a:rPr lang="zh-CN" altLang="en-US" sz="1600" dirty="0">
                <a:solidFill>
                  <a:srgbClr val="1A275B"/>
                </a:solidFill>
              </a:rPr>
              <a:t>投放历史，用户投放画像，耐受度指标等，用户日投放量等；</a:t>
            </a:r>
            <a:endParaRPr lang="en-US" altLang="zh-CN" sz="1600" dirty="0">
              <a:solidFill>
                <a:srgbClr val="1A27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744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9DA7597-2ABF-4B37-A366-021FF14087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199" y="294211"/>
            <a:ext cx="1048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dirty="0">
                <a:solidFill>
                  <a:srgbClr val="1A275B"/>
                </a:solidFill>
              </a:rPr>
              <a:t>4.</a:t>
            </a:r>
            <a:r>
              <a:rPr lang="zh-CN" altLang="en-US" sz="2800" dirty="0">
                <a:solidFill>
                  <a:srgbClr val="1A275B"/>
                </a:solidFill>
              </a:rPr>
              <a:t>系统关键设计：性能优化之存储选型</a:t>
            </a:r>
            <a:endParaRPr lang="en-US" altLang="zh-CN" sz="2800" dirty="0">
              <a:solidFill>
                <a:srgbClr val="1A275B"/>
              </a:solidFill>
            </a:endParaRPr>
          </a:p>
        </p:txBody>
      </p:sp>
      <p:graphicFrame>
        <p:nvGraphicFramePr>
          <p:cNvPr id="41" name="表格 40">
            <a:extLst>
              <a:ext uri="{FF2B5EF4-FFF2-40B4-BE49-F238E27FC236}">
                <a16:creationId xmlns:a16="http://schemas.microsoft.com/office/drawing/2014/main" id="{EB0DAEAD-C8CC-4A4C-A82C-CCEFE40AC2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387853"/>
              </p:ext>
            </p:extLst>
          </p:nvPr>
        </p:nvGraphicFramePr>
        <p:xfrm>
          <a:off x="541550" y="1193623"/>
          <a:ext cx="9772651" cy="5035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548">
                  <a:extLst>
                    <a:ext uri="{9D8B030D-6E8A-4147-A177-3AD203B41FA5}">
                      <a16:colId xmlns:a16="http://schemas.microsoft.com/office/drawing/2014/main" val="4287257178"/>
                    </a:ext>
                  </a:extLst>
                </a:gridCol>
                <a:gridCol w="1655453">
                  <a:extLst>
                    <a:ext uri="{9D8B030D-6E8A-4147-A177-3AD203B41FA5}">
                      <a16:colId xmlns:a16="http://schemas.microsoft.com/office/drawing/2014/main" val="1060435266"/>
                    </a:ext>
                  </a:extLst>
                </a:gridCol>
                <a:gridCol w="2940050">
                  <a:extLst>
                    <a:ext uri="{9D8B030D-6E8A-4147-A177-3AD203B41FA5}">
                      <a16:colId xmlns:a16="http://schemas.microsoft.com/office/drawing/2014/main" val="2145365693"/>
                    </a:ext>
                  </a:extLst>
                </a:gridCol>
                <a:gridCol w="2813050">
                  <a:extLst>
                    <a:ext uri="{9D8B030D-6E8A-4147-A177-3AD203B41FA5}">
                      <a16:colId xmlns:a16="http://schemas.microsoft.com/office/drawing/2014/main" val="3562594742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2986902880"/>
                    </a:ext>
                  </a:extLst>
                </a:gridCol>
              </a:tblGrid>
              <a:tr h="618787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数据类别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使用场景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/>
                        <a:t>特点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/>
                        <a:t>存储选择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2401198"/>
                  </a:ext>
                </a:extLst>
              </a:tr>
              <a:tr h="609607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1A275B"/>
                          </a:solidFill>
                        </a:rPr>
                        <a:t>任务维度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静态数据</a:t>
                      </a:r>
                      <a:endParaRPr lang="en-US" altLang="zh-CN" sz="1400" kern="1200" dirty="0">
                        <a:solidFill>
                          <a:srgbClr val="1A275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CN" altLang="en-US" sz="14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（订单详情）</a:t>
                      </a:r>
                      <a:endParaRPr lang="en-US" altLang="zh-CN" sz="1400" kern="1200" dirty="0">
                        <a:solidFill>
                          <a:srgbClr val="1A275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记录下单信息、供用户从平台查询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量少（日均新增</a:t>
                      </a:r>
                      <a:r>
                        <a:rPr lang="en-US" altLang="zh-CN" sz="14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1k</a:t>
                      </a:r>
                      <a:r>
                        <a:rPr lang="zh-CN" altLang="en-US" sz="14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）、写少、读少、高可靠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CDB</a:t>
                      </a:r>
                      <a:endParaRPr lang="zh-CN" altLang="en-US" sz="1400" kern="1200" dirty="0">
                        <a:solidFill>
                          <a:srgbClr val="1A275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9485100"/>
                  </a:ext>
                </a:extLst>
              </a:tr>
              <a:tr h="615058"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rgbClr val="1A275B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订单状态信息</a:t>
                      </a:r>
                      <a:endParaRPr lang="en-US" altLang="zh-CN" sz="1400" kern="1200" dirty="0">
                        <a:solidFill>
                          <a:srgbClr val="1A275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altLang="zh-CN" sz="14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Item</a:t>
                      </a:r>
                      <a:r>
                        <a:rPr lang="zh-CN" altLang="en-US" sz="14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特征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状态机：实时维护订单状态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读多、写少、量级（千万）、低延迟、</a:t>
                      </a:r>
                      <a:r>
                        <a:rPr lang="en-US" altLang="zh-CN" sz="1400" kern="1200" dirty="0" err="1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hset</a:t>
                      </a:r>
                      <a:r>
                        <a:rPr lang="zh-CN" altLang="en-US" sz="14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4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list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CKV+</a:t>
                      </a:r>
                      <a:endParaRPr lang="zh-CN" altLang="en-US" sz="1400" kern="1200" dirty="0">
                        <a:solidFill>
                          <a:srgbClr val="1A275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3926547"/>
                  </a:ext>
                </a:extLst>
              </a:tr>
              <a:tr h="615058"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rgbClr val="1A275B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线上统计数据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订单在不同时间段、不同渠道的下发、回收、退出详情记录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读多、写适量、低延迟、结构丰富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 err="1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CMongo</a:t>
                      </a:r>
                      <a:endParaRPr lang="zh-CN" altLang="en-US" sz="1400" kern="1200" dirty="0">
                        <a:solidFill>
                          <a:srgbClr val="1A275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2880644"/>
                  </a:ext>
                </a:extLst>
              </a:tr>
              <a:tr h="615058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1A275B"/>
                          </a:solidFill>
                        </a:rPr>
                        <a:t>系统维度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点位信息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供用户配置、线上读取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写少，读多，高可靠、低时延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CDB + </a:t>
                      </a:r>
                      <a:r>
                        <a:rPr lang="zh-CN" altLang="en-US" sz="14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缓存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3511481"/>
                  </a:ext>
                </a:extLst>
              </a:tr>
              <a:tr h="615058"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rgbClr val="1A275B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流量与库存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时序记录流量访问，使用情况，供模型预测，控速等分析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量大（日均新增亿级别）、写多、读少、时序性、聚合分析，检索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ES</a:t>
                      </a:r>
                      <a:endParaRPr lang="zh-CN" altLang="en-US" sz="1400" kern="1200" dirty="0">
                        <a:solidFill>
                          <a:srgbClr val="1A275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1430819"/>
                  </a:ext>
                </a:extLst>
              </a:tr>
              <a:tr h="615058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1A275B"/>
                          </a:solidFill>
                        </a:rPr>
                        <a:t>用户维度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用户投放历史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记录用户周期内投放历史，做历史过滤以及</a:t>
                      </a:r>
                      <a:r>
                        <a:rPr lang="en-US" altLang="zh-CN" sz="14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DEBUG</a:t>
                      </a:r>
                      <a:endParaRPr lang="zh-CN" altLang="en-US" sz="1400" kern="1200" dirty="0">
                        <a:solidFill>
                          <a:srgbClr val="1A275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量适中（亿级别）、写多（日均亿次）、读多（日均亿次）、低时延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CKV+</a:t>
                      </a:r>
                      <a:endParaRPr lang="zh-CN" altLang="en-US" sz="1400" kern="1200" dirty="0">
                        <a:solidFill>
                          <a:srgbClr val="1A275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880297"/>
                  </a:ext>
                </a:extLst>
              </a:tr>
              <a:tr h="615058"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rgbClr val="1A275B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投放画像、耐受度等</a:t>
                      </a:r>
                      <a:endParaRPr lang="en-US" altLang="zh-CN" sz="1400" kern="1200" dirty="0">
                        <a:solidFill>
                          <a:srgbClr val="1A275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记录用户对投放内容的喜好分析，实现用户防打扰，与投放精准度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kern="1200" dirty="0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量大（亿用户数*歌曲数）、写多、读多、低时延、结构丰富</a:t>
                      </a:r>
                      <a:endParaRPr lang="en-US" altLang="zh-CN" sz="1400" kern="1200" dirty="0">
                        <a:solidFill>
                          <a:srgbClr val="1A275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 err="1">
                          <a:solidFill>
                            <a:srgbClr val="1A275B"/>
                          </a:solidFill>
                          <a:latin typeface="+mn-lt"/>
                          <a:ea typeface="+mn-ea"/>
                          <a:cs typeface="+mn-cs"/>
                        </a:rPr>
                        <a:t>CMongo</a:t>
                      </a:r>
                      <a:endParaRPr lang="zh-CN" altLang="en-US" sz="1400" kern="1200" dirty="0">
                        <a:solidFill>
                          <a:srgbClr val="1A275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6077407"/>
                  </a:ext>
                </a:extLst>
              </a:tr>
            </a:tbl>
          </a:graphicData>
        </a:graphic>
      </p:graphicFrame>
      <p:sp>
        <p:nvSpPr>
          <p:cNvPr id="40" name="文本框 39">
            <a:extLst>
              <a:ext uri="{FF2B5EF4-FFF2-40B4-BE49-F238E27FC236}">
                <a16:creationId xmlns:a16="http://schemas.microsoft.com/office/drawing/2014/main" id="{94FEABFB-DABA-43D6-BF00-C084952D6F05}"/>
              </a:ext>
            </a:extLst>
          </p:cNvPr>
          <p:cNvSpPr txBox="1"/>
          <p:nvPr/>
        </p:nvSpPr>
        <p:spPr>
          <a:xfrm>
            <a:off x="10502341" y="2146300"/>
            <a:ext cx="141025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1A275B"/>
                </a:solidFill>
              </a:rPr>
              <a:t>综合考虑成本、数据特点、存储特性进行选型</a:t>
            </a:r>
          </a:p>
        </p:txBody>
      </p:sp>
    </p:spTree>
    <p:extLst>
      <p:ext uri="{BB962C8B-B14F-4D97-AF65-F5344CB8AC3E}">
        <p14:creationId xmlns:p14="http://schemas.microsoft.com/office/powerpoint/2010/main" val="110948664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8f42fbeb3218f2a3a7e477b64a1701492a5db7e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新任总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11714</TotalTime>
  <Words>4570</Words>
  <Application>Microsoft Office PowerPoint</Application>
  <PresentationFormat>宽屏</PresentationFormat>
  <Paragraphs>931</Paragraphs>
  <Slides>29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8" baseType="lpstr">
      <vt:lpstr> Fira Code</vt:lpstr>
      <vt:lpstr>-apple-system</vt:lpstr>
      <vt:lpstr>TTTGB Medium</vt:lpstr>
      <vt:lpstr>等线</vt:lpstr>
      <vt:lpstr>微软雅黑</vt:lpstr>
      <vt:lpstr>Arial</vt:lpstr>
      <vt:lpstr>Consolas</vt:lpstr>
      <vt:lpstr>Wingdings</vt:lpstr>
      <vt:lpstr>Office 主题​​</vt:lpstr>
      <vt:lpstr>鹰眼·投放系统(丘比特)</vt:lpstr>
      <vt:lpstr>个人经历</vt:lpstr>
      <vt:lpstr>项目汇报</vt:lpstr>
      <vt:lpstr>1.项目背景</vt:lpstr>
      <vt:lpstr>2. 整体框架</vt:lpstr>
      <vt:lpstr>3. 难点与挑战</vt:lpstr>
      <vt:lpstr>4.系统关键设计：性能优化</vt:lpstr>
      <vt:lpstr>4.系统关键设计：性能优化之存储选型</vt:lpstr>
      <vt:lpstr>4.系统关键设计：性能优化之存储选型</vt:lpstr>
      <vt:lpstr>4.系统关键设计：性能优化之缓存</vt:lpstr>
      <vt:lpstr>4.系统关键设计：性能优化之其他手段</vt:lpstr>
      <vt:lpstr>4.系统关键设计：控速优化</vt:lpstr>
      <vt:lpstr>4.系统关键设计：控速优化</vt:lpstr>
      <vt:lpstr>4.系统关键设计：控速优化</vt:lpstr>
      <vt:lpstr>4.系统关键设计：控速优化</vt:lpstr>
      <vt:lpstr>4.系统关键设计：资源调配 &amp; 新歌冷启</vt:lpstr>
      <vt:lpstr>4.系统关键设计：系统设计</vt:lpstr>
      <vt:lpstr>4.系统关键设计：系统可维护性</vt:lpstr>
      <vt:lpstr>5. 系统监控与运维手段</vt:lpstr>
      <vt:lpstr>5. 系统监控与运维手段</vt:lpstr>
      <vt:lpstr>5. 系统监控与运维手段</vt:lpstr>
      <vt:lpstr>6. 项目成果</vt:lpstr>
      <vt:lpstr>专业影响力与贡献</vt:lpstr>
      <vt:lpstr>谢谢！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gemxia(夏诗)</dc:creator>
  <cp:lastModifiedBy>chirlchen(陈全)</cp:lastModifiedBy>
  <cp:revision>463</cp:revision>
  <dcterms:created xsi:type="dcterms:W3CDTF">2018-05-14T08:48:05Z</dcterms:created>
  <dcterms:modified xsi:type="dcterms:W3CDTF">2021-03-04T07:03:50Z</dcterms:modified>
</cp:coreProperties>
</file>